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346" r:id="rId2"/>
    <p:sldId id="319" r:id="rId3"/>
    <p:sldId id="318" r:id="rId4"/>
    <p:sldId id="347" r:id="rId5"/>
    <p:sldId id="348" r:id="rId6"/>
    <p:sldId id="257" r:id="rId7"/>
    <p:sldId id="349" r:id="rId8"/>
    <p:sldId id="350" r:id="rId9"/>
    <p:sldId id="351" r:id="rId10"/>
    <p:sldId id="352" r:id="rId11"/>
    <p:sldId id="353" r:id="rId12"/>
    <p:sldId id="354" r:id="rId13"/>
    <p:sldId id="355" r:id="rId14"/>
    <p:sldId id="280" r:id="rId15"/>
    <p:sldId id="356" r:id="rId16"/>
    <p:sldId id="357" r:id="rId17"/>
    <p:sldId id="358" r:id="rId18"/>
    <p:sldId id="284" r:id="rId19"/>
    <p:sldId id="258" r:id="rId20"/>
    <p:sldId id="359" r:id="rId21"/>
    <p:sldId id="360" r:id="rId22"/>
    <p:sldId id="286" r:id="rId23"/>
    <p:sldId id="282" r:id="rId24"/>
    <p:sldId id="361" r:id="rId25"/>
    <p:sldId id="297" r:id="rId26"/>
    <p:sldId id="362" r:id="rId27"/>
    <p:sldId id="259" r:id="rId28"/>
    <p:sldId id="287" r:id="rId29"/>
    <p:sldId id="283" r:id="rId30"/>
    <p:sldId id="363" r:id="rId31"/>
    <p:sldId id="316" r:id="rId32"/>
    <p:sldId id="270" r:id="rId33"/>
    <p:sldId id="364" r:id="rId34"/>
    <p:sldId id="365" r:id="rId35"/>
    <p:sldId id="366" r:id="rId36"/>
    <p:sldId id="367" r:id="rId37"/>
    <p:sldId id="368" r:id="rId38"/>
    <p:sldId id="369" r:id="rId39"/>
    <p:sldId id="261" r:id="rId40"/>
    <p:sldId id="370" r:id="rId41"/>
    <p:sldId id="288" r:id="rId42"/>
    <p:sldId id="372" r:id="rId43"/>
    <p:sldId id="371" r:id="rId44"/>
    <p:sldId id="291" r:id="rId45"/>
    <p:sldId id="292" r:id="rId46"/>
    <p:sldId id="295" r:id="rId47"/>
    <p:sldId id="296" r:id="rId48"/>
    <p:sldId id="373" r:id="rId49"/>
    <p:sldId id="262" r:id="rId50"/>
    <p:sldId id="263" r:id="rId51"/>
    <p:sldId id="264" r:id="rId52"/>
    <p:sldId id="374" r:id="rId53"/>
    <p:sldId id="313" r:id="rId54"/>
    <p:sldId id="375" r:id="rId55"/>
    <p:sldId id="376" r:id="rId56"/>
    <p:sldId id="266" r:id="rId57"/>
    <p:sldId id="294" r:id="rId58"/>
    <p:sldId id="377" r:id="rId59"/>
    <p:sldId id="378" r:id="rId60"/>
    <p:sldId id="274" r:id="rId61"/>
    <p:sldId id="298" r:id="rId62"/>
    <p:sldId id="301" r:id="rId63"/>
    <p:sldId id="302" r:id="rId64"/>
    <p:sldId id="300" r:id="rId65"/>
    <p:sldId id="299" r:id="rId66"/>
    <p:sldId id="276" r:id="rId67"/>
    <p:sldId id="265" r:id="rId68"/>
    <p:sldId id="379" r:id="rId69"/>
    <p:sldId id="275" r:id="rId70"/>
    <p:sldId id="277" r:id="rId71"/>
    <p:sldId id="279" r:id="rId72"/>
    <p:sldId id="314" r:id="rId73"/>
    <p:sldId id="464" r:id="rId74"/>
    <p:sldId id="462" r:id="rId75"/>
    <p:sldId id="463" r:id="rId76"/>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A34B"/>
    <a:srgbClr val="FBFBFB"/>
    <a:srgbClr val="F2F2F2"/>
    <a:srgbClr val="FFB1BC"/>
    <a:srgbClr val="D4790A"/>
    <a:srgbClr val="00B600"/>
    <a:srgbClr val="C00000"/>
    <a:srgbClr val="7030A0"/>
    <a:srgbClr val="8DC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9"/>
    <p:restoredTop sz="94710"/>
  </p:normalViewPr>
  <p:slideViewPr>
    <p:cSldViewPr snapToGrid="0">
      <p:cViewPr varScale="1">
        <p:scale>
          <a:sx n="112" d="100"/>
          <a:sy n="112" d="100"/>
        </p:scale>
        <p:origin x="208" y="5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4"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5E9B4DF-9C6D-1842-915C-753106BEC086}"/>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fr-FR"/>
          </a:p>
        </p:txBody>
      </p:sp>
      <p:sp>
        <p:nvSpPr>
          <p:cNvPr id="3" name="Espace réservé de la date 2">
            <a:extLst>
              <a:ext uri="{FF2B5EF4-FFF2-40B4-BE49-F238E27FC236}">
                <a16:creationId xmlns:a16="http://schemas.microsoft.com/office/drawing/2014/main" id="{6F60D66F-C408-F643-AF01-141E671509C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60FF323-B914-6243-91C5-306779B18F21}" type="datetime1">
              <a:rPr lang="fr-FR" altLang="fr-FR"/>
              <a:pPr/>
              <a:t>08/10/2020</a:t>
            </a:fld>
            <a:endParaRPr lang="fr-FR" altLang="fr-FR"/>
          </a:p>
        </p:txBody>
      </p:sp>
      <p:sp>
        <p:nvSpPr>
          <p:cNvPr id="4" name="Espace réservé de l'image des diapositives 3">
            <a:extLst>
              <a:ext uri="{FF2B5EF4-FFF2-40B4-BE49-F238E27FC236}">
                <a16:creationId xmlns:a16="http://schemas.microsoft.com/office/drawing/2014/main" id="{52DA1264-63D6-EC43-86FC-D7AA908869A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a:p>
        </p:txBody>
      </p:sp>
      <p:sp>
        <p:nvSpPr>
          <p:cNvPr id="5" name="Espace réservé des commentaires 4">
            <a:extLst>
              <a:ext uri="{FF2B5EF4-FFF2-40B4-BE49-F238E27FC236}">
                <a16:creationId xmlns:a16="http://schemas.microsoft.com/office/drawing/2014/main" id="{49489FD1-B011-3C4B-9A60-94D53AC6F38B}"/>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6" name="Espace réservé du pied de page 5">
            <a:extLst>
              <a:ext uri="{FF2B5EF4-FFF2-40B4-BE49-F238E27FC236}">
                <a16:creationId xmlns:a16="http://schemas.microsoft.com/office/drawing/2014/main" id="{01C8B6F3-E80A-F449-AD87-68051F19D68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78D9F7CD-3B11-0A4C-8D3B-4B775698CFB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B23A2A7-6AE3-8E49-9441-40822A614F59}"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83" charset="-128"/>
        <a:cs typeface="ＭＳ Ｐゴシック" pitchFamily="-83"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83"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83"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83"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8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23A2A7-6AE3-8E49-9441-40822A614F59}" type="slidenum">
              <a:rPr lang="fr-FR" altLang="fr-FR" smtClean="0"/>
              <a:pPr/>
              <a:t>1</a:t>
            </a:fld>
            <a:endParaRPr lang="fr-FR" altLang="fr-FR"/>
          </a:p>
        </p:txBody>
      </p:sp>
    </p:spTree>
    <p:extLst>
      <p:ext uri="{BB962C8B-B14F-4D97-AF65-F5344CB8AC3E}">
        <p14:creationId xmlns:p14="http://schemas.microsoft.com/office/powerpoint/2010/main" val="150245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Mettre les</a:t>
            </a:r>
            <a:r>
              <a:rPr lang="fr-FR" baseline="0" dirty="0"/>
              <a:t> références des différentes images</a:t>
            </a:r>
          </a:p>
          <a:p>
            <a:r>
              <a:rPr lang="fr-FR" baseline="0" dirty="0" err="1"/>
              <a:t>Beside</a:t>
            </a:r>
            <a:endParaRPr lang="fr-FR" dirty="0"/>
          </a:p>
        </p:txBody>
      </p:sp>
      <p:sp>
        <p:nvSpPr>
          <p:cNvPr id="4" name="Espace réservé du numéro de diapositive 3"/>
          <p:cNvSpPr>
            <a:spLocks noGrp="1"/>
          </p:cNvSpPr>
          <p:nvPr>
            <p:ph type="sldNum" sz="quarter" idx="10"/>
          </p:nvPr>
        </p:nvSpPr>
        <p:spPr/>
        <p:txBody>
          <a:bodyPr/>
          <a:lstStyle/>
          <a:p>
            <a:fld id="{D0FD4E3C-AD27-8141-B094-FED145242C70}" type="slidenum">
              <a:rPr lang="fr-FR" smtClean="0"/>
              <a:pPr/>
              <a:t>75</a:t>
            </a:fld>
            <a:endParaRPr lang="fr-FR"/>
          </a:p>
        </p:txBody>
      </p:sp>
    </p:spTree>
    <p:extLst>
      <p:ext uri="{BB962C8B-B14F-4D97-AF65-F5344CB8AC3E}">
        <p14:creationId xmlns:p14="http://schemas.microsoft.com/office/powerpoint/2010/main" val="194465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CFAEBBC7-573D-6F4E-8045-9E0084D5EAF0}"/>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1B09FE9-E21E-8247-AAB2-06933E44B6E2}"/>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8FDAAED-D8EB-AB4A-9AFB-2746E033CEE4}"/>
              </a:ext>
            </a:extLst>
          </p:cNvPr>
          <p:cNvSpPr>
            <a:spLocks noGrp="1" noChangeArrowheads="1"/>
          </p:cNvSpPr>
          <p:nvPr>
            <p:ph type="sldNum" sz="quarter" idx="12"/>
          </p:nvPr>
        </p:nvSpPr>
        <p:spPr>
          <a:ln/>
        </p:spPr>
        <p:txBody>
          <a:bodyPr/>
          <a:lstStyle>
            <a:lvl1pPr>
              <a:defRPr/>
            </a:lvl1pPr>
          </a:lstStyle>
          <a:p>
            <a:fld id="{D0FA0831-E217-9045-9A4A-684F9B1D41E4}" type="slidenum">
              <a:rPr lang="fr-FR" altLang="fr-FR"/>
              <a:pPr/>
              <a:t>‹N°›</a:t>
            </a:fld>
            <a:endParaRPr lang="fr-FR" altLang="fr-FR"/>
          </a:p>
        </p:txBody>
      </p:sp>
    </p:spTree>
    <p:extLst>
      <p:ext uri="{BB962C8B-B14F-4D97-AF65-F5344CB8AC3E}">
        <p14:creationId xmlns:p14="http://schemas.microsoft.com/office/powerpoint/2010/main" val="319517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8A491F5A-1A80-5F4A-8652-AB4E2C4405C9}"/>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D5158DE5-AA48-8949-AF4E-5037A287ED6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CEED7806-DCF7-8848-80D1-BC4B9449B9E0}"/>
              </a:ext>
            </a:extLst>
          </p:cNvPr>
          <p:cNvSpPr>
            <a:spLocks noGrp="1" noChangeArrowheads="1"/>
          </p:cNvSpPr>
          <p:nvPr>
            <p:ph type="sldNum" sz="quarter" idx="12"/>
          </p:nvPr>
        </p:nvSpPr>
        <p:spPr>
          <a:ln/>
        </p:spPr>
        <p:txBody>
          <a:bodyPr/>
          <a:lstStyle>
            <a:lvl1pPr>
              <a:defRPr/>
            </a:lvl1pPr>
          </a:lstStyle>
          <a:p>
            <a:fld id="{D8946D5F-DDFA-774B-9BAA-6540C9B08873}" type="slidenum">
              <a:rPr lang="fr-FR" altLang="fr-FR"/>
              <a:pPr/>
              <a:t>‹N°›</a:t>
            </a:fld>
            <a:endParaRPr lang="fr-FR" altLang="fr-FR"/>
          </a:p>
        </p:txBody>
      </p:sp>
    </p:spTree>
    <p:extLst>
      <p:ext uri="{BB962C8B-B14F-4D97-AF65-F5344CB8AC3E}">
        <p14:creationId xmlns:p14="http://schemas.microsoft.com/office/powerpoint/2010/main" val="387035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B1EB56C9-B35D-3449-BADD-7F393145524D}"/>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C1742E9F-F8FA-8243-9664-963F2285F49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4716BEF6-1214-1846-BAEB-420021D0537E}"/>
              </a:ext>
            </a:extLst>
          </p:cNvPr>
          <p:cNvSpPr>
            <a:spLocks noGrp="1" noChangeArrowheads="1"/>
          </p:cNvSpPr>
          <p:nvPr>
            <p:ph type="sldNum" sz="quarter" idx="12"/>
          </p:nvPr>
        </p:nvSpPr>
        <p:spPr>
          <a:ln/>
        </p:spPr>
        <p:txBody>
          <a:bodyPr/>
          <a:lstStyle>
            <a:lvl1pPr>
              <a:defRPr/>
            </a:lvl1pPr>
          </a:lstStyle>
          <a:p>
            <a:fld id="{E5180094-C46D-AE42-9424-27799DF22937}" type="slidenum">
              <a:rPr lang="fr-FR" altLang="fr-FR"/>
              <a:pPr/>
              <a:t>‹N°›</a:t>
            </a:fld>
            <a:endParaRPr lang="fr-FR" altLang="fr-FR"/>
          </a:p>
        </p:txBody>
      </p:sp>
    </p:spTree>
    <p:extLst>
      <p:ext uri="{BB962C8B-B14F-4D97-AF65-F5344CB8AC3E}">
        <p14:creationId xmlns:p14="http://schemas.microsoft.com/office/powerpoint/2010/main" val="76831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D613F6D3-7310-0449-8BE2-FB2E727E7B1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FCDD111-E6A8-874A-9A17-7CA30FDBF0C0}"/>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FD7C5637-6B8B-5844-BDF6-81E3D995AA6E}"/>
              </a:ext>
            </a:extLst>
          </p:cNvPr>
          <p:cNvSpPr>
            <a:spLocks noGrp="1" noChangeArrowheads="1"/>
          </p:cNvSpPr>
          <p:nvPr>
            <p:ph type="sldNum" sz="quarter" idx="12"/>
          </p:nvPr>
        </p:nvSpPr>
        <p:spPr>
          <a:ln/>
        </p:spPr>
        <p:txBody>
          <a:bodyPr/>
          <a:lstStyle>
            <a:lvl1pPr>
              <a:defRPr/>
            </a:lvl1pPr>
          </a:lstStyle>
          <a:p>
            <a:fld id="{4FBEFF50-5025-4A41-8591-6B46F5C4E007}" type="slidenum">
              <a:rPr lang="fr-FR" altLang="fr-FR"/>
              <a:pPr/>
              <a:t>‹N°›</a:t>
            </a:fld>
            <a:endParaRPr lang="fr-FR" altLang="fr-FR"/>
          </a:p>
        </p:txBody>
      </p:sp>
    </p:spTree>
    <p:extLst>
      <p:ext uri="{BB962C8B-B14F-4D97-AF65-F5344CB8AC3E}">
        <p14:creationId xmlns:p14="http://schemas.microsoft.com/office/powerpoint/2010/main" val="144603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D6D371EE-383F-0C4A-B95A-FE2901593DA3}"/>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B3964115-4984-5044-8A95-039080E129A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ECE5A42-07D7-274D-BD40-2CD3ADD271B8}"/>
              </a:ext>
            </a:extLst>
          </p:cNvPr>
          <p:cNvSpPr>
            <a:spLocks noGrp="1" noChangeArrowheads="1"/>
          </p:cNvSpPr>
          <p:nvPr>
            <p:ph type="sldNum" sz="quarter" idx="12"/>
          </p:nvPr>
        </p:nvSpPr>
        <p:spPr>
          <a:ln/>
        </p:spPr>
        <p:txBody>
          <a:bodyPr/>
          <a:lstStyle>
            <a:lvl1pPr>
              <a:defRPr/>
            </a:lvl1pPr>
          </a:lstStyle>
          <a:p>
            <a:fld id="{F00E8DF1-F082-644F-B661-B297B13E11F7}" type="slidenum">
              <a:rPr lang="fr-FR" altLang="fr-FR"/>
              <a:pPr/>
              <a:t>‹N°›</a:t>
            </a:fld>
            <a:endParaRPr lang="fr-FR" altLang="fr-FR"/>
          </a:p>
        </p:txBody>
      </p:sp>
    </p:spTree>
    <p:extLst>
      <p:ext uri="{BB962C8B-B14F-4D97-AF65-F5344CB8AC3E}">
        <p14:creationId xmlns:p14="http://schemas.microsoft.com/office/powerpoint/2010/main" val="3585677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6C82F419-52D6-CF43-9914-82B43F98F66A}"/>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DE9E3135-BFE0-484C-9286-D6C0C77703E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6A14D8A3-D0ED-FA41-B108-91B2A09FCA5E}"/>
              </a:ext>
            </a:extLst>
          </p:cNvPr>
          <p:cNvSpPr>
            <a:spLocks noGrp="1" noChangeArrowheads="1"/>
          </p:cNvSpPr>
          <p:nvPr>
            <p:ph type="sldNum" sz="quarter" idx="12"/>
          </p:nvPr>
        </p:nvSpPr>
        <p:spPr>
          <a:ln/>
        </p:spPr>
        <p:txBody>
          <a:bodyPr/>
          <a:lstStyle>
            <a:lvl1pPr>
              <a:defRPr/>
            </a:lvl1pPr>
          </a:lstStyle>
          <a:p>
            <a:fld id="{32A832D1-1CD0-B94C-A4B8-6AC7CB021D24}" type="slidenum">
              <a:rPr lang="fr-FR" altLang="fr-FR"/>
              <a:pPr/>
              <a:t>‹N°›</a:t>
            </a:fld>
            <a:endParaRPr lang="fr-FR" altLang="fr-FR"/>
          </a:p>
        </p:txBody>
      </p:sp>
    </p:spTree>
    <p:extLst>
      <p:ext uri="{BB962C8B-B14F-4D97-AF65-F5344CB8AC3E}">
        <p14:creationId xmlns:p14="http://schemas.microsoft.com/office/powerpoint/2010/main" val="162553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160CD749-64DF-7A4B-95AF-2A105FDFACE1}"/>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3D5077C0-B496-A74F-B5BA-8792EA6541A7}"/>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60B9DDCD-0A3B-C948-8F90-C023A1BAECFC}"/>
              </a:ext>
            </a:extLst>
          </p:cNvPr>
          <p:cNvSpPr>
            <a:spLocks noGrp="1" noChangeArrowheads="1"/>
          </p:cNvSpPr>
          <p:nvPr>
            <p:ph type="sldNum" sz="quarter" idx="12"/>
          </p:nvPr>
        </p:nvSpPr>
        <p:spPr>
          <a:ln/>
        </p:spPr>
        <p:txBody>
          <a:bodyPr/>
          <a:lstStyle>
            <a:lvl1pPr>
              <a:defRPr/>
            </a:lvl1pPr>
          </a:lstStyle>
          <a:p>
            <a:fld id="{44DC765F-EB80-834A-8A9D-67F0861D15D2}" type="slidenum">
              <a:rPr lang="fr-FR" altLang="fr-FR"/>
              <a:pPr/>
              <a:t>‹N°›</a:t>
            </a:fld>
            <a:endParaRPr lang="fr-FR" altLang="fr-FR"/>
          </a:p>
        </p:txBody>
      </p:sp>
    </p:spTree>
    <p:extLst>
      <p:ext uri="{BB962C8B-B14F-4D97-AF65-F5344CB8AC3E}">
        <p14:creationId xmlns:p14="http://schemas.microsoft.com/office/powerpoint/2010/main" val="1963276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a:extLst>
              <a:ext uri="{FF2B5EF4-FFF2-40B4-BE49-F238E27FC236}">
                <a16:creationId xmlns:a16="http://schemas.microsoft.com/office/drawing/2014/main" id="{6A68DAFD-9A3C-1048-AA55-0AFDC449AC9E}"/>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66BAA8B9-FD22-2E4F-BCCD-6612302E9689}"/>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54B76A22-D1B8-8844-927B-9E1B1C46432E}"/>
              </a:ext>
            </a:extLst>
          </p:cNvPr>
          <p:cNvSpPr>
            <a:spLocks noGrp="1" noChangeArrowheads="1"/>
          </p:cNvSpPr>
          <p:nvPr>
            <p:ph type="sldNum" sz="quarter" idx="12"/>
          </p:nvPr>
        </p:nvSpPr>
        <p:spPr>
          <a:ln/>
        </p:spPr>
        <p:txBody>
          <a:bodyPr/>
          <a:lstStyle>
            <a:lvl1pPr>
              <a:defRPr/>
            </a:lvl1pPr>
          </a:lstStyle>
          <a:p>
            <a:fld id="{2BC27CB6-6981-9343-91C2-959956206D84}" type="slidenum">
              <a:rPr lang="fr-FR" altLang="fr-FR"/>
              <a:pPr/>
              <a:t>‹N°›</a:t>
            </a:fld>
            <a:endParaRPr lang="fr-FR" altLang="fr-FR"/>
          </a:p>
        </p:txBody>
      </p:sp>
    </p:spTree>
    <p:extLst>
      <p:ext uri="{BB962C8B-B14F-4D97-AF65-F5344CB8AC3E}">
        <p14:creationId xmlns:p14="http://schemas.microsoft.com/office/powerpoint/2010/main" val="100745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70E10EB-5191-7347-B5CE-AEE2F9904163}"/>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7B7E1ED5-9C96-2646-B650-212EAE3E243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8EB1275E-0666-DE41-8E8A-C732BB64C8C1}"/>
              </a:ext>
            </a:extLst>
          </p:cNvPr>
          <p:cNvSpPr>
            <a:spLocks noGrp="1" noChangeArrowheads="1"/>
          </p:cNvSpPr>
          <p:nvPr>
            <p:ph type="sldNum" sz="quarter" idx="12"/>
          </p:nvPr>
        </p:nvSpPr>
        <p:spPr>
          <a:ln/>
        </p:spPr>
        <p:txBody>
          <a:bodyPr/>
          <a:lstStyle>
            <a:lvl1pPr>
              <a:defRPr/>
            </a:lvl1pPr>
          </a:lstStyle>
          <a:p>
            <a:fld id="{4C457EB6-9F83-9A49-A2EC-608E7696A430}" type="slidenum">
              <a:rPr lang="fr-FR" altLang="fr-FR"/>
              <a:pPr/>
              <a:t>‹N°›</a:t>
            </a:fld>
            <a:endParaRPr lang="fr-FR" altLang="fr-FR"/>
          </a:p>
        </p:txBody>
      </p:sp>
    </p:spTree>
    <p:extLst>
      <p:ext uri="{BB962C8B-B14F-4D97-AF65-F5344CB8AC3E}">
        <p14:creationId xmlns:p14="http://schemas.microsoft.com/office/powerpoint/2010/main" val="299410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D70BE221-E182-F149-8935-3048249E598D}"/>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13895E72-9810-9849-BF92-24FAD8B6BFB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AE8340C3-E9CD-E64B-8338-A2D09002D1F5}"/>
              </a:ext>
            </a:extLst>
          </p:cNvPr>
          <p:cNvSpPr>
            <a:spLocks noGrp="1" noChangeArrowheads="1"/>
          </p:cNvSpPr>
          <p:nvPr>
            <p:ph type="sldNum" sz="quarter" idx="12"/>
          </p:nvPr>
        </p:nvSpPr>
        <p:spPr>
          <a:ln/>
        </p:spPr>
        <p:txBody>
          <a:bodyPr/>
          <a:lstStyle>
            <a:lvl1pPr>
              <a:defRPr/>
            </a:lvl1pPr>
          </a:lstStyle>
          <a:p>
            <a:fld id="{4E7E430F-8930-6E40-997D-1620D14999E9}" type="slidenum">
              <a:rPr lang="fr-FR" altLang="fr-FR"/>
              <a:pPr/>
              <a:t>‹N°›</a:t>
            </a:fld>
            <a:endParaRPr lang="fr-FR" altLang="fr-FR"/>
          </a:p>
        </p:txBody>
      </p:sp>
    </p:spTree>
    <p:extLst>
      <p:ext uri="{BB962C8B-B14F-4D97-AF65-F5344CB8AC3E}">
        <p14:creationId xmlns:p14="http://schemas.microsoft.com/office/powerpoint/2010/main" val="81218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F26C2F99-ED94-6E41-8356-0B65F50D671A}"/>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95FE7976-B587-4840-8186-8CAE7495743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BC2109B3-D6C0-8F4B-B91C-64AC431E4047}"/>
              </a:ext>
            </a:extLst>
          </p:cNvPr>
          <p:cNvSpPr>
            <a:spLocks noGrp="1" noChangeArrowheads="1"/>
          </p:cNvSpPr>
          <p:nvPr>
            <p:ph type="sldNum" sz="quarter" idx="12"/>
          </p:nvPr>
        </p:nvSpPr>
        <p:spPr>
          <a:ln/>
        </p:spPr>
        <p:txBody>
          <a:bodyPr/>
          <a:lstStyle>
            <a:lvl1pPr>
              <a:defRPr/>
            </a:lvl1pPr>
          </a:lstStyle>
          <a:p>
            <a:fld id="{7356E340-BC11-9745-87A9-77B3AC2566FA}" type="slidenum">
              <a:rPr lang="fr-FR" altLang="fr-FR"/>
              <a:pPr/>
              <a:t>‹N°›</a:t>
            </a:fld>
            <a:endParaRPr lang="fr-FR" altLang="fr-FR"/>
          </a:p>
        </p:txBody>
      </p:sp>
    </p:spTree>
    <p:extLst>
      <p:ext uri="{BB962C8B-B14F-4D97-AF65-F5344CB8AC3E}">
        <p14:creationId xmlns:p14="http://schemas.microsoft.com/office/powerpoint/2010/main" val="115000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FF9F43">
                <a:alpha val="59998"/>
              </a:srgbClr>
            </a:gs>
          </a:gsLst>
          <a:lin ang="27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8DFEB5-A187-3E4F-B347-46A287D0FA8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27" name="Rectangle 3">
            <a:extLst>
              <a:ext uri="{FF2B5EF4-FFF2-40B4-BE49-F238E27FC236}">
                <a16:creationId xmlns:a16="http://schemas.microsoft.com/office/drawing/2014/main" id="{C4FE7DE7-F4C1-5049-B680-750EAE4D04B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F7EBA945-F766-C54A-8B32-7C5E195FCFE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ＭＳ Ｐゴシック" charset="0"/>
              </a:defRPr>
            </a:lvl1pPr>
          </a:lstStyle>
          <a:p>
            <a:pPr>
              <a:defRPr/>
            </a:pPr>
            <a:endParaRPr lang="fr-FR"/>
          </a:p>
        </p:txBody>
      </p:sp>
      <p:sp>
        <p:nvSpPr>
          <p:cNvPr id="1029" name="Rectangle 5">
            <a:extLst>
              <a:ext uri="{FF2B5EF4-FFF2-40B4-BE49-F238E27FC236}">
                <a16:creationId xmlns:a16="http://schemas.microsoft.com/office/drawing/2014/main" id="{3FE462E2-EDBB-364A-B612-7668D695176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ＭＳ Ｐゴシック" charset="0"/>
              </a:defRPr>
            </a:lvl1pPr>
          </a:lstStyle>
          <a:p>
            <a:pPr>
              <a:defRPr/>
            </a:pPr>
            <a:endParaRPr lang="fr-FR"/>
          </a:p>
        </p:txBody>
      </p:sp>
      <p:sp>
        <p:nvSpPr>
          <p:cNvPr id="1030" name="Rectangle 6">
            <a:extLst>
              <a:ext uri="{FF2B5EF4-FFF2-40B4-BE49-F238E27FC236}">
                <a16:creationId xmlns:a16="http://schemas.microsoft.com/office/drawing/2014/main" id="{BFAC26DC-CD05-D34B-B75B-2586477AE1E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16155CF-A97E-5B40-AD33-8D52E1FE26C7}"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5.png"/><Relationship Id="rId7" Type="http://schemas.openxmlformats.org/officeDocument/2006/relationships/image" Target="../media/image52.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4.emf"/><Relationship Id="rId5" Type="http://schemas.openxmlformats.org/officeDocument/2006/relationships/image" Target="../media/image51.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image" Target="../media/image137.emf"/><Relationship Id="rId1" Type="http://schemas.openxmlformats.org/officeDocument/2006/relationships/slideLayout" Target="../slideLayouts/slideLayout7.xml"/><Relationship Id="rId4" Type="http://schemas.openxmlformats.org/officeDocument/2006/relationships/image" Target="../media/image139.emf"/></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openxmlformats.org/officeDocument/2006/relationships/image" Target="../media/image152.jpe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tif"/><Relationship Id="rId14" Type="http://schemas.openxmlformats.org/officeDocument/2006/relationships/image" Target="../media/image163.png"/></Relationships>
</file>

<file path=ppt/slides/_rels/slide75.xml.rels><?xml version="1.0" encoding="UTF-8" standalone="yes"?>
<Relationships xmlns="http://schemas.openxmlformats.org/package/2006/relationships"><Relationship Id="rId8" Type="http://schemas.openxmlformats.org/officeDocument/2006/relationships/image" Target="../media/image170.tiff"/><Relationship Id="rId13" Type="http://schemas.openxmlformats.org/officeDocument/2006/relationships/image" Target="../media/image175.png"/><Relationship Id="rId3" Type="http://schemas.openxmlformats.org/officeDocument/2006/relationships/image" Target="../media/image165.tiff"/><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gif"/><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5">
            <a:extLst>
              <a:ext uri="{FF2B5EF4-FFF2-40B4-BE49-F238E27FC236}">
                <a16:creationId xmlns:a16="http://schemas.microsoft.com/office/drawing/2014/main" id="{68E9A5A3-2E1B-5B44-8D0F-7F20FEB9BE52}"/>
              </a:ext>
            </a:extLst>
          </p:cNvPr>
          <p:cNvSpPr txBox="1">
            <a:spLocks noChangeArrowheads="1"/>
          </p:cNvSpPr>
          <p:nvPr/>
        </p:nvSpPr>
        <p:spPr bwMode="auto">
          <a:xfrm>
            <a:off x="703562" y="2802326"/>
            <a:ext cx="7490819" cy="769441"/>
          </a:xfrm>
          <a:prstGeom prst="rect">
            <a:avLst/>
          </a:prstGeom>
          <a:solidFill>
            <a:srgbClr val="FFC692"/>
          </a:solidFill>
          <a:ln w="9525">
            <a:solidFill>
              <a:srgbClr val="FF9F43"/>
            </a:solidFill>
            <a:miter lim="800000"/>
            <a:headEnd/>
            <a:tailEnd/>
          </a:ln>
          <a:scene3d>
            <a:camera prst="orthographicFront"/>
            <a:lightRig rig="threePt" dir="t"/>
          </a:scene3d>
          <a:sp3d>
            <a:bevelT prst="convex"/>
          </a:sp3d>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defRPr/>
            </a:pPr>
            <a:r>
              <a:rPr lang="fr-FR" altLang="fr-FR" sz="4400" b="1" dirty="0"/>
              <a:t>Atomic Force </a:t>
            </a:r>
            <a:r>
              <a:rPr lang="fr-FR" altLang="fr-FR" sz="4400" b="1" dirty="0" err="1"/>
              <a:t>Microscopy</a:t>
            </a:r>
            <a:endParaRPr lang="fr-FR" altLang="fr-FR" sz="4400" b="1" dirty="0"/>
          </a:p>
        </p:txBody>
      </p:sp>
      <p:sp>
        <p:nvSpPr>
          <p:cNvPr id="14342" name="ZoneTexte 4">
            <a:extLst>
              <a:ext uri="{FF2B5EF4-FFF2-40B4-BE49-F238E27FC236}">
                <a16:creationId xmlns:a16="http://schemas.microsoft.com/office/drawing/2014/main" id="{35792388-4871-9A43-BFA4-FCF5CD660ED0}"/>
              </a:ext>
            </a:extLst>
          </p:cNvPr>
          <p:cNvSpPr txBox="1">
            <a:spLocks noChangeArrowheads="1"/>
          </p:cNvSpPr>
          <p:nvPr/>
        </p:nvSpPr>
        <p:spPr bwMode="auto">
          <a:xfrm>
            <a:off x="1530545" y="5448300"/>
            <a:ext cx="58368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fr-FR" altLang="fr-FR" sz="2400" dirty="0"/>
              <a:t>Alexandre Dazzi, Institut de Chimie Physique</a:t>
            </a:r>
          </a:p>
          <a:p>
            <a:pPr algn="ctr">
              <a:spcBef>
                <a:spcPct val="0"/>
              </a:spcBef>
              <a:buFontTx/>
              <a:buNone/>
            </a:pPr>
            <a:r>
              <a:rPr lang="fr-FR" altLang="fr-FR" sz="2400" dirty="0" err="1"/>
              <a:t>alexandre.dazzi@universite-paris-saclay.fr</a:t>
            </a:r>
            <a:endParaRPr lang="fr-FR" altLang="fr-FR" sz="2400" dirty="0"/>
          </a:p>
        </p:txBody>
      </p:sp>
      <p:sp>
        <p:nvSpPr>
          <p:cNvPr id="6" name="Rectangle 5">
            <a:extLst>
              <a:ext uri="{FF2B5EF4-FFF2-40B4-BE49-F238E27FC236}">
                <a16:creationId xmlns:a16="http://schemas.microsoft.com/office/drawing/2014/main" id="{82C3180C-45EA-7346-9DE4-83DEB70EB864}"/>
              </a:ext>
            </a:extLst>
          </p:cNvPr>
          <p:cNvSpPr>
            <a:spLocks noChangeArrowheads="1"/>
          </p:cNvSpPr>
          <p:nvPr/>
        </p:nvSpPr>
        <p:spPr bwMode="auto">
          <a:xfrm>
            <a:off x="0" y="0"/>
            <a:ext cx="9144000" cy="1304818"/>
          </a:xfrm>
          <a:prstGeom prst="rect">
            <a:avLst/>
          </a:prstGeom>
          <a:solidFill>
            <a:srgbClr val="FF9F43"/>
          </a:solidFill>
          <a:ln>
            <a:noFill/>
          </a:ln>
          <a:effectLst>
            <a:outerShdw blurRad="50800" dist="38100" dir="2700000" algn="tl" rotWithShape="0">
              <a:srgbClr val="808080">
                <a:alpha val="42999"/>
              </a:srgbClr>
            </a:outerShdw>
          </a:effectLst>
        </p:spPr>
        <p:txBody>
          <a:bodyPr/>
          <a:lstStyle/>
          <a:p>
            <a:pPr>
              <a:defRPr/>
            </a:pPr>
            <a:endParaRPr lang="fr-FR" dirty="0">
              <a:latin typeface="Times" charset="0"/>
              <a:ea typeface="+mn-ea"/>
            </a:endParaRPr>
          </a:p>
        </p:txBody>
      </p:sp>
    </p:spTree>
    <p:extLst>
      <p:ext uri="{BB962C8B-B14F-4D97-AF65-F5344CB8AC3E}">
        <p14:creationId xmlns:p14="http://schemas.microsoft.com/office/powerpoint/2010/main" val="52146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58" name="ZoneTexte 57">
            <a:extLst>
              <a:ext uri="{FF2B5EF4-FFF2-40B4-BE49-F238E27FC236}">
                <a16:creationId xmlns:a16="http://schemas.microsoft.com/office/drawing/2014/main" id="{05E314A0-BF41-574F-8EF8-29CC1D035DC0}"/>
              </a:ext>
            </a:extLst>
          </p:cNvPr>
          <p:cNvSpPr txBox="1"/>
          <p:nvPr/>
        </p:nvSpPr>
        <p:spPr>
          <a:xfrm>
            <a:off x="149078" y="614984"/>
            <a:ext cx="6545382" cy="461665"/>
          </a:xfrm>
          <a:prstGeom prst="rect">
            <a:avLst/>
          </a:prstGeom>
          <a:noFill/>
        </p:spPr>
        <p:txBody>
          <a:bodyPr wrap="none" rtlCol="0">
            <a:spAutoFit/>
          </a:bodyPr>
          <a:lstStyle/>
          <a:p>
            <a:r>
              <a:rPr lang="fr-FR" dirty="0"/>
              <a:t>B.2) </a:t>
            </a:r>
            <a:r>
              <a:rPr lang="fr-FR" dirty="0" err="1"/>
              <a:t>Repulsive</a:t>
            </a:r>
            <a:r>
              <a:rPr lang="fr-FR" dirty="0"/>
              <a:t> forces for a </a:t>
            </a:r>
            <a:r>
              <a:rPr lang="fr-FR" dirty="0" err="1"/>
              <a:t>sphere</a:t>
            </a:r>
            <a:r>
              <a:rPr lang="fr-FR" dirty="0"/>
              <a:t>-plane interaction</a:t>
            </a:r>
          </a:p>
        </p:txBody>
      </p:sp>
      <p:sp>
        <p:nvSpPr>
          <p:cNvPr id="63" name="ZoneTexte 62">
            <a:extLst>
              <a:ext uri="{FF2B5EF4-FFF2-40B4-BE49-F238E27FC236}">
                <a16:creationId xmlns:a16="http://schemas.microsoft.com/office/drawing/2014/main" id="{B1EA60CA-2C03-F346-98D7-3034C90CC786}"/>
              </a:ext>
            </a:extLst>
          </p:cNvPr>
          <p:cNvSpPr txBox="1"/>
          <p:nvPr/>
        </p:nvSpPr>
        <p:spPr>
          <a:xfrm>
            <a:off x="654542" y="1226741"/>
            <a:ext cx="2730235" cy="461665"/>
          </a:xfrm>
          <a:prstGeom prst="rect">
            <a:avLst/>
          </a:prstGeom>
          <a:noFill/>
        </p:spPr>
        <p:txBody>
          <a:bodyPr wrap="none" rtlCol="0">
            <a:spAutoFit/>
          </a:bodyPr>
          <a:lstStyle/>
          <a:p>
            <a:r>
              <a:rPr lang="fr-FR" dirty="0"/>
              <a:t>B.2.2) </a:t>
            </a:r>
            <a:r>
              <a:rPr lang="fr-FR" dirty="0" err="1"/>
              <a:t>Sphere</a:t>
            </a:r>
            <a:r>
              <a:rPr lang="fr-FR" dirty="0"/>
              <a:t>-plane </a:t>
            </a:r>
          </a:p>
        </p:txBody>
      </p:sp>
      <mc:AlternateContent xmlns:mc="http://schemas.openxmlformats.org/markup-compatibility/2006">
        <mc:Choice xmlns:a14="http://schemas.microsoft.com/office/drawing/2010/main" Requires="a14">
          <p:sp>
            <p:nvSpPr>
              <p:cNvPr id="31" name="ZoneTexte 30">
                <a:extLst>
                  <a:ext uri="{FF2B5EF4-FFF2-40B4-BE49-F238E27FC236}">
                    <a16:creationId xmlns:a16="http://schemas.microsoft.com/office/drawing/2014/main" id="{5C9576F7-A679-1F4F-B832-F2590B150E8B}"/>
                  </a:ext>
                </a:extLst>
              </p:cNvPr>
              <p:cNvSpPr txBox="1"/>
              <p:nvPr/>
            </p:nvSpPr>
            <p:spPr>
              <a:xfrm>
                <a:off x="1078561" y="2209600"/>
                <a:ext cx="3527376" cy="900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i="1">
                              <a:latin typeface="Cambria Math" panose="02040503050406030204" pitchFamily="18" charset="0"/>
                            </a:rPr>
                          </m:ctrlPr>
                        </m:sSubPr>
                        <m:e>
                          <m:r>
                            <a:rPr lang="fr-FR" sz="2800" i="1">
                              <a:latin typeface="Cambria Math" panose="02040503050406030204" pitchFamily="18" charset="0"/>
                            </a:rPr>
                            <m:t>𝐹</m:t>
                          </m:r>
                        </m:e>
                        <m:sub>
                          <m:r>
                            <a:rPr lang="fr-FR" sz="2800" i="1">
                              <a:latin typeface="Cambria Math" panose="02040503050406030204" pitchFamily="18" charset="0"/>
                            </a:rPr>
                            <m:t>𝑟𝑒𝑝</m:t>
                          </m:r>
                        </m:sub>
                      </m:sSub>
                      <m:r>
                        <a:rPr lang="fr-FR" sz="2800" b="0" i="1" smtClean="0">
                          <a:latin typeface="Cambria Math" panose="02040503050406030204" pitchFamily="18" charset="0"/>
                        </a:rPr>
                        <m:t>=</m:t>
                      </m:r>
                      <m:f>
                        <m:fPr>
                          <m:ctrlPr>
                            <a:rPr lang="fr-FR" sz="2800" b="0" i="1" smtClean="0">
                              <a:latin typeface="Cambria Math" panose="02040503050406030204" pitchFamily="18" charset="0"/>
                            </a:rPr>
                          </m:ctrlPr>
                        </m:fPr>
                        <m:num>
                          <m:r>
                            <a:rPr lang="fr-FR" sz="2800" b="0" i="1" smtClean="0">
                              <a:latin typeface="Cambria Math" panose="02040503050406030204" pitchFamily="18" charset="0"/>
                            </a:rPr>
                            <m:t>4</m:t>
                          </m:r>
                        </m:num>
                        <m:den>
                          <m:r>
                            <a:rPr lang="fr-FR" sz="2800" b="0" i="1" smtClean="0">
                              <a:latin typeface="Cambria Math" panose="02040503050406030204" pitchFamily="18" charset="0"/>
                            </a:rPr>
                            <m:t>3</m:t>
                          </m:r>
                        </m:den>
                      </m:f>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rPr>
                            <m:t>𝐸</m:t>
                          </m:r>
                        </m:e>
                        <m:sup>
                          <m:r>
                            <a:rPr lang="fr-FR" sz="2800" b="0" i="1" smtClean="0">
                              <a:latin typeface="Cambria Math" panose="02040503050406030204" pitchFamily="18" charset="0"/>
                            </a:rPr>
                            <m:t>∗</m:t>
                          </m:r>
                        </m:sup>
                      </m:sSup>
                      <m:rad>
                        <m:radPr>
                          <m:degHide m:val="on"/>
                          <m:ctrlPr>
                            <a:rPr lang="fr-FR" sz="2800" b="0" i="1" smtClean="0">
                              <a:latin typeface="Cambria Math" panose="02040503050406030204" pitchFamily="18" charset="0"/>
                            </a:rPr>
                          </m:ctrlPr>
                        </m:radPr>
                        <m:deg/>
                        <m:e>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𝑅</m:t>
                              </m:r>
                            </m:e>
                            <m:sub>
                              <m:r>
                                <a:rPr lang="fr-FR" sz="2800" b="0" i="1" smtClean="0">
                                  <a:latin typeface="Cambria Math" panose="02040503050406030204" pitchFamily="18" charset="0"/>
                                </a:rPr>
                                <m:t>𝑡𝑖𝑝</m:t>
                              </m:r>
                            </m:sub>
                          </m:sSub>
                        </m:e>
                      </m:rad>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rPr>
                            <m:t>h</m:t>
                          </m:r>
                        </m:e>
                        <m:sup>
                          <m:r>
                            <a:rPr lang="fr-FR" sz="2800" b="0" i="1" smtClean="0">
                              <a:latin typeface="Cambria Math" panose="02040503050406030204" pitchFamily="18" charset="0"/>
                            </a:rPr>
                            <m:t>3/2</m:t>
                          </m:r>
                        </m:sup>
                      </m:sSup>
                    </m:oMath>
                  </m:oMathPara>
                </a14:m>
                <a:endParaRPr lang="fr-FR" sz="2800" dirty="0"/>
              </a:p>
            </p:txBody>
          </p:sp>
        </mc:Choice>
        <mc:Fallback>
          <p:sp>
            <p:nvSpPr>
              <p:cNvPr id="31" name="ZoneTexte 30">
                <a:extLst>
                  <a:ext uri="{FF2B5EF4-FFF2-40B4-BE49-F238E27FC236}">
                    <a16:creationId xmlns:a16="http://schemas.microsoft.com/office/drawing/2014/main" id="{5C9576F7-A679-1F4F-B832-F2590B150E8B}"/>
                  </a:ext>
                </a:extLst>
              </p:cNvPr>
              <p:cNvSpPr txBox="1">
                <a:spLocks noRot="1" noChangeAspect="1" noMove="1" noResize="1" noEditPoints="1" noAdjustHandles="1" noChangeArrowheads="1" noChangeShapeType="1" noTextEdit="1"/>
              </p:cNvSpPr>
              <p:nvPr/>
            </p:nvSpPr>
            <p:spPr>
              <a:xfrm>
                <a:off x="1078561" y="2209600"/>
                <a:ext cx="3527376" cy="900246"/>
              </a:xfrm>
              <a:prstGeom prst="rect">
                <a:avLst/>
              </a:prstGeom>
              <a:blipFill>
                <a:blip r:embed="rId2"/>
                <a:stretch>
                  <a:fillRect b="-8333"/>
                </a:stretch>
              </a:blipFill>
            </p:spPr>
            <p:txBody>
              <a:bodyPr/>
              <a:lstStyle/>
              <a:p>
                <a:r>
                  <a:rPr lang="fr-FR">
                    <a:noFill/>
                  </a:rPr>
                  <a:t> </a:t>
                </a:r>
              </a:p>
            </p:txBody>
          </p:sp>
        </mc:Fallback>
      </mc:AlternateContent>
      <p:grpSp>
        <p:nvGrpSpPr>
          <p:cNvPr id="116" name="Groupe 115">
            <a:extLst>
              <a:ext uri="{FF2B5EF4-FFF2-40B4-BE49-F238E27FC236}">
                <a16:creationId xmlns:a16="http://schemas.microsoft.com/office/drawing/2014/main" id="{7C33D10C-862F-6C4F-BF43-ED33B0D41365}"/>
              </a:ext>
            </a:extLst>
          </p:cNvPr>
          <p:cNvGrpSpPr/>
          <p:nvPr/>
        </p:nvGrpSpPr>
        <p:grpSpPr>
          <a:xfrm>
            <a:off x="4374848" y="1584248"/>
            <a:ext cx="4096512" cy="4185616"/>
            <a:chOff x="4809744" y="614984"/>
            <a:chExt cx="4096512" cy="4185616"/>
          </a:xfrm>
        </p:grpSpPr>
        <p:sp>
          <p:nvSpPr>
            <p:cNvPr id="33" name="Ellipse 32">
              <a:extLst>
                <a:ext uri="{FF2B5EF4-FFF2-40B4-BE49-F238E27FC236}">
                  <a16:creationId xmlns:a16="http://schemas.microsoft.com/office/drawing/2014/main" id="{3AEFCF11-DFF7-3948-B7CA-F727B5FD6AAE}"/>
                </a:ext>
              </a:extLst>
            </p:cNvPr>
            <p:cNvSpPr/>
            <p:nvPr/>
          </p:nvSpPr>
          <p:spPr bwMode="auto">
            <a:xfrm>
              <a:off x="5911697" y="1089925"/>
              <a:ext cx="2730235" cy="2549823"/>
            </a:xfrm>
            <a:prstGeom prst="ellipse">
              <a:avLst/>
            </a:prstGeom>
            <a:solidFill>
              <a:schemeClr val="bg2">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34" name="Rectangle 33">
              <a:extLst>
                <a:ext uri="{FF2B5EF4-FFF2-40B4-BE49-F238E27FC236}">
                  <a16:creationId xmlns:a16="http://schemas.microsoft.com/office/drawing/2014/main" id="{4CEA8853-2D00-9D43-9784-90693945B40D}"/>
                </a:ext>
              </a:extLst>
            </p:cNvPr>
            <p:cNvSpPr/>
            <p:nvPr/>
          </p:nvSpPr>
          <p:spPr bwMode="auto">
            <a:xfrm>
              <a:off x="5468112" y="3219453"/>
              <a:ext cx="3438144" cy="1325880"/>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cxnSp>
          <p:nvCxnSpPr>
            <p:cNvPr id="36" name="Connecteur droit 35">
              <a:extLst>
                <a:ext uri="{FF2B5EF4-FFF2-40B4-BE49-F238E27FC236}">
                  <a16:creationId xmlns:a16="http://schemas.microsoft.com/office/drawing/2014/main" id="{2D558997-825C-804F-99AF-30BD1555C922}"/>
                </a:ext>
              </a:extLst>
            </p:cNvPr>
            <p:cNvCxnSpPr>
              <a:cxnSpLocks/>
              <a:endCxn id="33" idx="7"/>
            </p:cNvCxnSpPr>
            <p:nvPr/>
          </p:nvCxnSpPr>
          <p:spPr bwMode="auto">
            <a:xfrm flipV="1">
              <a:off x="7276814" y="1463338"/>
              <a:ext cx="965284" cy="9014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7" name="ZoneTexte 36">
              <a:extLst>
                <a:ext uri="{FF2B5EF4-FFF2-40B4-BE49-F238E27FC236}">
                  <a16:creationId xmlns:a16="http://schemas.microsoft.com/office/drawing/2014/main" id="{434A741E-CDEF-DF4B-A09E-B2B0EA1A889A}"/>
                </a:ext>
              </a:extLst>
            </p:cNvPr>
            <p:cNvSpPr txBox="1"/>
            <p:nvPr/>
          </p:nvSpPr>
          <p:spPr>
            <a:xfrm>
              <a:off x="7312733" y="1421058"/>
              <a:ext cx="607859" cy="461665"/>
            </a:xfrm>
            <a:prstGeom prst="rect">
              <a:avLst/>
            </a:prstGeom>
            <a:noFill/>
          </p:spPr>
          <p:txBody>
            <a:bodyPr wrap="none" rtlCol="0">
              <a:spAutoFit/>
            </a:bodyPr>
            <a:lstStyle/>
            <a:p>
              <a:r>
                <a:rPr lang="fr-FR" dirty="0" err="1"/>
                <a:t>R</a:t>
              </a:r>
              <a:r>
                <a:rPr lang="fr-FR" baseline="-25000" dirty="0" err="1"/>
                <a:t>tip</a:t>
              </a:r>
              <a:endParaRPr lang="fr-FR" baseline="-25000" dirty="0"/>
            </a:p>
          </p:txBody>
        </p:sp>
        <p:sp>
          <p:nvSpPr>
            <p:cNvPr id="40" name="Ellipse 39">
              <a:extLst>
                <a:ext uri="{FF2B5EF4-FFF2-40B4-BE49-F238E27FC236}">
                  <a16:creationId xmlns:a16="http://schemas.microsoft.com/office/drawing/2014/main" id="{68204473-C2AD-0D49-8391-40F4C6B10135}"/>
                </a:ext>
              </a:extLst>
            </p:cNvPr>
            <p:cNvSpPr/>
            <p:nvPr/>
          </p:nvSpPr>
          <p:spPr bwMode="auto">
            <a:xfrm>
              <a:off x="5911039" y="1089924"/>
              <a:ext cx="2730235" cy="2549823"/>
            </a:xfrm>
            <a:prstGeom prst="ellipse">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7" name="Connecteur droit avec flèche 6">
              <a:extLst>
                <a:ext uri="{FF2B5EF4-FFF2-40B4-BE49-F238E27FC236}">
                  <a16:creationId xmlns:a16="http://schemas.microsoft.com/office/drawing/2014/main" id="{1E66691A-5DDB-9242-AE40-2B9BCBE036C6}"/>
                </a:ext>
              </a:extLst>
            </p:cNvPr>
            <p:cNvCxnSpPr/>
            <p:nvPr/>
          </p:nvCxnSpPr>
          <p:spPr bwMode="auto">
            <a:xfrm>
              <a:off x="5385816" y="3219453"/>
              <a:ext cx="0" cy="420294"/>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8" name="ZoneTexte 7">
              <a:extLst>
                <a:ext uri="{FF2B5EF4-FFF2-40B4-BE49-F238E27FC236}">
                  <a16:creationId xmlns:a16="http://schemas.microsoft.com/office/drawing/2014/main" id="{10161900-758A-7949-90BD-73A6F257B8F3}"/>
                </a:ext>
              </a:extLst>
            </p:cNvPr>
            <p:cNvSpPr txBox="1"/>
            <p:nvPr/>
          </p:nvSpPr>
          <p:spPr>
            <a:xfrm>
              <a:off x="5034511" y="3198167"/>
              <a:ext cx="338554" cy="461665"/>
            </a:xfrm>
            <a:prstGeom prst="rect">
              <a:avLst/>
            </a:prstGeom>
            <a:noFill/>
          </p:spPr>
          <p:txBody>
            <a:bodyPr wrap="none" rtlCol="0">
              <a:spAutoFit/>
            </a:bodyPr>
            <a:lstStyle/>
            <a:p>
              <a:r>
                <a:rPr lang="fr-FR" dirty="0"/>
                <a:t>h</a:t>
              </a:r>
            </a:p>
          </p:txBody>
        </p:sp>
        <p:cxnSp>
          <p:nvCxnSpPr>
            <p:cNvPr id="10" name="Connecteur droit 9">
              <a:extLst>
                <a:ext uri="{FF2B5EF4-FFF2-40B4-BE49-F238E27FC236}">
                  <a16:creationId xmlns:a16="http://schemas.microsoft.com/office/drawing/2014/main" id="{ABFADC18-DCB2-AB43-8EBF-9D6AA33CB984}"/>
                </a:ext>
              </a:extLst>
            </p:cNvPr>
            <p:cNvCxnSpPr>
              <a:stCxn id="40" idx="4"/>
            </p:cNvCxnSpPr>
            <p:nvPr/>
          </p:nvCxnSpPr>
          <p:spPr bwMode="auto">
            <a:xfrm flipH="1">
              <a:off x="4809744" y="3639747"/>
              <a:ext cx="2466413" cy="118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Connecteur droit avec flèche 19">
              <a:extLst>
                <a:ext uri="{FF2B5EF4-FFF2-40B4-BE49-F238E27FC236}">
                  <a16:creationId xmlns:a16="http://schemas.microsoft.com/office/drawing/2014/main" id="{12AE375A-E981-EE43-8799-72400AE5AD35}"/>
                </a:ext>
              </a:extLst>
            </p:cNvPr>
            <p:cNvCxnSpPr>
              <a:cxnSpLocks/>
            </p:cNvCxnSpPr>
            <p:nvPr/>
          </p:nvCxnSpPr>
          <p:spPr bwMode="auto">
            <a:xfrm flipV="1">
              <a:off x="7266355" y="614984"/>
              <a:ext cx="9802" cy="41856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3" name="ZoneTexte 22">
              <a:extLst>
                <a:ext uri="{FF2B5EF4-FFF2-40B4-BE49-F238E27FC236}">
                  <a16:creationId xmlns:a16="http://schemas.microsoft.com/office/drawing/2014/main" id="{92125D41-A30F-3242-B4B8-751C4FC2879F}"/>
                </a:ext>
              </a:extLst>
            </p:cNvPr>
            <p:cNvSpPr txBox="1"/>
            <p:nvPr/>
          </p:nvSpPr>
          <p:spPr>
            <a:xfrm>
              <a:off x="7290153" y="638089"/>
              <a:ext cx="407484" cy="461665"/>
            </a:xfrm>
            <a:prstGeom prst="rect">
              <a:avLst/>
            </a:prstGeom>
            <a:noFill/>
          </p:spPr>
          <p:txBody>
            <a:bodyPr wrap="none" rtlCol="0">
              <a:spAutoFit/>
            </a:bodyPr>
            <a:lstStyle/>
            <a:p>
              <a:r>
                <a:rPr lang="fr-FR" dirty="0"/>
                <a:t>D</a:t>
              </a:r>
            </a:p>
          </p:txBody>
        </p:sp>
      </p:grpSp>
      <p:sp>
        <p:nvSpPr>
          <p:cNvPr id="117" name="ZoneTexte 116">
            <a:extLst>
              <a:ext uri="{FF2B5EF4-FFF2-40B4-BE49-F238E27FC236}">
                <a16:creationId xmlns:a16="http://schemas.microsoft.com/office/drawing/2014/main" id="{BB14028A-784A-CA4E-8C0C-8EDAA9A2E941}"/>
              </a:ext>
            </a:extLst>
          </p:cNvPr>
          <p:cNvSpPr txBox="1"/>
          <p:nvPr/>
        </p:nvSpPr>
        <p:spPr>
          <a:xfrm>
            <a:off x="5697153" y="2499113"/>
            <a:ext cx="594117" cy="461665"/>
          </a:xfrm>
          <a:prstGeom prst="rect">
            <a:avLst/>
          </a:prstGeom>
          <a:noFill/>
        </p:spPr>
        <p:txBody>
          <a:bodyPr wrap="square" rtlCol="0">
            <a:spAutoFit/>
          </a:bodyPr>
          <a:lstStyle/>
          <a:p>
            <a:r>
              <a:rPr lang="fr-FR" dirty="0" err="1"/>
              <a:t>E</a:t>
            </a:r>
            <a:r>
              <a:rPr lang="fr-FR" baseline="-25000" dirty="0" err="1"/>
              <a:t>tip</a:t>
            </a:r>
            <a:endParaRPr lang="fr-FR" baseline="-25000" dirty="0"/>
          </a:p>
        </p:txBody>
      </p:sp>
      <p:sp>
        <p:nvSpPr>
          <p:cNvPr id="118" name="ZoneTexte 117">
            <a:extLst>
              <a:ext uri="{FF2B5EF4-FFF2-40B4-BE49-F238E27FC236}">
                <a16:creationId xmlns:a16="http://schemas.microsoft.com/office/drawing/2014/main" id="{A514B541-48F7-454A-AC7C-E169521A1DEF}"/>
              </a:ext>
            </a:extLst>
          </p:cNvPr>
          <p:cNvSpPr txBox="1"/>
          <p:nvPr/>
        </p:nvSpPr>
        <p:spPr>
          <a:xfrm>
            <a:off x="5201360" y="5037098"/>
            <a:ext cx="1074868" cy="461665"/>
          </a:xfrm>
          <a:prstGeom prst="rect">
            <a:avLst/>
          </a:prstGeom>
          <a:noFill/>
        </p:spPr>
        <p:txBody>
          <a:bodyPr wrap="square" rtlCol="0">
            <a:spAutoFit/>
          </a:bodyPr>
          <a:lstStyle/>
          <a:p>
            <a:r>
              <a:rPr lang="fr-FR" dirty="0" err="1"/>
              <a:t>E</a:t>
            </a:r>
            <a:r>
              <a:rPr lang="fr-FR" baseline="-25000" dirty="0" err="1"/>
              <a:t>sample</a:t>
            </a:r>
            <a:endParaRPr lang="fr-FR" baseline="-25000" dirty="0"/>
          </a:p>
        </p:txBody>
      </p:sp>
      <p:cxnSp>
        <p:nvCxnSpPr>
          <p:cNvPr id="120" name="Connecteur droit 119">
            <a:extLst>
              <a:ext uri="{FF2B5EF4-FFF2-40B4-BE49-F238E27FC236}">
                <a16:creationId xmlns:a16="http://schemas.microsoft.com/office/drawing/2014/main" id="{86054CEF-0D23-CF4A-A65D-48DCA4A002B7}"/>
              </a:ext>
            </a:extLst>
          </p:cNvPr>
          <p:cNvCxnSpPr>
            <a:cxnSpLocks/>
          </p:cNvCxnSpPr>
          <p:nvPr/>
        </p:nvCxnSpPr>
        <p:spPr bwMode="auto">
          <a:xfrm flipV="1">
            <a:off x="4950920" y="4183358"/>
            <a:ext cx="3520440" cy="5358"/>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26" name="ZoneTexte 125">
                <a:extLst>
                  <a:ext uri="{FF2B5EF4-FFF2-40B4-BE49-F238E27FC236}">
                    <a16:creationId xmlns:a16="http://schemas.microsoft.com/office/drawing/2014/main" id="{7B06736A-3BE6-E04F-BDEE-0A4CB95C3260}"/>
                  </a:ext>
                </a:extLst>
              </p:cNvPr>
              <p:cNvSpPr txBox="1"/>
              <p:nvPr/>
            </p:nvSpPr>
            <p:spPr>
              <a:xfrm>
                <a:off x="197944" y="4240551"/>
                <a:ext cx="3177921" cy="7324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1800" i="1" smtClean="0">
                              <a:latin typeface="Cambria Math" panose="02040503050406030204" pitchFamily="18" charset="0"/>
                            </a:rPr>
                          </m:ctrlPr>
                        </m:fPr>
                        <m:num>
                          <m:r>
                            <a:rPr lang="fr-FR" sz="1800" b="0" i="1" smtClean="0">
                              <a:latin typeface="Cambria Math" panose="02040503050406030204" pitchFamily="18" charset="0"/>
                            </a:rPr>
                            <m:t>1</m:t>
                          </m:r>
                        </m:num>
                        <m:den>
                          <m:sSup>
                            <m:sSupPr>
                              <m:ctrlPr>
                                <a:rPr lang="fr-FR" sz="1800" i="1" smtClean="0">
                                  <a:latin typeface="Cambria Math" panose="02040503050406030204" pitchFamily="18" charset="0"/>
                                </a:rPr>
                              </m:ctrlPr>
                            </m:sSupPr>
                            <m:e>
                              <m:r>
                                <a:rPr lang="fr-FR" sz="1800" b="0" i="1" smtClean="0">
                                  <a:latin typeface="Cambria Math" panose="02040503050406030204" pitchFamily="18" charset="0"/>
                                </a:rPr>
                                <m:t>𝐸</m:t>
                              </m:r>
                            </m:e>
                            <m:sup>
                              <m:r>
                                <a:rPr lang="fr-FR" sz="1800" b="0" i="1" smtClean="0">
                                  <a:latin typeface="Cambria Math" panose="02040503050406030204" pitchFamily="18" charset="0"/>
                                </a:rPr>
                                <m:t>∗</m:t>
                              </m:r>
                            </m:sup>
                          </m:sSup>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sSup>
                            <m:sSupPr>
                              <m:ctrlPr>
                                <a:rPr lang="fr-FR" sz="1800" b="0" i="1" smtClean="0">
                                  <a:latin typeface="Cambria Math" panose="02040503050406030204" pitchFamily="18" charset="0"/>
                                </a:rPr>
                              </m:ctrlPr>
                            </m:sSupPr>
                            <m:e>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𝜈</m:t>
                                  </m:r>
                                </m:e>
                                <m:sub>
                                  <m:r>
                                    <a:rPr lang="fr-FR" sz="1800" b="0" i="1" smtClean="0">
                                      <a:latin typeface="Cambria Math" panose="02040503050406030204" pitchFamily="18" charset="0"/>
                                      <a:ea typeface="Cambria Math" panose="02040503050406030204" pitchFamily="18" charset="0"/>
                                    </a:rPr>
                                    <m:t>𝑡𝑖𝑝</m:t>
                                  </m:r>
                                </m:sub>
                              </m:sSub>
                            </m:e>
                            <m:sup>
                              <m:r>
                                <a:rPr lang="fr-FR" sz="1800" b="0" i="1" smtClean="0">
                                  <a:latin typeface="Cambria Math" panose="02040503050406030204" pitchFamily="18" charset="0"/>
                                </a:rPr>
                                <m:t>2</m:t>
                              </m:r>
                            </m:sup>
                          </m:sSup>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𝐸</m:t>
                              </m:r>
                            </m:e>
                            <m:sub>
                              <m:r>
                                <a:rPr lang="fr-FR" sz="1800" b="0" i="1" smtClean="0">
                                  <a:latin typeface="Cambria Math" panose="02040503050406030204" pitchFamily="18" charset="0"/>
                                </a:rPr>
                                <m:t>𝑡𝑖𝑝</m:t>
                              </m:r>
                            </m:sub>
                          </m:sSub>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sSup>
                            <m:sSupPr>
                              <m:ctrlPr>
                                <a:rPr lang="fr-FR" sz="1800" b="0" i="1" smtClean="0">
                                  <a:latin typeface="Cambria Math" panose="02040503050406030204" pitchFamily="18" charset="0"/>
                                </a:rPr>
                              </m:ctrlPr>
                            </m:sSupPr>
                            <m:e>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𝜈</m:t>
                                  </m:r>
                                </m:e>
                                <m:sub>
                                  <m:r>
                                    <a:rPr lang="fr-FR" sz="1800" b="0" i="1" smtClean="0">
                                      <a:latin typeface="Cambria Math" panose="02040503050406030204" pitchFamily="18" charset="0"/>
                                      <a:ea typeface="Cambria Math" panose="02040503050406030204" pitchFamily="18" charset="0"/>
                                    </a:rPr>
                                    <m:t>𝑠𝑎𝑚𝑝𝑙𝑒</m:t>
                                  </m:r>
                                </m:sub>
                              </m:sSub>
                            </m:e>
                            <m:sup>
                              <m:r>
                                <a:rPr lang="fr-FR" sz="1800" b="0" i="1" smtClean="0">
                                  <a:latin typeface="Cambria Math" panose="02040503050406030204" pitchFamily="18" charset="0"/>
                                </a:rPr>
                                <m:t>2</m:t>
                              </m:r>
                            </m:sup>
                          </m:sSup>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𝐸</m:t>
                              </m:r>
                            </m:e>
                            <m:sub>
                              <m:r>
                                <a:rPr lang="fr-FR" sz="1800" b="0" i="1" smtClean="0">
                                  <a:latin typeface="Cambria Math" panose="02040503050406030204" pitchFamily="18" charset="0"/>
                                </a:rPr>
                                <m:t>𝑠𝑎𝑚𝑝𝑙𝑒</m:t>
                              </m:r>
                            </m:sub>
                          </m:sSub>
                        </m:den>
                      </m:f>
                    </m:oMath>
                  </m:oMathPara>
                </a14:m>
                <a:endParaRPr lang="fr-FR" sz="1800" dirty="0"/>
              </a:p>
            </p:txBody>
          </p:sp>
        </mc:Choice>
        <mc:Fallback xmlns="">
          <p:sp>
            <p:nvSpPr>
              <p:cNvPr id="126" name="ZoneTexte 125">
                <a:extLst>
                  <a:ext uri="{FF2B5EF4-FFF2-40B4-BE49-F238E27FC236}">
                    <a16:creationId xmlns:a16="http://schemas.microsoft.com/office/drawing/2014/main" id="{7B06736A-3BE6-E04F-BDEE-0A4CB95C3260}"/>
                  </a:ext>
                </a:extLst>
              </p:cNvPr>
              <p:cNvSpPr txBox="1">
                <a:spLocks noRot="1" noChangeAspect="1" noMove="1" noResize="1" noEditPoints="1" noAdjustHandles="1" noChangeArrowheads="1" noChangeShapeType="1" noTextEdit="1"/>
              </p:cNvSpPr>
              <p:nvPr/>
            </p:nvSpPr>
            <p:spPr>
              <a:xfrm>
                <a:off x="197944" y="4240551"/>
                <a:ext cx="3177921" cy="732445"/>
              </a:xfrm>
              <a:prstGeom prst="rect">
                <a:avLst/>
              </a:prstGeom>
              <a:blipFill>
                <a:blip r:embed="rId3"/>
                <a:stretch>
                  <a:fillRect b="-5172"/>
                </a:stretch>
              </a:blipFill>
            </p:spPr>
            <p:txBody>
              <a:bodyPr/>
              <a:lstStyle/>
              <a:p>
                <a:r>
                  <a:rPr lang="fr-FR">
                    <a:noFill/>
                  </a:rPr>
                  <a:t> </a:t>
                </a:r>
              </a:p>
            </p:txBody>
          </p:sp>
        </mc:Fallback>
      </mc:AlternateContent>
    </p:spTree>
    <p:extLst>
      <p:ext uri="{BB962C8B-B14F-4D97-AF65-F5344CB8AC3E}">
        <p14:creationId xmlns:p14="http://schemas.microsoft.com/office/powerpoint/2010/main" val="14609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58" name="ZoneTexte 57">
            <a:extLst>
              <a:ext uri="{FF2B5EF4-FFF2-40B4-BE49-F238E27FC236}">
                <a16:creationId xmlns:a16="http://schemas.microsoft.com/office/drawing/2014/main" id="{05E314A0-BF41-574F-8EF8-29CC1D035DC0}"/>
              </a:ext>
            </a:extLst>
          </p:cNvPr>
          <p:cNvSpPr txBox="1"/>
          <p:nvPr/>
        </p:nvSpPr>
        <p:spPr>
          <a:xfrm>
            <a:off x="149078" y="614984"/>
            <a:ext cx="6545382" cy="461665"/>
          </a:xfrm>
          <a:prstGeom prst="rect">
            <a:avLst/>
          </a:prstGeom>
          <a:noFill/>
        </p:spPr>
        <p:txBody>
          <a:bodyPr wrap="none" rtlCol="0">
            <a:spAutoFit/>
          </a:bodyPr>
          <a:lstStyle/>
          <a:p>
            <a:r>
              <a:rPr lang="fr-FR" dirty="0"/>
              <a:t>B.2) </a:t>
            </a:r>
            <a:r>
              <a:rPr lang="fr-FR" dirty="0" err="1"/>
              <a:t>Repulsive</a:t>
            </a:r>
            <a:r>
              <a:rPr lang="fr-FR" dirty="0"/>
              <a:t> forces for a </a:t>
            </a:r>
            <a:r>
              <a:rPr lang="fr-FR" dirty="0" err="1"/>
              <a:t>sphere</a:t>
            </a:r>
            <a:r>
              <a:rPr lang="fr-FR" dirty="0"/>
              <a:t>-plane interaction</a:t>
            </a:r>
          </a:p>
        </p:txBody>
      </p:sp>
      <p:sp>
        <p:nvSpPr>
          <p:cNvPr id="63" name="ZoneTexte 62">
            <a:extLst>
              <a:ext uri="{FF2B5EF4-FFF2-40B4-BE49-F238E27FC236}">
                <a16:creationId xmlns:a16="http://schemas.microsoft.com/office/drawing/2014/main" id="{B1EA60CA-2C03-F346-98D7-3034C90CC786}"/>
              </a:ext>
            </a:extLst>
          </p:cNvPr>
          <p:cNvSpPr txBox="1"/>
          <p:nvPr/>
        </p:nvSpPr>
        <p:spPr>
          <a:xfrm>
            <a:off x="654542" y="1226741"/>
            <a:ext cx="2730235" cy="461665"/>
          </a:xfrm>
          <a:prstGeom prst="rect">
            <a:avLst/>
          </a:prstGeom>
          <a:noFill/>
        </p:spPr>
        <p:txBody>
          <a:bodyPr wrap="none" rtlCol="0">
            <a:spAutoFit/>
          </a:bodyPr>
          <a:lstStyle/>
          <a:p>
            <a:r>
              <a:rPr lang="fr-FR" dirty="0"/>
              <a:t>B.2.2) </a:t>
            </a:r>
            <a:r>
              <a:rPr lang="fr-FR" dirty="0" err="1"/>
              <a:t>Sphere</a:t>
            </a:r>
            <a:r>
              <a:rPr lang="fr-FR" dirty="0"/>
              <a:t>-plane </a:t>
            </a:r>
          </a:p>
        </p:txBody>
      </p:sp>
      <p:sp>
        <p:nvSpPr>
          <p:cNvPr id="11" name="ZoneTexte 10">
            <a:extLst>
              <a:ext uri="{FF2B5EF4-FFF2-40B4-BE49-F238E27FC236}">
                <a16:creationId xmlns:a16="http://schemas.microsoft.com/office/drawing/2014/main" id="{98370C97-AFEA-0146-AF3C-C881D0454033}"/>
              </a:ext>
            </a:extLst>
          </p:cNvPr>
          <p:cNvSpPr txBox="1"/>
          <p:nvPr/>
        </p:nvSpPr>
        <p:spPr>
          <a:xfrm>
            <a:off x="1983720" y="1853134"/>
            <a:ext cx="5126724" cy="461665"/>
          </a:xfrm>
          <a:prstGeom prst="rect">
            <a:avLst/>
          </a:prstGeom>
          <a:noFill/>
        </p:spPr>
        <p:txBody>
          <a:bodyPr wrap="none" rtlCol="0">
            <a:spAutoFit/>
          </a:bodyPr>
          <a:lstStyle/>
          <a:p>
            <a:r>
              <a:rPr lang="fr-FR" dirty="0"/>
              <a:t>How to </a:t>
            </a:r>
            <a:r>
              <a:rPr lang="fr-FR" dirty="0" err="1"/>
              <a:t>define</a:t>
            </a:r>
            <a:r>
              <a:rPr lang="fr-FR" dirty="0"/>
              <a:t> the distance of contact ?</a:t>
            </a:r>
          </a:p>
        </p:txBody>
      </p:sp>
      <p:grpSp>
        <p:nvGrpSpPr>
          <p:cNvPr id="115" name="Groupe 114">
            <a:extLst>
              <a:ext uri="{FF2B5EF4-FFF2-40B4-BE49-F238E27FC236}">
                <a16:creationId xmlns:a16="http://schemas.microsoft.com/office/drawing/2014/main" id="{1AA7A498-B8A5-0944-973F-FBABA07B62C5}"/>
              </a:ext>
            </a:extLst>
          </p:cNvPr>
          <p:cNvGrpSpPr/>
          <p:nvPr/>
        </p:nvGrpSpPr>
        <p:grpSpPr>
          <a:xfrm>
            <a:off x="149078" y="2771731"/>
            <a:ext cx="3993532" cy="2221325"/>
            <a:chOff x="0" y="4187952"/>
            <a:chExt cx="3993532" cy="2221325"/>
          </a:xfrm>
        </p:grpSpPr>
        <p:grpSp>
          <p:nvGrpSpPr>
            <p:cNvPr id="29" name="Groupe 28">
              <a:extLst>
                <a:ext uri="{FF2B5EF4-FFF2-40B4-BE49-F238E27FC236}">
                  <a16:creationId xmlns:a16="http://schemas.microsoft.com/office/drawing/2014/main" id="{70819217-2CAC-1041-A4C6-9E8FED8FBDB3}"/>
                </a:ext>
              </a:extLst>
            </p:cNvPr>
            <p:cNvGrpSpPr/>
            <p:nvPr/>
          </p:nvGrpSpPr>
          <p:grpSpPr>
            <a:xfrm>
              <a:off x="719633" y="5515827"/>
              <a:ext cx="2390241" cy="893450"/>
              <a:chOff x="719633" y="5515827"/>
              <a:chExt cx="2390241" cy="893450"/>
            </a:xfrm>
          </p:grpSpPr>
          <p:grpSp>
            <p:nvGrpSpPr>
              <p:cNvPr id="27" name="Groupe 26">
                <a:extLst>
                  <a:ext uri="{FF2B5EF4-FFF2-40B4-BE49-F238E27FC236}">
                    <a16:creationId xmlns:a16="http://schemas.microsoft.com/office/drawing/2014/main" id="{013113FF-51B7-5142-AF2A-2A7952D25936}"/>
                  </a:ext>
                </a:extLst>
              </p:cNvPr>
              <p:cNvGrpSpPr/>
              <p:nvPr/>
            </p:nvGrpSpPr>
            <p:grpSpPr>
              <a:xfrm>
                <a:off x="882396" y="5793217"/>
                <a:ext cx="2227478" cy="332522"/>
                <a:chOff x="1362456" y="4613336"/>
                <a:chExt cx="2227478" cy="332522"/>
              </a:xfrm>
            </p:grpSpPr>
            <p:sp>
              <p:nvSpPr>
                <p:cNvPr id="25" name="Ellipse 24">
                  <a:extLst>
                    <a:ext uri="{FF2B5EF4-FFF2-40B4-BE49-F238E27FC236}">
                      <a16:creationId xmlns:a16="http://schemas.microsoft.com/office/drawing/2014/main" id="{6BE3D2AB-A94A-9A49-B86C-0F8AF8895704}"/>
                    </a:ext>
                  </a:extLst>
                </p:cNvPr>
                <p:cNvSpPr/>
                <p:nvPr/>
              </p:nvSpPr>
              <p:spPr bwMode="auto">
                <a:xfrm>
                  <a:off x="1362456" y="4619557"/>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53" name="Ellipse 52">
                  <a:extLst>
                    <a:ext uri="{FF2B5EF4-FFF2-40B4-BE49-F238E27FC236}">
                      <a16:creationId xmlns:a16="http://schemas.microsoft.com/office/drawing/2014/main" id="{FBD177B5-3983-1E42-8ECD-CCAC5604E97F}"/>
                    </a:ext>
                  </a:extLst>
                </p:cNvPr>
                <p:cNvSpPr/>
                <p:nvPr/>
              </p:nvSpPr>
              <p:spPr bwMode="auto">
                <a:xfrm>
                  <a:off x="1682496" y="461333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55" name="Ellipse 54">
                  <a:extLst>
                    <a:ext uri="{FF2B5EF4-FFF2-40B4-BE49-F238E27FC236}">
                      <a16:creationId xmlns:a16="http://schemas.microsoft.com/office/drawing/2014/main" id="{772756EC-D07F-2841-85BF-30A3AACEF86D}"/>
                    </a:ext>
                  </a:extLst>
                </p:cNvPr>
                <p:cNvSpPr/>
                <p:nvPr/>
              </p:nvSpPr>
              <p:spPr bwMode="auto">
                <a:xfrm>
                  <a:off x="2004781" y="461751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56" name="Ellipse 55">
                  <a:extLst>
                    <a:ext uri="{FF2B5EF4-FFF2-40B4-BE49-F238E27FC236}">
                      <a16:creationId xmlns:a16="http://schemas.microsoft.com/office/drawing/2014/main" id="{F3412771-F8C8-DE48-89E9-059B787CFB07}"/>
                    </a:ext>
                  </a:extLst>
                </p:cNvPr>
                <p:cNvSpPr/>
                <p:nvPr/>
              </p:nvSpPr>
              <p:spPr bwMode="auto">
                <a:xfrm>
                  <a:off x="2322576" y="4625092"/>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1" name="Ellipse 60">
                  <a:extLst>
                    <a:ext uri="{FF2B5EF4-FFF2-40B4-BE49-F238E27FC236}">
                      <a16:creationId xmlns:a16="http://schemas.microsoft.com/office/drawing/2014/main" id="{FC506D00-1557-8844-B1CE-7A7C6369A967}"/>
                    </a:ext>
                  </a:extLst>
                </p:cNvPr>
                <p:cNvSpPr/>
                <p:nvPr/>
              </p:nvSpPr>
              <p:spPr bwMode="auto">
                <a:xfrm>
                  <a:off x="2639097"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4" name="Ellipse 63">
                  <a:extLst>
                    <a:ext uri="{FF2B5EF4-FFF2-40B4-BE49-F238E27FC236}">
                      <a16:creationId xmlns:a16="http://schemas.microsoft.com/office/drawing/2014/main" id="{E8108517-C61C-814F-AD3D-2D3DCC5F0BBC}"/>
                    </a:ext>
                  </a:extLst>
                </p:cNvPr>
                <p:cNvSpPr/>
                <p:nvPr/>
              </p:nvSpPr>
              <p:spPr bwMode="auto">
                <a:xfrm>
                  <a:off x="2953373" y="4626398"/>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5" name="Ellipse 64">
                  <a:extLst>
                    <a:ext uri="{FF2B5EF4-FFF2-40B4-BE49-F238E27FC236}">
                      <a16:creationId xmlns:a16="http://schemas.microsoft.com/office/drawing/2014/main" id="{4477A1CF-52AC-8448-97FF-B0A092B6999E}"/>
                    </a:ext>
                  </a:extLst>
                </p:cNvPr>
                <p:cNvSpPr/>
                <p:nvPr/>
              </p:nvSpPr>
              <p:spPr bwMode="auto">
                <a:xfrm>
                  <a:off x="3269894"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70" name="Groupe 69">
                <a:extLst>
                  <a:ext uri="{FF2B5EF4-FFF2-40B4-BE49-F238E27FC236}">
                    <a16:creationId xmlns:a16="http://schemas.microsoft.com/office/drawing/2014/main" id="{77FD6117-4A27-A642-A940-66474943CD2A}"/>
                  </a:ext>
                </a:extLst>
              </p:cNvPr>
              <p:cNvGrpSpPr/>
              <p:nvPr/>
            </p:nvGrpSpPr>
            <p:grpSpPr>
              <a:xfrm>
                <a:off x="1042416" y="6076755"/>
                <a:ext cx="1910957" cy="332522"/>
                <a:chOff x="1362456" y="4613336"/>
                <a:chExt cx="1910957" cy="332522"/>
              </a:xfrm>
            </p:grpSpPr>
            <p:sp>
              <p:nvSpPr>
                <p:cNvPr id="71" name="Ellipse 70">
                  <a:extLst>
                    <a:ext uri="{FF2B5EF4-FFF2-40B4-BE49-F238E27FC236}">
                      <a16:creationId xmlns:a16="http://schemas.microsoft.com/office/drawing/2014/main" id="{F9BDA983-B33C-1743-8451-7C0A945A6C81}"/>
                    </a:ext>
                  </a:extLst>
                </p:cNvPr>
                <p:cNvSpPr/>
                <p:nvPr/>
              </p:nvSpPr>
              <p:spPr bwMode="auto">
                <a:xfrm>
                  <a:off x="1362456" y="4619557"/>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72" name="Ellipse 71">
                  <a:extLst>
                    <a:ext uri="{FF2B5EF4-FFF2-40B4-BE49-F238E27FC236}">
                      <a16:creationId xmlns:a16="http://schemas.microsoft.com/office/drawing/2014/main" id="{CCC5CCDD-11F7-3948-BE8D-30F501F1ECD8}"/>
                    </a:ext>
                  </a:extLst>
                </p:cNvPr>
                <p:cNvSpPr/>
                <p:nvPr/>
              </p:nvSpPr>
              <p:spPr bwMode="auto">
                <a:xfrm>
                  <a:off x="1682496" y="461333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73" name="Ellipse 72">
                  <a:extLst>
                    <a:ext uri="{FF2B5EF4-FFF2-40B4-BE49-F238E27FC236}">
                      <a16:creationId xmlns:a16="http://schemas.microsoft.com/office/drawing/2014/main" id="{DDB2685D-17D4-0C4E-9A12-F2F54581E142}"/>
                    </a:ext>
                  </a:extLst>
                </p:cNvPr>
                <p:cNvSpPr/>
                <p:nvPr/>
              </p:nvSpPr>
              <p:spPr bwMode="auto">
                <a:xfrm>
                  <a:off x="2004781" y="461751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74" name="Ellipse 73">
                  <a:extLst>
                    <a:ext uri="{FF2B5EF4-FFF2-40B4-BE49-F238E27FC236}">
                      <a16:creationId xmlns:a16="http://schemas.microsoft.com/office/drawing/2014/main" id="{D9D7A9D9-6E44-5D4A-8079-D95B3F3E907F}"/>
                    </a:ext>
                  </a:extLst>
                </p:cNvPr>
                <p:cNvSpPr/>
                <p:nvPr/>
              </p:nvSpPr>
              <p:spPr bwMode="auto">
                <a:xfrm>
                  <a:off x="2322576" y="4625092"/>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75" name="Ellipse 74">
                  <a:extLst>
                    <a:ext uri="{FF2B5EF4-FFF2-40B4-BE49-F238E27FC236}">
                      <a16:creationId xmlns:a16="http://schemas.microsoft.com/office/drawing/2014/main" id="{5F081217-1032-BC41-946C-5D5568E6B700}"/>
                    </a:ext>
                  </a:extLst>
                </p:cNvPr>
                <p:cNvSpPr/>
                <p:nvPr/>
              </p:nvSpPr>
              <p:spPr bwMode="auto">
                <a:xfrm>
                  <a:off x="2639097"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76" name="Ellipse 75">
                  <a:extLst>
                    <a:ext uri="{FF2B5EF4-FFF2-40B4-BE49-F238E27FC236}">
                      <a16:creationId xmlns:a16="http://schemas.microsoft.com/office/drawing/2014/main" id="{B2D99396-EFD6-8242-BCF8-B605E2F17403}"/>
                    </a:ext>
                  </a:extLst>
                </p:cNvPr>
                <p:cNvSpPr/>
                <p:nvPr/>
              </p:nvSpPr>
              <p:spPr bwMode="auto">
                <a:xfrm>
                  <a:off x="2953373" y="4626398"/>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78" name="Groupe 77">
                <a:extLst>
                  <a:ext uri="{FF2B5EF4-FFF2-40B4-BE49-F238E27FC236}">
                    <a16:creationId xmlns:a16="http://schemas.microsoft.com/office/drawing/2014/main" id="{E945B8F5-FF53-C140-BD50-0760EA52A141}"/>
                  </a:ext>
                </a:extLst>
              </p:cNvPr>
              <p:cNvGrpSpPr/>
              <p:nvPr/>
            </p:nvGrpSpPr>
            <p:grpSpPr>
              <a:xfrm>
                <a:off x="719633" y="5515827"/>
                <a:ext cx="2227478" cy="332522"/>
                <a:chOff x="1362456" y="4613336"/>
                <a:chExt cx="2227478" cy="332522"/>
              </a:xfrm>
            </p:grpSpPr>
            <p:sp>
              <p:nvSpPr>
                <p:cNvPr id="79" name="Ellipse 78">
                  <a:extLst>
                    <a:ext uri="{FF2B5EF4-FFF2-40B4-BE49-F238E27FC236}">
                      <a16:creationId xmlns:a16="http://schemas.microsoft.com/office/drawing/2014/main" id="{432F063E-148F-EB4C-8ADA-C89CBEC8FF69}"/>
                    </a:ext>
                  </a:extLst>
                </p:cNvPr>
                <p:cNvSpPr/>
                <p:nvPr/>
              </p:nvSpPr>
              <p:spPr bwMode="auto">
                <a:xfrm>
                  <a:off x="1362456" y="4619557"/>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0" name="Ellipse 79">
                  <a:extLst>
                    <a:ext uri="{FF2B5EF4-FFF2-40B4-BE49-F238E27FC236}">
                      <a16:creationId xmlns:a16="http://schemas.microsoft.com/office/drawing/2014/main" id="{BF7D17A3-2F5E-2149-801F-C1566A82EACC}"/>
                    </a:ext>
                  </a:extLst>
                </p:cNvPr>
                <p:cNvSpPr/>
                <p:nvPr/>
              </p:nvSpPr>
              <p:spPr bwMode="auto">
                <a:xfrm>
                  <a:off x="1682496" y="461333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1" name="Ellipse 80">
                  <a:extLst>
                    <a:ext uri="{FF2B5EF4-FFF2-40B4-BE49-F238E27FC236}">
                      <a16:creationId xmlns:a16="http://schemas.microsoft.com/office/drawing/2014/main" id="{55B155BF-4C95-E946-8D54-AEC609D6CE8D}"/>
                    </a:ext>
                  </a:extLst>
                </p:cNvPr>
                <p:cNvSpPr/>
                <p:nvPr/>
              </p:nvSpPr>
              <p:spPr bwMode="auto">
                <a:xfrm>
                  <a:off x="2004781" y="461751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2" name="Ellipse 81">
                  <a:extLst>
                    <a:ext uri="{FF2B5EF4-FFF2-40B4-BE49-F238E27FC236}">
                      <a16:creationId xmlns:a16="http://schemas.microsoft.com/office/drawing/2014/main" id="{8C5AA163-6649-B34E-A037-1F4D7C50C1CF}"/>
                    </a:ext>
                  </a:extLst>
                </p:cNvPr>
                <p:cNvSpPr/>
                <p:nvPr/>
              </p:nvSpPr>
              <p:spPr bwMode="auto">
                <a:xfrm>
                  <a:off x="2322576" y="4625092"/>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3" name="Ellipse 82">
                  <a:extLst>
                    <a:ext uri="{FF2B5EF4-FFF2-40B4-BE49-F238E27FC236}">
                      <a16:creationId xmlns:a16="http://schemas.microsoft.com/office/drawing/2014/main" id="{C84776D1-4D86-3742-B48D-9059E04AD1C1}"/>
                    </a:ext>
                  </a:extLst>
                </p:cNvPr>
                <p:cNvSpPr/>
                <p:nvPr/>
              </p:nvSpPr>
              <p:spPr bwMode="auto">
                <a:xfrm>
                  <a:off x="2639097"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4" name="Ellipse 83">
                  <a:extLst>
                    <a:ext uri="{FF2B5EF4-FFF2-40B4-BE49-F238E27FC236}">
                      <a16:creationId xmlns:a16="http://schemas.microsoft.com/office/drawing/2014/main" id="{7F05C5A5-6B53-3945-BAB0-E897C495956B}"/>
                    </a:ext>
                  </a:extLst>
                </p:cNvPr>
                <p:cNvSpPr/>
                <p:nvPr/>
              </p:nvSpPr>
              <p:spPr bwMode="auto">
                <a:xfrm>
                  <a:off x="2953373" y="4626398"/>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5" name="Ellipse 84">
                  <a:extLst>
                    <a:ext uri="{FF2B5EF4-FFF2-40B4-BE49-F238E27FC236}">
                      <a16:creationId xmlns:a16="http://schemas.microsoft.com/office/drawing/2014/main" id="{E29FBAD5-8D5A-DA48-AACB-741A26743D81}"/>
                    </a:ext>
                  </a:extLst>
                </p:cNvPr>
                <p:cNvSpPr/>
                <p:nvPr/>
              </p:nvSpPr>
              <p:spPr bwMode="auto">
                <a:xfrm>
                  <a:off x="3269894"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grpSp>
          <p:nvGrpSpPr>
            <p:cNvPr id="28" name="Groupe 27">
              <a:extLst>
                <a:ext uri="{FF2B5EF4-FFF2-40B4-BE49-F238E27FC236}">
                  <a16:creationId xmlns:a16="http://schemas.microsoft.com/office/drawing/2014/main" id="{5138C785-9720-584B-B89C-01AD3E7A32DA}"/>
                </a:ext>
              </a:extLst>
            </p:cNvPr>
            <p:cNvGrpSpPr/>
            <p:nvPr/>
          </p:nvGrpSpPr>
          <p:grpSpPr>
            <a:xfrm>
              <a:off x="408239" y="4623843"/>
              <a:ext cx="2227478" cy="626350"/>
              <a:chOff x="408239" y="4623843"/>
              <a:chExt cx="2227478" cy="626350"/>
            </a:xfrm>
          </p:grpSpPr>
          <p:grpSp>
            <p:nvGrpSpPr>
              <p:cNvPr id="86" name="Groupe 85">
                <a:extLst>
                  <a:ext uri="{FF2B5EF4-FFF2-40B4-BE49-F238E27FC236}">
                    <a16:creationId xmlns:a16="http://schemas.microsoft.com/office/drawing/2014/main" id="{68FC5EEE-46F6-2E4B-A49E-1833949D6101}"/>
                  </a:ext>
                </a:extLst>
              </p:cNvPr>
              <p:cNvGrpSpPr/>
              <p:nvPr/>
            </p:nvGrpSpPr>
            <p:grpSpPr>
              <a:xfrm>
                <a:off x="863580" y="4918977"/>
                <a:ext cx="1596681" cy="331216"/>
                <a:chOff x="1362456" y="4613336"/>
                <a:chExt cx="1596681" cy="331216"/>
              </a:xfrm>
              <a:solidFill>
                <a:schemeClr val="bg2">
                  <a:lumMod val="75000"/>
                </a:schemeClr>
              </a:solidFill>
            </p:grpSpPr>
            <p:sp>
              <p:nvSpPr>
                <p:cNvPr id="87" name="Ellipse 86">
                  <a:extLst>
                    <a:ext uri="{FF2B5EF4-FFF2-40B4-BE49-F238E27FC236}">
                      <a16:creationId xmlns:a16="http://schemas.microsoft.com/office/drawing/2014/main" id="{31232D9C-B4A1-4D4D-BEA0-B2CA9C236024}"/>
                    </a:ext>
                  </a:extLst>
                </p:cNvPr>
                <p:cNvSpPr/>
                <p:nvPr/>
              </p:nvSpPr>
              <p:spPr bwMode="auto">
                <a:xfrm>
                  <a:off x="1362456" y="4619557"/>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8" name="Ellipse 87">
                  <a:extLst>
                    <a:ext uri="{FF2B5EF4-FFF2-40B4-BE49-F238E27FC236}">
                      <a16:creationId xmlns:a16="http://schemas.microsoft.com/office/drawing/2014/main" id="{C5B73AAC-D3AE-AC43-9303-4381C8A15EF3}"/>
                    </a:ext>
                  </a:extLst>
                </p:cNvPr>
                <p:cNvSpPr/>
                <p:nvPr/>
              </p:nvSpPr>
              <p:spPr bwMode="auto">
                <a:xfrm>
                  <a:off x="1682496" y="4613336"/>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9" name="Ellipse 88">
                  <a:extLst>
                    <a:ext uri="{FF2B5EF4-FFF2-40B4-BE49-F238E27FC236}">
                      <a16:creationId xmlns:a16="http://schemas.microsoft.com/office/drawing/2014/main" id="{9AD001E1-5BF4-E841-A7B3-D5499FDEDB19}"/>
                    </a:ext>
                  </a:extLst>
                </p:cNvPr>
                <p:cNvSpPr/>
                <p:nvPr/>
              </p:nvSpPr>
              <p:spPr bwMode="auto">
                <a:xfrm>
                  <a:off x="2004781" y="4617516"/>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90" name="Ellipse 89">
                  <a:extLst>
                    <a:ext uri="{FF2B5EF4-FFF2-40B4-BE49-F238E27FC236}">
                      <a16:creationId xmlns:a16="http://schemas.microsoft.com/office/drawing/2014/main" id="{4CD955EA-E2CE-3244-8678-98AC2920AA24}"/>
                    </a:ext>
                  </a:extLst>
                </p:cNvPr>
                <p:cNvSpPr/>
                <p:nvPr/>
              </p:nvSpPr>
              <p:spPr bwMode="auto">
                <a:xfrm>
                  <a:off x="2322576" y="4625092"/>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91" name="Ellipse 90">
                  <a:extLst>
                    <a:ext uri="{FF2B5EF4-FFF2-40B4-BE49-F238E27FC236}">
                      <a16:creationId xmlns:a16="http://schemas.microsoft.com/office/drawing/2014/main" id="{D2993BD8-F023-F842-AAD5-8648A83C4759}"/>
                    </a:ext>
                  </a:extLst>
                </p:cNvPr>
                <p:cNvSpPr/>
                <p:nvPr/>
              </p:nvSpPr>
              <p:spPr bwMode="auto">
                <a:xfrm>
                  <a:off x="2639097" y="4622529"/>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100" name="Groupe 99">
                <a:extLst>
                  <a:ext uri="{FF2B5EF4-FFF2-40B4-BE49-F238E27FC236}">
                    <a16:creationId xmlns:a16="http://schemas.microsoft.com/office/drawing/2014/main" id="{680DFC06-D8E9-1F4B-960F-AE5A175751B6}"/>
                  </a:ext>
                </a:extLst>
              </p:cNvPr>
              <p:cNvGrpSpPr/>
              <p:nvPr/>
            </p:nvGrpSpPr>
            <p:grpSpPr>
              <a:xfrm>
                <a:off x="408239" y="4623843"/>
                <a:ext cx="2227478" cy="332522"/>
                <a:chOff x="1362456" y="4613336"/>
                <a:chExt cx="2227478" cy="332522"/>
              </a:xfrm>
              <a:solidFill>
                <a:schemeClr val="bg2">
                  <a:lumMod val="75000"/>
                </a:schemeClr>
              </a:solidFill>
            </p:grpSpPr>
            <p:sp>
              <p:nvSpPr>
                <p:cNvPr id="101" name="Ellipse 100">
                  <a:extLst>
                    <a:ext uri="{FF2B5EF4-FFF2-40B4-BE49-F238E27FC236}">
                      <a16:creationId xmlns:a16="http://schemas.microsoft.com/office/drawing/2014/main" id="{1A27DB5E-BE4A-D143-BA20-CC04A8A19371}"/>
                    </a:ext>
                  </a:extLst>
                </p:cNvPr>
                <p:cNvSpPr/>
                <p:nvPr/>
              </p:nvSpPr>
              <p:spPr bwMode="auto">
                <a:xfrm>
                  <a:off x="1362456" y="4619557"/>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02" name="Ellipse 101">
                  <a:extLst>
                    <a:ext uri="{FF2B5EF4-FFF2-40B4-BE49-F238E27FC236}">
                      <a16:creationId xmlns:a16="http://schemas.microsoft.com/office/drawing/2014/main" id="{776593E7-A59A-4347-B84C-FA656062BBFB}"/>
                    </a:ext>
                  </a:extLst>
                </p:cNvPr>
                <p:cNvSpPr/>
                <p:nvPr/>
              </p:nvSpPr>
              <p:spPr bwMode="auto">
                <a:xfrm>
                  <a:off x="1682496" y="4613336"/>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03" name="Ellipse 102">
                  <a:extLst>
                    <a:ext uri="{FF2B5EF4-FFF2-40B4-BE49-F238E27FC236}">
                      <a16:creationId xmlns:a16="http://schemas.microsoft.com/office/drawing/2014/main" id="{E7BEF19E-1683-B843-8106-B984264DB320}"/>
                    </a:ext>
                  </a:extLst>
                </p:cNvPr>
                <p:cNvSpPr/>
                <p:nvPr/>
              </p:nvSpPr>
              <p:spPr bwMode="auto">
                <a:xfrm>
                  <a:off x="2004781" y="4617516"/>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04" name="Ellipse 103">
                  <a:extLst>
                    <a:ext uri="{FF2B5EF4-FFF2-40B4-BE49-F238E27FC236}">
                      <a16:creationId xmlns:a16="http://schemas.microsoft.com/office/drawing/2014/main" id="{0C86B3E3-3106-3949-AEC1-CA3616D5E23A}"/>
                    </a:ext>
                  </a:extLst>
                </p:cNvPr>
                <p:cNvSpPr/>
                <p:nvPr/>
              </p:nvSpPr>
              <p:spPr bwMode="auto">
                <a:xfrm>
                  <a:off x="2322576" y="4625092"/>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05" name="Ellipse 104">
                  <a:extLst>
                    <a:ext uri="{FF2B5EF4-FFF2-40B4-BE49-F238E27FC236}">
                      <a16:creationId xmlns:a16="http://schemas.microsoft.com/office/drawing/2014/main" id="{622CA6F0-F764-8342-BF9A-4C3B77B8E145}"/>
                    </a:ext>
                  </a:extLst>
                </p:cNvPr>
                <p:cNvSpPr/>
                <p:nvPr/>
              </p:nvSpPr>
              <p:spPr bwMode="auto">
                <a:xfrm>
                  <a:off x="2639097" y="4622529"/>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06" name="Ellipse 105">
                  <a:extLst>
                    <a:ext uri="{FF2B5EF4-FFF2-40B4-BE49-F238E27FC236}">
                      <a16:creationId xmlns:a16="http://schemas.microsoft.com/office/drawing/2014/main" id="{7289B895-B217-F84F-87ED-E122BE0D5844}"/>
                    </a:ext>
                  </a:extLst>
                </p:cNvPr>
                <p:cNvSpPr/>
                <p:nvPr/>
              </p:nvSpPr>
              <p:spPr bwMode="auto">
                <a:xfrm>
                  <a:off x="2953373" y="4626398"/>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07" name="Ellipse 106">
                  <a:extLst>
                    <a:ext uri="{FF2B5EF4-FFF2-40B4-BE49-F238E27FC236}">
                      <a16:creationId xmlns:a16="http://schemas.microsoft.com/office/drawing/2014/main" id="{A59E0460-81C9-7748-91D7-D417F5469F46}"/>
                    </a:ext>
                  </a:extLst>
                </p:cNvPr>
                <p:cNvSpPr/>
                <p:nvPr/>
              </p:nvSpPr>
              <p:spPr bwMode="auto">
                <a:xfrm>
                  <a:off x="3269894" y="4622529"/>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cxnSp>
          <p:nvCxnSpPr>
            <p:cNvPr id="108" name="Connecteur droit avec flèche 107">
              <a:extLst>
                <a:ext uri="{FF2B5EF4-FFF2-40B4-BE49-F238E27FC236}">
                  <a16:creationId xmlns:a16="http://schemas.microsoft.com/office/drawing/2014/main" id="{26FB5EAE-428A-994A-BE7D-EBD0E64A6A58}"/>
                </a:ext>
              </a:extLst>
            </p:cNvPr>
            <p:cNvCxnSpPr>
              <a:cxnSpLocks/>
            </p:cNvCxnSpPr>
            <p:nvPr/>
          </p:nvCxnSpPr>
          <p:spPr bwMode="auto">
            <a:xfrm flipV="1">
              <a:off x="3359947" y="4187952"/>
              <a:ext cx="0" cy="22082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0" name="ZoneTexte 109">
              <a:extLst>
                <a:ext uri="{FF2B5EF4-FFF2-40B4-BE49-F238E27FC236}">
                  <a16:creationId xmlns:a16="http://schemas.microsoft.com/office/drawing/2014/main" id="{804766F4-358A-8642-BAA1-D3FC3C3C9E4E}"/>
                </a:ext>
              </a:extLst>
            </p:cNvPr>
            <p:cNvSpPr txBox="1"/>
            <p:nvPr/>
          </p:nvSpPr>
          <p:spPr>
            <a:xfrm>
              <a:off x="3586048" y="4836094"/>
              <a:ext cx="407484" cy="461665"/>
            </a:xfrm>
            <a:prstGeom prst="rect">
              <a:avLst/>
            </a:prstGeom>
            <a:noFill/>
          </p:spPr>
          <p:txBody>
            <a:bodyPr wrap="none" rtlCol="0">
              <a:spAutoFit/>
            </a:bodyPr>
            <a:lstStyle/>
            <a:p>
              <a:r>
                <a:rPr lang="fr-FR" dirty="0"/>
                <a:t>D</a:t>
              </a:r>
            </a:p>
          </p:txBody>
        </p:sp>
        <p:cxnSp>
          <p:nvCxnSpPr>
            <p:cNvPr id="112" name="Connecteur droit 111">
              <a:extLst>
                <a:ext uri="{FF2B5EF4-FFF2-40B4-BE49-F238E27FC236}">
                  <a16:creationId xmlns:a16="http://schemas.microsoft.com/office/drawing/2014/main" id="{988440D8-FB9B-6E48-A815-861B4E8FF8FE}"/>
                </a:ext>
              </a:extLst>
            </p:cNvPr>
            <p:cNvCxnSpPr>
              <a:cxnSpLocks/>
            </p:cNvCxnSpPr>
            <p:nvPr/>
          </p:nvCxnSpPr>
          <p:spPr bwMode="auto">
            <a:xfrm>
              <a:off x="203375" y="5683702"/>
              <a:ext cx="348412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3" name="ZoneTexte 112">
              <a:extLst>
                <a:ext uri="{FF2B5EF4-FFF2-40B4-BE49-F238E27FC236}">
                  <a16:creationId xmlns:a16="http://schemas.microsoft.com/office/drawing/2014/main" id="{DBC761F3-D204-8B41-8A22-4E5784FE0F49}"/>
                </a:ext>
              </a:extLst>
            </p:cNvPr>
            <p:cNvSpPr txBox="1"/>
            <p:nvPr/>
          </p:nvSpPr>
          <p:spPr>
            <a:xfrm>
              <a:off x="3348944" y="5331552"/>
              <a:ext cx="338554" cy="461665"/>
            </a:xfrm>
            <a:prstGeom prst="rect">
              <a:avLst/>
            </a:prstGeom>
            <a:noFill/>
          </p:spPr>
          <p:txBody>
            <a:bodyPr wrap="none" rtlCol="0">
              <a:spAutoFit/>
            </a:bodyPr>
            <a:lstStyle/>
            <a:p>
              <a:r>
                <a:rPr lang="fr-FR" dirty="0"/>
                <a:t>0</a:t>
              </a:r>
            </a:p>
          </p:txBody>
        </p:sp>
        <p:cxnSp>
          <p:nvCxnSpPr>
            <p:cNvPr id="114" name="Connecteur droit 113">
              <a:extLst>
                <a:ext uri="{FF2B5EF4-FFF2-40B4-BE49-F238E27FC236}">
                  <a16:creationId xmlns:a16="http://schemas.microsoft.com/office/drawing/2014/main" id="{5E5B2E87-1298-9848-AE5B-E0622D8FB86B}"/>
                </a:ext>
              </a:extLst>
            </p:cNvPr>
            <p:cNvCxnSpPr>
              <a:cxnSpLocks/>
            </p:cNvCxnSpPr>
            <p:nvPr/>
          </p:nvCxnSpPr>
          <p:spPr bwMode="auto">
            <a:xfrm>
              <a:off x="0" y="5076012"/>
              <a:ext cx="3687498"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grpSp>
        <p:nvGrpSpPr>
          <p:cNvPr id="69" name="Groupe 68">
            <a:extLst>
              <a:ext uri="{FF2B5EF4-FFF2-40B4-BE49-F238E27FC236}">
                <a16:creationId xmlns:a16="http://schemas.microsoft.com/office/drawing/2014/main" id="{9CE17017-1185-4849-BCA1-6932ACA9D42A}"/>
              </a:ext>
            </a:extLst>
          </p:cNvPr>
          <p:cNvGrpSpPr/>
          <p:nvPr/>
        </p:nvGrpSpPr>
        <p:grpSpPr>
          <a:xfrm>
            <a:off x="4775044" y="2860518"/>
            <a:ext cx="4065137" cy="2221325"/>
            <a:chOff x="11909" y="4187952"/>
            <a:chExt cx="4065137" cy="2221325"/>
          </a:xfrm>
        </p:grpSpPr>
        <p:grpSp>
          <p:nvGrpSpPr>
            <p:cNvPr id="77" name="Groupe 76">
              <a:extLst>
                <a:ext uri="{FF2B5EF4-FFF2-40B4-BE49-F238E27FC236}">
                  <a16:creationId xmlns:a16="http://schemas.microsoft.com/office/drawing/2014/main" id="{F5A0F96B-A1F4-8E49-BC68-33E505C7711D}"/>
                </a:ext>
              </a:extLst>
            </p:cNvPr>
            <p:cNvGrpSpPr/>
            <p:nvPr/>
          </p:nvGrpSpPr>
          <p:grpSpPr>
            <a:xfrm>
              <a:off x="719633" y="5515827"/>
              <a:ext cx="2390241" cy="893450"/>
              <a:chOff x="719633" y="5515827"/>
              <a:chExt cx="2390241" cy="893450"/>
            </a:xfrm>
          </p:grpSpPr>
          <p:grpSp>
            <p:nvGrpSpPr>
              <p:cNvPr id="126" name="Groupe 125">
                <a:extLst>
                  <a:ext uri="{FF2B5EF4-FFF2-40B4-BE49-F238E27FC236}">
                    <a16:creationId xmlns:a16="http://schemas.microsoft.com/office/drawing/2014/main" id="{A9226694-5F4A-BA45-AD07-B95C49028163}"/>
                  </a:ext>
                </a:extLst>
              </p:cNvPr>
              <p:cNvGrpSpPr/>
              <p:nvPr/>
            </p:nvGrpSpPr>
            <p:grpSpPr>
              <a:xfrm>
                <a:off x="882396" y="5793217"/>
                <a:ext cx="2227478" cy="332522"/>
                <a:chOff x="1362456" y="4613336"/>
                <a:chExt cx="2227478" cy="332522"/>
              </a:xfrm>
            </p:grpSpPr>
            <p:sp>
              <p:nvSpPr>
                <p:cNvPr id="142" name="Ellipse 141">
                  <a:extLst>
                    <a:ext uri="{FF2B5EF4-FFF2-40B4-BE49-F238E27FC236}">
                      <a16:creationId xmlns:a16="http://schemas.microsoft.com/office/drawing/2014/main" id="{CABFCEA0-B74D-6241-A1EF-5F7214AFB981}"/>
                    </a:ext>
                  </a:extLst>
                </p:cNvPr>
                <p:cNvSpPr/>
                <p:nvPr/>
              </p:nvSpPr>
              <p:spPr bwMode="auto">
                <a:xfrm>
                  <a:off x="1362456" y="4619557"/>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3" name="Ellipse 142">
                  <a:extLst>
                    <a:ext uri="{FF2B5EF4-FFF2-40B4-BE49-F238E27FC236}">
                      <a16:creationId xmlns:a16="http://schemas.microsoft.com/office/drawing/2014/main" id="{4410A70D-578F-E04A-99F6-54CC527993A9}"/>
                    </a:ext>
                  </a:extLst>
                </p:cNvPr>
                <p:cNvSpPr/>
                <p:nvPr/>
              </p:nvSpPr>
              <p:spPr bwMode="auto">
                <a:xfrm>
                  <a:off x="1682496" y="461333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4" name="Ellipse 143">
                  <a:extLst>
                    <a:ext uri="{FF2B5EF4-FFF2-40B4-BE49-F238E27FC236}">
                      <a16:creationId xmlns:a16="http://schemas.microsoft.com/office/drawing/2014/main" id="{38CD709B-DD3E-CD49-BB4F-FAC609D25F8F}"/>
                    </a:ext>
                  </a:extLst>
                </p:cNvPr>
                <p:cNvSpPr/>
                <p:nvPr/>
              </p:nvSpPr>
              <p:spPr bwMode="auto">
                <a:xfrm>
                  <a:off x="2004781" y="461751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5" name="Ellipse 144">
                  <a:extLst>
                    <a:ext uri="{FF2B5EF4-FFF2-40B4-BE49-F238E27FC236}">
                      <a16:creationId xmlns:a16="http://schemas.microsoft.com/office/drawing/2014/main" id="{AC90931A-0B4D-9347-AAB8-0ED7A390113A}"/>
                    </a:ext>
                  </a:extLst>
                </p:cNvPr>
                <p:cNvSpPr/>
                <p:nvPr/>
              </p:nvSpPr>
              <p:spPr bwMode="auto">
                <a:xfrm>
                  <a:off x="2322576" y="4625092"/>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6" name="Ellipse 145">
                  <a:extLst>
                    <a:ext uri="{FF2B5EF4-FFF2-40B4-BE49-F238E27FC236}">
                      <a16:creationId xmlns:a16="http://schemas.microsoft.com/office/drawing/2014/main" id="{08817FE2-AC7F-3446-9C8A-CA5D300C3E02}"/>
                    </a:ext>
                  </a:extLst>
                </p:cNvPr>
                <p:cNvSpPr/>
                <p:nvPr/>
              </p:nvSpPr>
              <p:spPr bwMode="auto">
                <a:xfrm>
                  <a:off x="2639097"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7" name="Ellipse 146">
                  <a:extLst>
                    <a:ext uri="{FF2B5EF4-FFF2-40B4-BE49-F238E27FC236}">
                      <a16:creationId xmlns:a16="http://schemas.microsoft.com/office/drawing/2014/main" id="{6D92B7D3-CB95-5249-BB5F-22B1BB7E045E}"/>
                    </a:ext>
                  </a:extLst>
                </p:cNvPr>
                <p:cNvSpPr/>
                <p:nvPr/>
              </p:nvSpPr>
              <p:spPr bwMode="auto">
                <a:xfrm>
                  <a:off x="2953373" y="4626398"/>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8" name="Ellipse 147">
                  <a:extLst>
                    <a:ext uri="{FF2B5EF4-FFF2-40B4-BE49-F238E27FC236}">
                      <a16:creationId xmlns:a16="http://schemas.microsoft.com/office/drawing/2014/main" id="{9533AD92-DEE7-DC47-9232-FCF1B48CA251}"/>
                    </a:ext>
                  </a:extLst>
                </p:cNvPr>
                <p:cNvSpPr/>
                <p:nvPr/>
              </p:nvSpPr>
              <p:spPr bwMode="auto">
                <a:xfrm>
                  <a:off x="3269894"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127" name="Groupe 126">
                <a:extLst>
                  <a:ext uri="{FF2B5EF4-FFF2-40B4-BE49-F238E27FC236}">
                    <a16:creationId xmlns:a16="http://schemas.microsoft.com/office/drawing/2014/main" id="{34AC884E-0B08-3340-A9D5-E83A9D9DDF15}"/>
                  </a:ext>
                </a:extLst>
              </p:cNvPr>
              <p:cNvGrpSpPr/>
              <p:nvPr/>
            </p:nvGrpSpPr>
            <p:grpSpPr>
              <a:xfrm>
                <a:off x="1042416" y="6076755"/>
                <a:ext cx="1910957" cy="332522"/>
                <a:chOff x="1362456" y="4613336"/>
                <a:chExt cx="1910957" cy="332522"/>
              </a:xfrm>
            </p:grpSpPr>
            <p:sp>
              <p:nvSpPr>
                <p:cNvPr id="136" name="Ellipse 135">
                  <a:extLst>
                    <a:ext uri="{FF2B5EF4-FFF2-40B4-BE49-F238E27FC236}">
                      <a16:creationId xmlns:a16="http://schemas.microsoft.com/office/drawing/2014/main" id="{5F60709D-0CF1-F948-90C5-C8703D4950FB}"/>
                    </a:ext>
                  </a:extLst>
                </p:cNvPr>
                <p:cNvSpPr/>
                <p:nvPr/>
              </p:nvSpPr>
              <p:spPr bwMode="auto">
                <a:xfrm>
                  <a:off x="1362456" y="4619557"/>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7" name="Ellipse 136">
                  <a:extLst>
                    <a:ext uri="{FF2B5EF4-FFF2-40B4-BE49-F238E27FC236}">
                      <a16:creationId xmlns:a16="http://schemas.microsoft.com/office/drawing/2014/main" id="{A08BF11B-53B0-354B-85FF-A85FBBEE43FB}"/>
                    </a:ext>
                  </a:extLst>
                </p:cNvPr>
                <p:cNvSpPr/>
                <p:nvPr/>
              </p:nvSpPr>
              <p:spPr bwMode="auto">
                <a:xfrm>
                  <a:off x="1682496" y="461333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8" name="Ellipse 137">
                  <a:extLst>
                    <a:ext uri="{FF2B5EF4-FFF2-40B4-BE49-F238E27FC236}">
                      <a16:creationId xmlns:a16="http://schemas.microsoft.com/office/drawing/2014/main" id="{2E6B394C-6A85-524F-9809-473D452DC0EF}"/>
                    </a:ext>
                  </a:extLst>
                </p:cNvPr>
                <p:cNvSpPr/>
                <p:nvPr/>
              </p:nvSpPr>
              <p:spPr bwMode="auto">
                <a:xfrm>
                  <a:off x="2004781" y="461751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9" name="Ellipse 138">
                  <a:extLst>
                    <a:ext uri="{FF2B5EF4-FFF2-40B4-BE49-F238E27FC236}">
                      <a16:creationId xmlns:a16="http://schemas.microsoft.com/office/drawing/2014/main" id="{11967297-4052-EA41-9451-E21F02103FF3}"/>
                    </a:ext>
                  </a:extLst>
                </p:cNvPr>
                <p:cNvSpPr/>
                <p:nvPr/>
              </p:nvSpPr>
              <p:spPr bwMode="auto">
                <a:xfrm>
                  <a:off x="2322576" y="4625092"/>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0" name="Ellipse 139">
                  <a:extLst>
                    <a:ext uri="{FF2B5EF4-FFF2-40B4-BE49-F238E27FC236}">
                      <a16:creationId xmlns:a16="http://schemas.microsoft.com/office/drawing/2014/main" id="{8193B0BB-247C-874F-B8E0-CFA8D28B7744}"/>
                    </a:ext>
                  </a:extLst>
                </p:cNvPr>
                <p:cNvSpPr/>
                <p:nvPr/>
              </p:nvSpPr>
              <p:spPr bwMode="auto">
                <a:xfrm>
                  <a:off x="2639097"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1" name="Ellipse 140">
                  <a:extLst>
                    <a:ext uri="{FF2B5EF4-FFF2-40B4-BE49-F238E27FC236}">
                      <a16:creationId xmlns:a16="http://schemas.microsoft.com/office/drawing/2014/main" id="{B795D6F8-5CB6-CD48-94A1-A19C700D96CE}"/>
                    </a:ext>
                  </a:extLst>
                </p:cNvPr>
                <p:cNvSpPr/>
                <p:nvPr/>
              </p:nvSpPr>
              <p:spPr bwMode="auto">
                <a:xfrm>
                  <a:off x="2953373" y="4626398"/>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128" name="Groupe 127">
                <a:extLst>
                  <a:ext uri="{FF2B5EF4-FFF2-40B4-BE49-F238E27FC236}">
                    <a16:creationId xmlns:a16="http://schemas.microsoft.com/office/drawing/2014/main" id="{EA025B6B-069A-2C44-96EC-DB97802DEC2E}"/>
                  </a:ext>
                </a:extLst>
              </p:cNvPr>
              <p:cNvGrpSpPr/>
              <p:nvPr/>
            </p:nvGrpSpPr>
            <p:grpSpPr>
              <a:xfrm>
                <a:off x="719633" y="5515827"/>
                <a:ext cx="2227478" cy="332522"/>
                <a:chOff x="1362456" y="4613336"/>
                <a:chExt cx="2227478" cy="332522"/>
              </a:xfrm>
            </p:grpSpPr>
            <p:sp>
              <p:nvSpPr>
                <p:cNvPr id="129" name="Ellipse 128">
                  <a:extLst>
                    <a:ext uri="{FF2B5EF4-FFF2-40B4-BE49-F238E27FC236}">
                      <a16:creationId xmlns:a16="http://schemas.microsoft.com/office/drawing/2014/main" id="{132B650D-6F44-6147-933E-8C0CFE0C06D1}"/>
                    </a:ext>
                  </a:extLst>
                </p:cNvPr>
                <p:cNvSpPr/>
                <p:nvPr/>
              </p:nvSpPr>
              <p:spPr bwMode="auto">
                <a:xfrm>
                  <a:off x="1362456" y="4619557"/>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0" name="Ellipse 129">
                  <a:extLst>
                    <a:ext uri="{FF2B5EF4-FFF2-40B4-BE49-F238E27FC236}">
                      <a16:creationId xmlns:a16="http://schemas.microsoft.com/office/drawing/2014/main" id="{D5475C82-331D-7742-855E-CAB58825E8BB}"/>
                    </a:ext>
                  </a:extLst>
                </p:cNvPr>
                <p:cNvSpPr/>
                <p:nvPr/>
              </p:nvSpPr>
              <p:spPr bwMode="auto">
                <a:xfrm>
                  <a:off x="1682496" y="461333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1" name="Ellipse 130">
                  <a:extLst>
                    <a:ext uri="{FF2B5EF4-FFF2-40B4-BE49-F238E27FC236}">
                      <a16:creationId xmlns:a16="http://schemas.microsoft.com/office/drawing/2014/main" id="{CD865D90-688D-3A42-BE24-D436FB488E72}"/>
                    </a:ext>
                  </a:extLst>
                </p:cNvPr>
                <p:cNvSpPr/>
                <p:nvPr/>
              </p:nvSpPr>
              <p:spPr bwMode="auto">
                <a:xfrm>
                  <a:off x="2004781" y="4617516"/>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2" name="Ellipse 131">
                  <a:extLst>
                    <a:ext uri="{FF2B5EF4-FFF2-40B4-BE49-F238E27FC236}">
                      <a16:creationId xmlns:a16="http://schemas.microsoft.com/office/drawing/2014/main" id="{478BAA5F-9646-E44E-BC75-82C740A0FEA9}"/>
                    </a:ext>
                  </a:extLst>
                </p:cNvPr>
                <p:cNvSpPr/>
                <p:nvPr/>
              </p:nvSpPr>
              <p:spPr bwMode="auto">
                <a:xfrm>
                  <a:off x="2322576" y="4625092"/>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3" name="Ellipse 132">
                  <a:extLst>
                    <a:ext uri="{FF2B5EF4-FFF2-40B4-BE49-F238E27FC236}">
                      <a16:creationId xmlns:a16="http://schemas.microsoft.com/office/drawing/2014/main" id="{6B7EFAD8-8639-0E4F-BAE0-48A4C9B98F88}"/>
                    </a:ext>
                  </a:extLst>
                </p:cNvPr>
                <p:cNvSpPr/>
                <p:nvPr/>
              </p:nvSpPr>
              <p:spPr bwMode="auto">
                <a:xfrm>
                  <a:off x="2639097"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4" name="Ellipse 133">
                  <a:extLst>
                    <a:ext uri="{FF2B5EF4-FFF2-40B4-BE49-F238E27FC236}">
                      <a16:creationId xmlns:a16="http://schemas.microsoft.com/office/drawing/2014/main" id="{7FAE7FAD-9BE2-BF42-A4D6-D7EEA1BB662D}"/>
                    </a:ext>
                  </a:extLst>
                </p:cNvPr>
                <p:cNvSpPr/>
                <p:nvPr/>
              </p:nvSpPr>
              <p:spPr bwMode="auto">
                <a:xfrm>
                  <a:off x="2953373" y="4626398"/>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5" name="Ellipse 134">
                  <a:extLst>
                    <a:ext uri="{FF2B5EF4-FFF2-40B4-BE49-F238E27FC236}">
                      <a16:creationId xmlns:a16="http://schemas.microsoft.com/office/drawing/2014/main" id="{BB2F0F06-9383-1C4E-BA7A-D9304D9131E4}"/>
                    </a:ext>
                  </a:extLst>
                </p:cNvPr>
                <p:cNvSpPr/>
                <p:nvPr/>
              </p:nvSpPr>
              <p:spPr bwMode="auto">
                <a:xfrm>
                  <a:off x="3269894" y="4622529"/>
                  <a:ext cx="320040" cy="31946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grpSp>
          <p:nvGrpSpPr>
            <p:cNvPr id="92" name="Groupe 91">
              <a:extLst>
                <a:ext uri="{FF2B5EF4-FFF2-40B4-BE49-F238E27FC236}">
                  <a16:creationId xmlns:a16="http://schemas.microsoft.com/office/drawing/2014/main" id="{659F3210-139D-3E41-9FA3-4CB391B9A5D7}"/>
                </a:ext>
              </a:extLst>
            </p:cNvPr>
            <p:cNvGrpSpPr/>
            <p:nvPr/>
          </p:nvGrpSpPr>
          <p:grpSpPr>
            <a:xfrm>
              <a:off x="418997" y="4935817"/>
              <a:ext cx="2227478" cy="626350"/>
              <a:chOff x="418997" y="4935817"/>
              <a:chExt cx="2227478" cy="626350"/>
            </a:xfrm>
          </p:grpSpPr>
          <p:grpSp>
            <p:nvGrpSpPr>
              <p:cNvPr id="98" name="Groupe 97">
                <a:extLst>
                  <a:ext uri="{FF2B5EF4-FFF2-40B4-BE49-F238E27FC236}">
                    <a16:creationId xmlns:a16="http://schemas.microsoft.com/office/drawing/2014/main" id="{0BB069D2-85C8-7B43-86C9-F9D1ED0F5EB0}"/>
                  </a:ext>
                </a:extLst>
              </p:cNvPr>
              <p:cNvGrpSpPr/>
              <p:nvPr/>
            </p:nvGrpSpPr>
            <p:grpSpPr>
              <a:xfrm>
                <a:off x="874338" y="5230951"/>
                <a:ext cx="1596681" cy="331216"/>
                <a:chOff x="1373214" y="4925310"/>
                <a:chExt cx="1596681" cy="331216"/>
              </a:xfrm>
              <a:solidFill>
                <a:schemeClr val="bg2">
                  <a:lumMod val="75000"/>
                </a:schemeClr>
              </a:solidFill>
            </p:grpSpPr>
            <p:sp>
              <p:nvSpPr>
                <p:cNvPr id="121" name="Ellipse 120">
                  <a:extLst>
                    <a:ext uri="{FF2B5EF4-FFF2-40B4-BE49-F238E27FC236}">
                      <a16:creationId xmlns:a16="http://schemas.microsoft.com/office/drawing/2014/main" id="{3BD6E221-D396-C548-95EB-8E876E51CBE9}"/>
                    </a:ext>
                  </a:extLst>
                </p:cNvPr>
                <p:cNvSpPr/>
                <p:nvPr/>
              </p:nvSpPr>
              <p:spPr bwMode="auto">
                <a:xfrm>
                  <a:off x="1373214" y="4931531"/>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22" name="Ellipse 121">
                  <a:extLst>
                    <a:ext uri="{FF2B5EF4-FFF2-40B4-BE49-F238E27FC236}">
                      <a16:creationId xmlns:a16="http://schemas.microsoft.com/office/drawing/2014/main" id="{98C7838E-17FA-0742-AB36-80D4413D568E}"/>
                    </a:ext>
                  </a:extLst>
                </p:cNvPr>
                <p:cNvSpPr/>
                <p:nvPr/>
              </p:nvSpPr>
              <p:spPr bwMode="auto">
                <a:xfrm>
                  <a:off x="1693254" y="4925310"/>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23" name="Ellipse 122">
                  <a:extLst>
                    <a:ext uri="{FF2B5EF4-FFF2-40B4-BE49-F238E27FC236}">
                      <a16:creationId xmlns:a16="http://schemas.microsoft.com/office/drawing/2014/main" id="{CD60651D-6566-784C-8BC5-0B3627ACFFA9}"/>
                    </a:ext>
                  </a:extLst>
                </p:cNvPr>
                <p:cNvSpPr/>
                <p:nvPr/>
              </p:nvSpPr>
              <p:spPr bwMode="auto">
                <a:xfrm>
                  <a:off x="2015539" y="4929490"/>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24" name="Ellipse 123">
                  <a:extLst>
                    <a:ext uri="{FF2B5EF4-FFF2-40B4-BE49-F238E27FC236}">
                      <a16:creationId xmlns:a16="http://schemas.microsoft.com/office/drawing/2014/main" id="{2924763D-2322-F04E-9EEB-DE9BE62CBC5E}"/>
                    </a:ext>
                  </a:extLst>
                </p:cNvPr>
                <p:cNvSpPr/>
                <p:nvPr/>
              </p:nvSpPr>
              <p:spPr bwMode="auto">
                <a:xfrm>
                  <a:off x="2333334" y="4937066"/>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25" name="Ellipse 124">
                  <a:extLst>
                    <a:ext uri="{FF2B5EF4-FFF2-40B4-BE49-F238E27FC236}">
                      <a16:creationId xmlns:a16="http://schemas.microsoft.com/office/drawing/2014/main" id="{CC33FD6D-940A-234F-A842-0D8E719392CE}"/>
                    </a:ext>
                  </a:extLst>
                </p:cNvPr>
                <p:cNvSpPr/>
                <p:nvPr/>
              </p:nvSpPr>
              <p:spPr bwMode="auto">
                <a:xfrm>
                  <a:off x="2649855" y="4934503"/>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99" name="Groupe 98">
                <a:extLst>
                  <a:ext uri="{FF2B5EF4-FFF2-40B4-BE49-F238E27FC236}">
                    <a16:creationId xmlns:a16="http://schemas.microsoft.com/office/drawing/2014/main" id="{FD93719D-3FB1-3643-B87C-72825767EF17}"/>
                  </a:ext>
                </a:extLst>
              </p:cNvPr>
              <p:cNvGrpSpPr/>
              <p:nvPr/>
            </p:nvGrpSpPr>
            <p:grpSpPr>
              <a:xfrm>
                <a:off x="418997" y="4935817"/>
                <a:ext cx="2227478" cy="332522"/>
                <a:chOff x="1373214" y="4925310"/>
                <a:chExt cx="2227478" cy="332522"/>
              </a:xfrm>
              <a:solidFill>
                <a:schemeClr val="bg2">
                  <a:lumMod val="75000"/>
                </a:schemeClr>
              </a:solidFill>
            </p:grpSpPr>
            <p:sp>
              <p:nvSpPr>
                <p:cNvPr id="109" name="Ellipse 108">
                  <a:extLst>
                    <a:ext uri="{FF2B5EF4-FFF2-40B4-BE49-F238E27FC236}">
                      <a16:creationId xmlns:a16="http://schemas.microsoft.com/office/drawing/2014/main" id="{B28C949F-4BBC-814A-A5D4-76DA43E03F2B}"/>
                    </a:ext>
                  </a:extLst>
                </p:cNvPr>
                <p:cNvSpPr/>
                <p:nvPr/>
              </p:nvSpPr>
              <p:spPr bwMode="auto">
                <a:xfrm>
                  <a:off x="1373214" y="4931531"/>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11" name="Ellipse 110">
                  <a:extLst>
                    <a:ext uri="{FF2B5EF4-FFF2-40B4-BE49-F238E27FC236}">
                      <a16:creationId xmlns:a16="http://schemas.microsoft.com/office/drawing/2014/main" id="{864622B9-DE5D-C549-904B-1BF1242587E9}"/>
                    </a:ext>
                  </a:extLst>
                </p:cNvPr>
                <p:cNvSpPr/>
                <p:nvPr/>
              </p:nvSpPr>
              <p:spPr bwMode="auto">
                <a:xfrm>
                  <a:off x="1693254" y="4925310"/>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16" name="Ellipse 115">
                  <a:extLst>
                    <a:ext uri="{FF2B5EF4-FFF2-40B4-BE49-F238E27FC236}">
                      <a16:creationId xmlns:a16="http://schemas.microsoft.com/office/drawing/2014/main" id="{121FED42-D338-9047-8873-B3EB459FF021}"/>
                    </a:ext>
                  </a:extLst>
                </p:cNvPr>
                <p:cNvSpPr/>
                <p:nvPr/>
              </p:nvSpPr>
              <p:spPr bwMode="auto">
                <a:xfrm>
                  <a:off x="2015539" y="4929490"/>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17" name="Ellipse 116">
                  <a:extLst>
                    <a:ext uri="{FF2B5EF4-FFF2-40B4-BE49-F238E27FC236}">
                      <a16:creationId xmlns:a16="http://schemas.microsoft.com/office/drawing/2014/main" id="{D3CEEC94-CA75-D94C-AB5E-C39724ADA8BC}"/>
                    </a:ext>
                  </a:extLst>
                </p:cNvPr>
                <p:cNvSpPr/>
                <p:nvPr/>
              </p:nvSpPr>
              <p:spPr bwMode="auto">
                <a:xfrm>
                  <a:off x="2333334" y="4937066"/>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18" name="Ellipse 117">
                  <a:extLst>
                    <a:ext uri="{FF2B5EF4-FFF2-40B4-BE49-F238E27FC236}">
                      <a16:creationId xmlns:a16="http://schemas.microsoft.com/office/drawing/2014/main" id="{29F3E9CF-6CA6-6B44-956F-2DFA23E28808}"/>
                    </a:ext>
                  </a:extLst>
                </p:cNvPr>
                <p:cNvSpPr/>
                <p:nvPr/>
              </p:nvSpPr>
              <p:spPr bwMode="auto">
                <a:xfrm>
                  <a:off x="2649855" y="4934503"/>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19" name="Ellipse 118">
                  <a:extLst>
                    <a:ext uri="{FF2B5EF4-FFF2-40B4-BE49-F238E27FC236}">
                      <a16:creationId xmlns:a16="http://schemas.microsoft.com/office/drawing/2014/main" id="{BB339F72-246D-C646-8D90-945A838D534D}"/>
                    </a:ext>
                  </a:extLst>
                </p:cNvPr>
                <p:cNvSpPr/>
                <p:nvPr/>
              </p:nvSpPr>
              <p:spPr bwMode="auto">
                <a:xfrm>
                  <a:off x="2964131" y="4938372"/>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20" name="Ellipse 119">
                  <a:extLst>
                    <a:ext uri="{FF2B5EF4-FFF2-40B4-BE49-F238E27FC236}">
                      <a16:creationId xmlns:a16="http://schemas.microsoft.com/office/drawing/2014/main" id="{9DB0D2ED-AFF1-2740-9530-3A1A6161BBA4}"/>
                    </a:ext>
                  </a:extLst>
                </p:cNvPr>
                <p:cNvSpPr/>
                <p:nvPr/>
              </p:nvSpPr>
              <p:spPr bwMode="auto">
                <a:xfrm>
                  <a:off x="3280652" y="4934503"/>
                  <a:ext cx="320040" cy="31946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cxnSp>
          <p:nvCxnSpPr>
            <p:cNvPr id="93" name="Connecteur droit avec flèche 92">
              <a:extLst>
                <a:ext uri="{FF2B5EF4-FFF2-40B4-BE49-F238E27FC236}">
                  <a16:creationId xmlns:a16="http://schemas.microsoft.com/office/drawing/2014/main" id="{AA159D36-B8E0-2044-9227-57378C160666}"/>
                </a:ext>
              </a:extLst>
            </p:cNvPr>
            <p:cNvCxnSpPr>
              <a:cxnSpLocks/>
            </p:cNvCxnSpPr>
            <p:nvPr/>
          </p:nvCxnSpPr>
          <p:spPr bwMode="auto">
            <a:xfrm flipV="1">
              <a:off x="3359947" y="4187952"/>
              <a:ext cx="0" cy="22082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4" name="ZoneTexte 93">
              <a:extLst>
                <a:ext uri="{FF2B5EF4-FFF2-40B4-BE49-F238E27FC236}">
                  <a16:creationId xmlns:a16="http://schemas.microsoft.com/office/drawing/2014/main" id="{A23DFAB7-29CF-D840-93D8-B2113CCE8F88}"/>
                </a:ext>
              </a:extLst>
            </p:cNvPr>
            <p:cNvSpPr txBox="1"/>
            <p:nvPr/>
          </p:nvSpPr>
          <p:spPr>
            <a:xfrm>
              <a:off x="3647120" y="5045963"/>
              <a:ext cx="429926" cy="461665"/>
            </a:xfrm>
            <a:prstGeom prst="rect">
              <a:avLst/>
            </a:prstGeom>
            <a:noFill/>
          </p:spPr>
          <p:txBody>
            <a:bodyPr wrap="none" rtlCol="0">
              <a:spAutoFit/>
            </a:bodyPr>
            <a:lstStyle/>
            <a:p>
              <a:r>
                <a:rPr lang="fr-FR" dirty="0"/>
                <a:t>d</a:t>
              </a:r>
              <a:r>
                <a:rPr lang="fr-FR" baseline="-25000" dirty="0"/>
                <a:t>c</a:t>
              </a:r>
            </a:p>
          </p:txBody>
        </p:sp>
        <p:cxnSp>
          <p:nvCxnSpPr>
            <p:cNvPr id="95" name="Connecteur droit 94">
              <a:extLst>
                <a:ext uri="{FF2B5EF4-FFF2-40B4-BE49-F238E27FC236}">
                  <a16:creationId xmlns:a16="http://schemas.microsoft.com/office/drawing/2014/main" id="{CD819793-3C57-7644-B3E9-B168D85DCE79}"/>
                </a:ext>
              </a:extLst>
            </p:cNvPr>
            <p:cNvCxnSpPr>
              <a:cxnSpLocks/>
            </p:cNvCxnSpPr>
            <p:nvPr/>
          </p:nvCxnSpPr>
          <p:spPr bwMode="auto">
            <a:xfrm>
              <a:off x="203375" y="5683702"/>
              <a:ext cx="348412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6" name="ZoneTexte 95">
              <a:extLst>
                <a:ext uri="{FF2B5EF4-FFF2-40B4-BE49-F238E27FC236}">
                  <a16:creationId xmlns:a16="http://schemas.microsoft.com/office/drawing/2014/main" id="{4AF8DA2E-2CAB-AA4E-A7E6-F1690C20AFB6}"/>
                </a:ext>
              </a:extLst>
            </p:cNvPr>
            <p:cNvSpPr txBox="1"/>
            <p:nvPr/>
          </p:nvSpPr>
          <p:spPr>
            <a:xfrm>
              <a:off x="3348944" y="5331552"/>
              <a:ext cx="338554" cy="461665"/>
            </a:xfrm>
            <a:prstGeom prst="rect">
              <a:avLst/>
            </a:prstGeom>
            <a:noFill/>
          </p:spPr>
          <p:txBody>
            <a:bodyPr wrap="none" rtlCol="0">
              <a:spAutoFit/>
            </a:bodyPr>
            <a:lstStyle/>
            <a:p>
              <a:r>
                <a:rPr lang="fr-FR" dirty="0"/>
                <a:t>0</a:t>
              </a:r>
            </a:p>
          </p:txBody>
        </p:sp>
        <p:cxnSp>
          <p:nvCxnSpPr>
            <p:cNvPr id="97" name="Connecteur droit 96">
              <a:extLst>
                <a:ext uri="{FF2B5EF4-FFF2-40B4-BE49-F238E27FC236}">
                  <a16:creationId xmlns:a16="http://schemas.microsoft.com/office/drawing/2014/main" id="{89AD5794-0D2C-2246-A907-E04AFB304DAA}"/>
                </a:ext>
              </a:extLst>
            </p:cNvPr>
            <p:cNvCxnSpPr>
              <a:cxnSpLocks/>
            </p:cNvCxnSpPr>
            <p:nvPr/>
          </p:nvCxnSpPr>
          <p:spPr bwMode="auto">
            <a:xfrm>
              <a:off x="11909" y="5390681"/>
              <a:ext cx="3687498"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2" name="ZoneTexte 11">
            <a:extLst>
              <a:ext uri="{FF2B5EF4-FFF2-40B4-BE49-F238E27FC236}">
                <a16:creationId xmlns:a16="http://schemas.microsoft.com/office/drawing/2014/main" id="{465BD1DD-873A-C44C-A49A-C0E59B683CD9}"/>
              </a:ext>
            </a:extLst>
          </p:cNvPr>
          <p:cNvSpPr txBox="1"/>
          <p:nvPr/>
        </p:nvSpPr>
        <p:spPr>
          <a:xfrm>
            <a:off x="3667299" y="5907024"/>
            <a:ext cx="184731" cy="461665"/>
          </a:xfrm>
          <a:prstGeom prst="rect">
            <a:avLst/>
          </a:prstGeom>
          <a:noFill/>
        </p:spPr>
        <p:txBody>
          <a:bodyPr wrap="none" rtlCol="0">
            <a:spAutoFit/>
          </a:bodyPr>
          <a:lstStyle/>
          <a:p>
            <a:endParaRPr lang="fr-FR" dirty="0"/>
          </a:p>
        </p:txBody>
      </p:sp>
      <p:sp>
        <p:nvSpPr>
          <p:cNvPr id="13" name="ZoneTexte 12">
            <a:extLst>
              <a:ext uri="{FF2B5EF4-FFF2-40B4-BE49-F238E27FC236}">
                <a16:creationId xmlns:a16="http://schemas.microsoft.com/office/drawing/2014/main" id="{593971F9-F8E0-9642-88F5-BDFFF3AF8001}"/>
              </a:ext>
            </a:extLst>
          </p:cNvPr>
          <p:cNvSpPr txBox="1"/>
          <p:nvPr/>
        </p:nvSpPr>
        <p:spPr>
          <a:xfrm>
            <a:off x="3481861" y="5540359"/>
            <a:ext cx="1810111" cy="461665"/>
          </a:xfrm>
          <a:prstGeom prst="rect">
            <a:avLst/>
          </a:prstGeom>
          <a:noFill/>
        </p:spPr>
        <p:txBody>
          <a:bodyPr wrap="none" rtlCol="0">
            <a:spAutoFit/>
          </a:bodyPr>
          <a:lstStyle/>
          <a:p>
            <a:r>
              <a:rPr lang="fr-FR" dirty="0"/>
              <a:t>d</a:t>
            </a:r>
            <a:r>
              <a:rPr lang="fr-FR" baseline="-25000" dirty="0"/>
              <a:t>c</a:t>
            </a:r>
            <a:r>
              <a:rPr lang="fr-FR" dirty="0"/>
              <a:t>=0.165 nm</a:t>
            </a:r>
          </a:p>
        </p:txBody>
      </p:sp>
    </p:spTree>
    <p:extLst>
      <p:ext uri="{BB962C8B-B14F-4D97-AF65-F5344CB8AC3E}">
        <p14:creationId xmlns:p14="http://schemas.microsoft.com/office/powerpoint/2010/main" val="415597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58" name="ZoneTexte 57">
            <a:extLst>
              <a:ext uri="{FF2B5EF4-FFF2-40B4-BE49-F238E27FC236}">
                <a16:creationId xmlns:a16="http://schemas.microsoft.com/office/drawing/2014/main" id="{05E314A0-BF41-574F-8EF8-29CC1D035DC0}"/>
              </a:ext>
            </a:extLst>
          </p:cNvPr>
          <p:cNvSpPr txBox="1"/>
          <p:nvPr/>
        </p:nvSpPr>
        <p:spPr>
          <a:xfrm>
            <a:off x="149078" y="614984"/>
            <a:ext cx="6545382" cy="461665"/>
          </a:xfrm>
          <a:prstGeom prst="rect">
            <a:avLst/>
          </a:prstGeom>
          <a:noFill/>
        </p:spPr>
        <p:txBody>
          <a:bodyPr wrap="none" rtlCol="0">
            <a:spAutoFit/>
          </a:bodyPr>
          <a:lstStyle/>
          <a:p>
            <a:r>
              <a:rPr lang="fr-FR" dirty="0"/>
              <a:t>B.2) </a:t>
            </a:r>
            <a:r>
              <a:rPr lang="fr-FR" dirty="0" err="1"/>
              <a:t>Repulsive</a:t>
            </a:r>
            <a:r>
              <a:rPr lang="fr-FR" dirty="0"/>
              <a:t> forces for a </a:t>
            </a:r>
            <a:r>
              <a:rPr lang="fr-FR" dirty="0" err="1"/>
              <a:t>sphere</a:t>
            </a:r>
            <a:r>
              <a:rPr lang="fr-FR" dirty="0"/>
              <a:t>-plane interaction</a:t>
            </a:r>
          </a:p>
        </p:txBody>
      </p:sp>
      <p:sp>
        <p:nvSpPr>
          <p:cNvPr id="63" name="ZoneTexte 62">
            <a:extLst>
              <a:ext uri="{FF2B5EF4-FFF2-40B4-BE49-F238E27FC236}">
                <a16:creationId xmlns:a16="http://schemas.microsoft.com/office/drawing/2014/main" id="{B1EA60CA-2C03-F346-98D7-3034C90CC786}"/>
              </a:ext>
            </a:extLst>
          </p:cNvPr>
          <p:cNvSpPr txBox="1"/>
          <p:nvPr/>
        </p:nvSpPr>
        <p:spPr>
          <a:xfrm>
            <a:off x="654542" y="1226741"/>
            <a:ext cx="2730235" cy="461665"/>
          </a:xfrm>
          <a:prstGeom prst="rect">
            <a:avLst/>
          </a:prstGeom>
          <a:noFill/>
        </p:spPr>
        <p:txBody>
          <a:bodyPr wrap="none" rtlCol="0">
            <a:spAutoFit/>
          </a:bodyPr>
          <a:lstStyle/>
          <a:p>
            <a:r>
              <a:rPr lang="fr-FR" dirty="0"/>
              <a:t>B.2.2) </a:t>
            </a:r>
            <a:r>
              <a:rPr lang="fr-FR" dirty="0" err="1"/>
              <a:t>Sphere</a:t>
            </a:r>
            <a:r>
              <a:rPr lang="fr-FR" dirty="0"/>
              <a:t>-plane </a:t>
            </a:r>
          </a:p>
        </p:txBody>
      </p:sp>
      <p:sp>
        <p:nvSpPr>
          <p:cNvPr id="12" name="ZoneTexte 11">
            <a:extLst>
              <a:ext uri="{FF2B5EF4-FFF2-40B4-BE49-F238E27FC236}">
                <a16:creationId xmlns:a16="http://schemas.microsoft.com/office/drawing/2014/main" id="{465BD1DD-873A-C44C-A49A-C0E59B683CD9}"/>
              </a:ext>
            </a:extLst>
          </p:cNvPr>
          <p:cNvSpPr txBox="1"/>
          <p:nvPr/>
        </p:nvSpPr>
        <p:spPr>
          <a:xfrm>
            <a:off x="3667299" y="5907024"/>
            <a:ext cx="184731" cy="461665"/>
          </a:xfrm>
          <a:prstGeom prst="rect">
            <a:avLst/>
          </a:prstGeom>
          <a:noFill/>
        </p:spPr>
        <p:txBody>
          <a:bodyPr wrap="none" rtlCol="0">
            <a:spAutoFit/>
          </a:bodyPr>
          <a:lstStyle/>
          <a:p>
            <a:endParaRPr lang="fr-FR" dirty="0"/>
          </a:p>
        </p:txBody>
      </p:sp>
      <mc:AlternateContent xmlns:mc="http://schemas.openxmlformats.org/markup-compatibility/2006">
        <mc:Choice xmlns:a14="http://schemas.microsoft.com/office/drawing/2010/main" Requires="a14">
          <p:sp>
            <p:nvSpPr>
              <p:cNvPr id="194" name="ZoneTexte 193">
                <a:extLst>
                  <a:ext uri="{FF2B5EF4-FFF2-40B4-BE49-F238E27FC236}">
                    <a16:creationId xmlns:a16="http://schemas.microsoft.com/office/drawing/2014/main" id="{4FF84613-533A-8A4E-BDCB-D517683A6CEB}"/>
                  </a:ext>
                </a:extLst>
              </p:cNvPr>
              <p:cNvSpPr txBox="1"/>
              <p:nvPr/>
            </p:nvSpPr>
            <p:spPr>
              <a:xfrm>
                <a:off x="305192" y="2368354"/>
                <a:ext cx="4671279" cy="900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i="1">
                              <a:latin typeface="Cambria Math" panose="02040503050406030204" pitchFamily="18" charset="0"/>
                            </a:rPr>
                          </m:ctrlPr>
                        </m:sSubPr>
                        <m:e>
                          <m:r>
                            <a:rPr lang="fr-FR" sz="2800" i="1">
                              <a:latin typeface="Cambria Math" panose="02040503050406030204" pitchFamily="18" charset="0"/>
                            </a:rPr>
                            <m:t>𝐹</m:t>
                          </m:r>
                        </m:e>
                        <m:sub>
                          <m:r>
                            <a:rPr lang="fr-FR" sz="2800" i="1">
                              <a:latin typeface="Cambria Math" panose="02040503050406030204" pitchFamily="18" charset="0"/>
                            </a:rPr>
                            <m:t>𝑟𝑒𝑝</m:t>
                          </m:r>
                        </m:sub>
                      </m:sSub>
                      <m:r>
                        <a:rPr lang="fr-FR" sz="2800" b="0" i="1" smtClean="0">
                          <a:latin typeface="Cambria Math" panose="02040503050406030204" pitchFamily="18" charset="0"/>
                        </a:rPr>
                        <m:t>=</m:t>
                      </m:r>
                      <m:f>
                        <m:fPr>
                          <m:ctrlPr>
                            <a:rPr lang="fr-FR" sz="2800" b="0" i="1" smtClean="0">
                              <a:latin typeface="Cambria Math" panose="02040503050406030204" pitchFamily="18" charset="0"/>
                            </a:rPr>
                          </m:ctrlPr>
                        </m:fPr>
                        <m:num>
                          <m:r>
                            <a:rPr lang="fr-FR" sz="2800" b="0" i="1" smtClean="0">
                              <a:latin typeface="Cambria Math" panose="02040503050406030204" pitchFamily="18" charset="0"/>
                            </a:rPr>
                            <m:t>4</m:t>
                          </m:r>
                        </m:num>
                        <m:den>
                          <m:r>
                            <a:rPr lang="fr-FR" sz="2800" b="0" i="1" smtClean="0">
                              <a:latin typeface="Cambria Math" panose="02040503050406030204" pitchFamily="18" charset="0"/>
                            </a:rPr>
                            <m:t>3</m:t>
                          </m:r>
                        </m:den>
                      </m:f>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rPr>
                            <m:t>𝐸</m:t>
                          </m:r>
                        </m:e>
                        <m:sup>
                          <m:r>
                            <a:rPr lang="fr-FR" sz="2800" b="0" i="1" smtClean="0">
                              <a:latin typeface="Cambria Math" panose="02040503050406030204" pitchFamily="18" charset="0"/>
                            </a:rPr>
                            <m:t>∗</m:t>
                          </m:r>
                        </m:sup>
                      </m:sSup>
                      <m:rad>
                        <m:radPr>
                          <m:degHide m:val="on"/>
                          <m:ctrlPr>
                            <a:rPr lang="fr-FR" sz="2800" b="0" i="1" smtClean="0">
                              <a:latin typeface="Cambria Math" panose="02040503050406030204" pitchFamily="18" charset="0"/>
                            </a:rPr>
                          </m:ctrlPr>
                        </m:radPr>
                        <m:deg/>
                        <m:e>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𝑅</m:t>
                              </m:r>
                            </m:e>
                            <m:sub>
                              <m:r>
                                <a:rPr lang="fr-FR" sz="2800" b="0" i="1" smtClean="0">
                                  <a:latin typeface="Cambria Math" panose="02040503050406030204" pitchFamily="18" charset="0"/>
                                </a:rPr>
                                <m:t>𝑡𝑖𝑝</m:t>
                              </m:r>
                            </m:sub>
                          </m:sSub>
                        </m:e>
                      </m:rad>
                      <m:sSup>
                        <m:sSupPr>
                          <m:ctrlPr>
                            <a:rPr lang="fr-FR" sz="2800" b="0" i="1" smtClean="0">
                              <a:latin typeface="Cambria Math" panose="02040503050406030204" pitchFamily="18" charset="0"/>
                            </a:rPr>
                          </m:ctrlPr>
                        </m:sSupPr>
                        <m:e>
                          <m:d>
                            <m:dPr>
                              <m:ctrlPr>
                                <a:rPr lang="fr-FR" sz="2800" b="0" i="1" smtClean="0">
                                  <a:latin typeface="Cambria Math" panose="02040503050406030204" pitchFamily="18" charset="0"/>
                                </a:rPr>
                              </m:ctrlPr>
                            </m:dPr>
                            <m:e>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𝑑</m:t>
                                  </m:r>
                                </m:e>
                                <m:sub>
                                  <m:r>
                                    <a:rPr lang="fr-FR" sz="2800" b="0" i="1" smtClean="0">
                                      <a:latin typeface="Cambria Math" panose="02040503050406030204" pitchFamily="18" charset="0"/>
                                    </a:rPr>
                                    <m:t>𝑐</m:t>
                                  </m:r>
                                </m:sub>
                              </m:sSub>
                              <m:r>
                                <a:rPr lang="fr-FR" sz="2800" b="0" i="1" smtClean="0">
                                  <a:latin typeface="Cambria Math" panose="02040503050406030204" pitchFamily="18" charset="0"/>
                                </a:rPr>
                                <m:t>−</m:t>
                              </m:r>
                              <m:r>
                                <a:rPr lang="fr-FR" sz="2800" b="0" i="1" smtClean="0">
                                  <a:latin typeface="Cambria Math" panose="02040503050406030204" pitchFamily="18" charset="0"/>
                                </a:rPr>
                                <m:t>𝐷</m:t>
                              </m:r>
                            </m:e>
                          </m:d>
                        </m:e>
                        <m:sup>
                          <m:r>
                            <a:rPr lang="fr-FR" sz="2800" b="0" i="1" smtClean="0">
                              <a:latin typeface="Cambria Math" panose="02040503050406030204" pitchFamily="18" charset="0"/>
                            </a:rPr>
                            <m:t>3/2</m:t>
                          </m:r>
                        </m:sup>
                      </m:sSup>
                    </m:oMath>
                  </m:oMathPara>
                </a14:m>
                <a:endParaRPr lang="fr-FR" sz="2800" dirty="0"/>
              </a:p>
            </p:txBody>
          </p:sp>
        </mc:Choice>
        <mc:Fallback>
          <p:sp>
            <p:nvSpPr>
              <p:cNvPr id="194" name="ZoneTexte 193">
                <a:extLst>
                  <a:ext uri="{FF2B5EF4-FFF2-40B4-BE49-F238E27FC236}">
                    <a16:creationId xmlns:a16="http://schemas.microsoft.com/office/drawing/2014/main" id="{4FF84613-533A-8A4E-BDCB-D517683A6CEB}"/>
                  </a:ext>
                </a:extLst>
              </p:cNvPr>
              <p:cNvSpPr txBox="1">
                <a:spLocks noRot="1" noChangeAspect="1" noMove="1" noResize="1" noEditPoints="1" noAdjustHandles="1" noChangeArrowheads="1" noChangeShapeType="1" noTextEdit="1"/>
              </p:cNvSpPr>
              <p:nvPr/>
            </p:nvSpPr>
            <p:spPr>
              <a:xfrm>
                <a:off x="305192" y="2368354"/>
                <a:ext cx="4671279" cy="900246"/>
              </a:xfrm>
              <a:prstGeom prst="rect">
                <a:avLst/>
              </a:prstGeom>
              <a:blipFill>
                <a:blip r:embed="rId2"/>
                <a:stretch>
                  <a:fillRect b="-6944"/>
                </a:stretch>
              </a:blipFill>
            </p:spPr>
            <p:txBody>
              <a:bodyPr/>
              <a:lstStyle/>
              <a:p>
                <a:r>
                  <a:rPr lang="fr-FR">
                    <a:noFill/>
                  </a:rPr>
                  <a:t> </a:t>
                </a:r>
              </a:p>
            </p:txBody>
          </p:sp>
        </mc:Fallback>
      </mc:AlternateContent>
      <p:grpSp>
        <p:nvGrpSpPr>
          <p:cNvPr id="195" name="Groupe 194">
            <a:extLst>
              <a:ext uri="{FF2B5EF4-FFF2-40B4-BE49-F238E27FC236}">
                <a16:creationId xmlns:a16="http://schemas.microsoft.com/office/drawing/2014/main" id="{31F423FF-022D-3343-A10D-F3CBBAF50E05}"/>
              </a:ext>
            </a:extLst>
          </p:cNvPr>
          <p:cNvGrpSpPr/>
          <p:nvPr/>
        </p:nvGrpSpPr>
        <p:grpSpPr>
          <a:xfrm>
            <a:off x="4374848" y="1562781"/>
            <a:ext cx="4096512" cy="4207083"/>
            <a:chOff x="4809744" y="593517"/>
            <a:chExt cx="4096512" cy="4207083"/>
          </a:xfrm>
        </p:grpSpPr>
        <p:sp>
          <p:nvSpPr>
            <p:cNvPr id="196" name="Ellipse 195">
              <a:extLst>
                <a:ext uri="{FF2B5EF4-FFF2-40B4-BE49-F238E27FC236}">
                  <a16:creationId xmlns:a16="http://schemas.microsoft.com/office/drawing/2014/main" id="{AF54BA51-1E8F-6444-91CC-88E591597722}"/>
                </a:ext>
              </a:extLst>
            </p:cNvPr>
            <p:cNvSpPr/>
            <p:nvPr/>
          </p:nvSpPr>
          <p:spPr bwMode="auto">
            <a:xfrm>
              <a:off x="5911697" y="1089925"/>
              <a:ext cx="2730235" cy="2549823"/>
            </a:xfrm>
            <a:prstGeom prst="ellipse">
              <a:avLst/>
            </a:prstGeom>
            <a:solidFill>
              <a:schemeClr val="bg2">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97" name="Rectangle 196">
              <a:extLst>
                <a:ext uri="{FF2B5EF4-FFF2-40B4-BE49-F238E27FC236}">
                  <a16:creationId xmlns:a16="http://schemas.microsoft.com/office/drawing/2014/main" id="{12642EEC-7D80-EF4D-8596-48F82CDD80DD}"/>
                </a:ext>
              </a:extLst>
            </p:cNvPr>
            <p:cNvSpPr/>
            <p:nvPr/>
          </p:nvSpPr>
          <p:spPr bwMode="auto">
            <a:xfrm>
              <a:off x="5468112" y="3219453"/>
              <a:ext cx="3438144" cy="1325880"/>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cxnSp>
          <p:nvCxnSpPr>
            <p:cNvPr id="198" name="Connecteur droit 197">
              <a:extLst>
                <a:ext uri="{FF2B5EF4-FFF2-40B4-BE49-F238E27FC236}">
                  <a16:creationId xmlns:a16="http://schemas.microsoft.com/office/drawing/2014/main" id="{E0A5650B-C4EC-A543-A8FD-137B8B177916}"/>
                </a:ext>
              </a:extLst>
            </p:cNvPr>
            <p:cNvCxnSpPr>
              <a:cxnSpLocks/>
              <a:endCxn id="196" idx="7"/>
            </p:cNvCxnSpPr>
            <p:nvPr/>
          </p:nvCxnSpPr>
          <p:spPr bwMode="auto">
            <a:xfrm flipV="1">
              <a:off x="7276814" y="1463338"/>
              <a:ext cx="965284" cy="9014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99" name="ZoneTexte 198">
              <a:extLst>
                <a:ext uri="{FF2B5EF4-FFF2-40B4-BE49-F238E27FC236}">
                  <a16:creationId xmlns:a16="http://schemas.microsoft.com/office/drawing/2014/main" id="{2D085D08-7AF2-6B44-B910-50BD629DF343}"/>
                </a:ext>
              </a:extLst>
            </p:cNvPr>
            <p:cNvSpPr txBox="1"/>
            <p:nvPr/>
          </p:nvSpPr>
          <p:spPr>
            <a:xfrm>
              <a:off x="7312733" y="1421058"/>
              <a:ext cx="607859" cy="461665"/>
            </a:xfrm>
            <a:prstGeom prst="rect">
              <a:avLst/>
            </a:prstGeom>
            <a:noFill/>
          </p:spPr>
          <p:txBody>
            <a:bodyPr wrap="none" rtlCol="0">
              <a:spAutoFit/>
            </a:bodyPr>
            <a:lstStyle/>
            <a:p>
              <a:r>
                <a:rPr lang="fr-FR" dirty="0" err="1"/>
                <a:t>R</a:t>
              </a:r>
              <a:r>
                <a:rPr lang="fr-FR" baseline="-25000" dirty="0" err="1"/>
                <a:t>tip</a:t>
              </a:r>
              <a:endParaRPr lang="fr-FR" baseline="-25000" dirty="0"/>
            </a:p>
          </p:txBody>
        </p:sp>
        <p:sp>
          <p:nvSpPr>
            <p:cNvPr id="200" name="Ellipse 199">
              <a:extLst>
                <a:ext uri="{FF2B5EF4-FFF2-40B4-BE49-F238E27FC236}">
                  <a16:creationId xmlns:a16="http://schemas.microsoft.com/office/drawing/2014/main" id="{D824540B-CD0C-E343-9DE2-E9493C67E1BE}"/>
                </a:ext>
              </a:extLst>
            </p:cNvPr>
            <p:cNvSpPr/>
            <p:nvPr/>
          </p:nvSpPr>
          <p:spPr bwMode="auto">
            <a:xfrm>
              <a:off x="5911039" y="1089924"/>
              <a:ext cx="2730235" cy="2549823"/>
            </a:xfrm>
            <a:prstGeom prst="ellipse">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201" name="Connecteur droit avec flèche 200">
              <a:extLst>
                <a:ext uri="{FF2B5EF4-FFF2-40B4-BE49-F238E27FC236}">
                  <a16:creationId xmlns:a16="http://schemas.microsoft.com/office/drawing/2014/main" id="{09FEF158-847E-8441-AB31-B79DF2E72A6E}"/>
                </a:ext>
              </a:extLst>
            </p:cNvPr>
            <p:cNvCxnSpPr>
              <a:cxnSpLocks/>
            </p:cNvCxnSpPr>
            <p:nvPr/>
          </p:nvCxnSpPr>
          <p:spPr bwMode="auto">
            <a:xfrm>
              <a:off x="5385816" y="3099816"/>
              <a:ext cx="0" cy="539931"/>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02" name="ZoneTexte 201">
              <a:extLst>
                <a:ext uri="{FF2B5EF4-FFF2-40B4-BE49-F238E27FC236}">
                  <a16:creationId xmlns:a16="http://schemas.microsoft.com/office/drawing/2014/main" id="{287689E6-96D3-EF43-8AFE-D9BAE89E7684}"/>
                </a:ext>
              </a:extLst>
            </p:cNvPr>
            <p:cNvSpPr txBox="1"/>
            <p:nvPr/>
          </p:nvSpPr>
          <p:spPr>
            <a:xfrm>
              <a:off x="5034511" y="3198167"/>
              <a:ext cx="338554" cy="461665"/>
            </a:xfrm>
            <a:prstGeom prst="rect">
              <a:avLst/>
            </a:prstGeom>
            <a:noFill/>
          </p:spPr>
          <p:txBody>
            <a:bodyPr wrap="none" rtlCol="0">
              <a:spAutoFit/>
            </a:bodyPr>
            <a:lstStyle/>
            <a:p>
              <a:r>
                <a:rPr lang="fr-FR" dirty="0"/>
                <a:t>h</a:t>
              </a:r>
            </a:p>
          </p:txBody>
        </p:sp>
        <p:cxnSp>
          <p:nvCxnSpPr>
            <p:cNvPr id="203" name="Connecteur droit 202">
              <a:extLst>
                <a:ext uri="{FF2B5EF4-FFF2-40B4-BE49-F238E27FC236}">
                  <a16:creationId xmlns:a16="http://schemas.microsoft.com/office/drawing/2014/main" id="{E046C892-4AC3-3C4A-9006-440B9090A0CE}"/>
                </a:ext>
              </a:extLst>
            </p:cNvPr>
            <p:cNvCxnSpPr>
              <a:stCxn id="200" idx="4"/>
            </p:cNvCxnSpPr>
            <p:nvPr/>
          </p:nvCxnSpPr>
          <p:spPr bwMode="auto">
            <a:xfrm flipH="1">
              <a:off x="4809744" y="3639747"/>
              <a:ext cx="2466413" cy="118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4" name="Connecteur droit avec flèche 203">
              <a:extLst>
                <a:ext uri="{FF2B5EF4-FFF2-40B4-BE49-F238E27FC236}">
                  <a16:creationId xmlns:a16="http://schemas.microsoft.com/office/drawing/2014/main" id="{32669A69-8A8E-B841-83D3-76A227C37DDF}"/>
                </a:ext>
              </a:extLst>
            </p:cNvPr>
            <p:cNvCxnSpPr>
              <a:cxnSpLocks/>
            </p:cNvCxnSpPr>
            <p:nvPr/>
          </p:nvCxnSpPr>
          <p:spPr bwMode="auto">
            <a:xfrm flipV="1">
              <a:off x="7266355" y="614984"/>
              <a:ext cx="9802" cy="41856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5" name="ZoneTexte 204">
              <a:extLst>
                <a:ext uri="{FF2B5EF4-FFF2-40B4-BE49-F238E27FC236}">
                  <a16:creationId xmlns:a16="http://schemas.microsoft.com/office/drawing/2014/main" id="{D1C46750-80DB-6340-8CA3-DF7802A83520}"/>
                </a:ext>
              </a:extLst>
            </p:cNvPr>
            <p:cNvSpPr txBox="1"/>
            <p:nvPr/>
          </p:nvSpPr>
          <p:spPr>
            <a:xfrm>
              <a:off x="7276156" y="593517"/>
              <a:ext cx="407484" cy="461665"/>
            </a:xfrm>
            <a:prstGeom prst="rect">
              <a:avLst/>
            </a:prstGeom>
            <a:noFill/>
          </p:spPr>
          <p:txBody>
            <a:bodyPr wrap="none" rtlCol="0">
              <a:spAutoFit/>
            </a:bodyPr>
            <a:lstStyle/>
            <a:p>
              <a:r>
                <a:rPr lang="fr-FR" dirty="0"/>
                <a:t>D</a:t>
              </a:r>
            </a:p>
          </p:txBody>
        </p:sp>
      </p:grpSp>
      <p:sp>
        <p:nvSpPr>
          <p:cNvPr id="206" name="ZoneTexte 205">
            <a:extLst>
              <a:ext uri="{FF2B5EF4-FFF2-40B4-BE49-F238E27FC236}">
                <a16:creationId xmlns:a16="http://schemas.microsoft.com/office/drawing/2014/main" id="{A1058E63-A029-3D49-AE18-549152F073E7}"/>
              </a:ext>
            </a:extLst>
          </p:cNvPr>
          <p:cNvSpPr txBox="1"/>
          <p:nvPr/>
        </p:nvSpPr>
        <p:spPr>
          <a:xfrm>
            <a:off x="5697153" y="2499113"/>
            <a:ext cx="594117" cy="461665"/>
          </a:xfrm>
          <a:prstGeom prst="rect">
            <a:avLst/>
          </a:prstGeom>
          <a:noFill/>
        </p:spPr>
        <p:txBody>
          <a:bodyPr wrap="square" rtlCol="0">
            <a:spAutoFit/>
          </a:bodyPr>
          <a:lstStyle/>
          <a:p>
            <a:r>
              <a:rPr lang="fr-FR" dirty="0" err="1"/>
              <a:t>E</a:t>
            </a:r>
            <a:r>
              <a:rPr lang="fr-FR" baseline="-25000" dirty="0" err="1"/>
              <a:t>tip</a:t>
            </a:r>
            <a:endParaRPr lang="fr-FR" baseline="-25000" dirty="0"/>
          </a:p>
        </p:txBody>
      </p:sp>
      <p:sp>
        <p:nvSpPr>
          <p:cNvPr id="207" name="ZoneTexte 206">
            <a:extLst>
              <a:ext uri="{FF2B5EF4-FFF2-40B4-BE49-F238E27FC236}">
                <a16:creationId xmlns:a16="http://schemas.microsoft.com/office/drawing/2014/main" id="{903D4F11-3319-054B-8C9B-702BCBA45323}"/>
              </a:ext>
            </a:extLst>
          </p:cNvPr>
          <p:cNvSpPr txBox="1"/>
          <p:nvPr/>
        </p:nvSpPr>
        <p:spPr>
          <a:xfrm>
            <a:off x="5201360" y="5037098"/>
            <a:ext cx="1074868" cy="461665"/>
          </a:xfrm>
          <a:prstGeom prst="rect">
            <a:avLst/>
          </a:prstGeom>
          <a:noFill/>
        </p:spPr>
        <p:txBody>
          <a:bodyPr wrap="square" rtlCol="0">
            <a:spAutoFit/>
          </a:bodyPr>
          <a:lstStyle/>
          <a:p>
            <a:r>
              <a:rPr lang="fr-FR" dirty="0" err="1"/>
              <a:t>E</a:t>
            </a:r>
            <a:r>
              <a:rPr lang="fr-FR" baseline="-25000" dirty="0" err="1"/>
              <a:t>sample</a:t>
            </a:r>
            <a:endParaRPr lang="fr-FR" baseline="-25000" dirty="0"/>
          </a:p>
        </p:txBody>
      </p:sp>
      <p:cxnSp>
        <p:nvCxnSpPr>
          <p:cNvPr id="208" name="Connecteur droit 207">
            <a:extLst>
              <a:ext uri="{FF2B5EF4-FFF2-40B4-BE49-F238E27FC236}">
                <a16:creationId xmlns:a16="http://schemas.microsoft.com/office/drawing/2014/main" id="{30E111B4-F3CB-6E45-BFB6-3C4CACF8D978}"/>
              </a:ext>
            </a:extLst>
          </p:cNvPr>
          <p:cNvCxnSpPr>
            <a:cxnSpLocks/>
          </p:cNvCxnSpPr>
          <p:nvPr/>
        </p:nvCxnSpPr>
        <p:spPr bwMode="auto">
          <a:xfrm flipV="1">
            <a:off x="4950920" y="4183358"/>
            <a:ext cx="3520440" cy="535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 name="ZoneTexte 2">
            <a:extLst>
              <a:ext uri="{FF2B5EF4-FFF2-40B4-BE49-F238E27FC236}">
                <a16:creationId xmlns:a16="http://schemas.microsoft.com/office/drawing/2014/main" id="{81237777-D65A-9D4F-981B-8C779C03E09D}"/>
              </a:ext>
            </a:extLst>
          </p:cNvPr>
          <p:cNvSpPr txBox="1"/>
          <p:nvPr/>
        </p:nvSpPr>
        <p:spPr>
          <a:xfrm>
            <a:off x="6779719" y="4083488"/>
            <a:ext cx="338554" cy="461665"/>
          </a:xfrm>
          <a:prstGeom prst="rect">
            <a:avLst/>
          </a:prstGeom>
          <a:noFill/>
        </p:spPr>
        <p:txBody>
          <a:bodyPr wrap="none" rtlCol="0">
            <a:spAutoFit/>
          </a:bodyPr>
          <a:lstStyle/>
          <a:p>
            <a:r>
              <a:rPr lang="fr-FR" dirty="0"/>
              <a:t>0</a:t>
            </a:r>
          </a:p>
        </p:txBody>
      </p:sp>
      <p:cxnSp>
        <p:nvCxnSpPr>
          <p:cNvPr id="209" name="Connecteur droit 208">
            <a:extLst>
              <a:ext uri="{FF2B5EF4-FFF2-40B4-BE49-F238E27FC236}">
                <a16:creationId xmlns:a16="http://schemas.microsoft.com/office/drawing/2014/main" id="{1DECA7CA-116C-E34C-A49E-6D2E68D8899D}"/>
              </a:ext>
            </a:extLst>
          </p:cNvPr>
          <p:cNvCxnSpPr>
            <a:cxnSpLocks/>
          </p:cNvCxnSpPr>
          <p:nvPr/>
        </p:nvCxnSpPr>
        <p:spPr bwMode="auto">
          <a:xfrm>
            <a:off x="4879376" y="4086167"/>
            <a:ext cx="1987325"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 name="ZoneTexte 4">
            <a:extLst>
              <a:ext uri="{FF2B5EF4-FFF2-40B4-BE49-F238E27FC236}">
                <a16:creationId xmlns:a16="http://schemas.microsoft.com/office/drawing/2014/main" id="{027B57F4-6E03-274A-B73B-F3E4BC3F7119}"/>
              </a:ext>
            </a:extLst>
          </p:cNvPr>
          <p:cNvSpPr txBox="1"/>
          <p:nvPr/>
        </p:nvSpPr>
        <p:spPr>
          <a:xfrm>
            <a:off x="6779719" y="3780542"/>
            <a:ext cx="369012" cy="369332"/>
          </a:xfrm>
          <a:prstGeom prst="rect">
            <a:avLst/>
          </a:prstGeom>
          <a:noFill/>
        </p:spPr>
        <p:txBody>
          <a:bodyPr wrap="none" rtlCol="0">
            <a:spAutoFit/>
          </a:bodyPr>
          <a:lstStyle/>
          <a:p>
            <a:r>
              <a:rPr lang="fr-FR" sz="1800" dirty="0"/>
              <a:t>d</a:t>
            </a:r>
            <a:r>
              <a:rPr lang="fr-FR" sz="1800" baseline="-25000" dirty="0"/>
              <a:t>c</a:t>
            </a:r>
          </a:p>
        </p:txBody>
      </p:sp>
      <p:sp>
        <p:nvSpPr>
          <p:cNvPr id="6" name="ZoneTexte 5">
            <a:extLst>
              <a:ext uri="{FF2B5EF4-FFF2-40B4-BE49-F238E27FC236}">
                <a16:creationId xmlns:a16="http://schemas.microsoft.com/office/drawing/2014/main" id="{6E3FEC73-3B9C-8C44-ABA0-1D1929AE2534}"/>
              </a:ext>
            </a:extLst>
          </p:cNvPr>
          <p:cNvSpPr txBox="1"/>
          <p:nvPr/>
        </p:nvSpPr>
        <p:spPr>
          <a:xfrm>
            <a:off x="216071" y="3588049"/>
            <a:ext cx="2351926" cy="769441"/>
          </a:xfrm>
          <a:prstGeom prst="rect">
            <a:avLst/>
          </a:prstGeom>
          <a:noFill/>
        </p:spPr>
        <p:txBody>
          <a:bodyPr wrap="none" rtlCol="0">
            <a:spAutoFit/>
          </a:bodyPr>
          <a:lstStyle/>
          <a:p>
            <a:r>
              <a:rPr lang="fr-FR" dirty="0" err="1"/>
              <a:t>Where</a:t>
            </a:r>
            <a:r>
              <a:rPr lang="fr-FR" dirty="0"/>
              <a:t> D&lt;d</a:t>
            </a:r>
            <a:r>
              <a:rPr lang="fr-FR" baseline="-25000" dirty="0"/>
              <a:t>c</a:t>
            </a:r>
          </a:p>
          <a:p>
            <a:r>
              <a:rPr lang="fr-FR" sz="2000" i="1" dirty="0"/>
              <a:t>(</a:t>
            </a:r>
            <a:r>
              <a:rPr lang="fr-FR" sz="2000" i="1" dirty="0" err="1"/>
              <a:t>only</a:t>
            </a:r>
            <a:r>
              <a:rPr lang="fr-FR" sz="2000" i="1" dirty="0"/>
              <a:t> </a:t>
            </a:r>
            <a:r>
              <a:rPr lang="fr-FR" sz="2000" i="1" dirty="0" err="1"/>
              <a:t>true</a:t>
            </a:r>
            <a:r>
              <a:rPr lang="fr-FR" sz="2000" i="1" dirty="0"/>
              <a:t> in contact)</a:t>
            </a:r>
          </a:p>
        </p:txBody>
      </p:sp>
      <p:grpSp>
        <p:nvGrpSpPr>
          <p:cNvPr id="8" name="Groupe 7">
            <a:extLst>
              <a:ext uri="{FF2B5EF4-FFF2-40B4-BE49-F238E27FC236}">
                <a16:creationId xmlns:a16="http://schemas.microsoft.com/office/drawing/2014/main" id="{B6A93997-3016-F047-9403-B334AA6F5140}"/>
              </a:ext>
            </a:extLst>
          </p:cNvPr>
          <p:cNvGrpSpPr/>
          <p:nvPr/>
        </p:nvGrpSpPr>
        <p:grpSpPr>
          <a:xfrm>
            <a:off x="853043" y="4594867"/>
            <a:ext cx="2675870" cy="618631"/>
            <a:chOff x="548640" y="4418467"/>
            <a:chExt cx="2675870" cy="618631"/>
          </a:xfrm>
        </p:grpSpPr>
        <p:sp>
          <p:nvSpPr>
            <p:cNvPr id="7" name="ZoneTexte 6">
              <a:extLst>
                <a:ext uri="{FF2B5EF4-FFF2-40B4-BE49-F238E27FC236}">
                  <a16:creationId xmlns:a16="http://schemas.microsoft.com/office/drawing/2014/main" id="{0EAA4D14-8169-5447-90AF-FD5DCE115941}"/>
                </a:ext>
              </a:extLst>
            </p:cNvPr>
            <p:cNvSpPr txBox="1"/>
            <p:nvPr/>
          </p:nvSpPr>
          <p:spPr>
            <a:xfrm>
              <a:off x="548640" y="4545153"/>
              <a:ext cx="1358064" cy="461665"/>
            </a:xfrm>
            <a:prstGeom prst="rect">
              <a:avLst/>
            </a:prstGeom>
            <a:noFill/>
          </p:spPr>
          <p:txBody>
            <a:bodyPr wrap="none" rtlCol="0">
              <a:spAutoFit/>
            </a:bodyPr>
            <a:lstStyle/>
            <a:p>
              <a:r>
                <a:rPr lang="fr-FR" dirty="0"/>
                <a:t>In D=dc, </a:t>
              </a:r>
            </a:p>
          </p:txBody>
        </p:sp>
        <mc:AlternateContent xmlns:mc="http://schemas.openxmlformats.org/markup-compatibility/2006" xmlns:a14="http://schemas.microsoft.com/office/drawing/2010/main">
          <mc:Choice Requires="a14">
            <p:sp>
              <p:nvSpPr>
                <p:cNvPr id="211" name="ZoneTexte 210">
                  <a:extLst>
                    <a:ext uri="{FF2B5EF4-FFF2-40B4-BE49-F238E27FC236}">
                      <a16:creationId xmlns:a16="http://schemas.microsoft.com/office/drawing/2014/main" id="{F2065B50-389A-FD4C-A064-DBB5B980AA1F}"/>
                    </a:ext>
                  </a:extLst>
                </p:cNvPr>
                <p:cNvSpPr txBox="1"/>
                <p:nvPr/>
              </p:nvSpPr>
              <p:spPr>
                <a:xfrm>
                  <a:off x="1669276" y="4418467"/>
                  <a:ext cx="1555234" cy="6186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sz="2800" i="1" smtClean="0">
                                <a:latin typeface="Cambria Math" panose="02040503050406030204" pitchFamily="18" charset="0"/>
                              </a:rPr>
                            </m:ctrlPr>
                          </m:accPr>
                          <m:e>
                            <m:sSub>
                              <m:sSubPr>
                                <m:ctrlPr>
                                  <a:rPr lang="fr-FR" sz="2800" i="1" smtClean="0">
                                    <a:latin typeface="Cambria Math" panose="02040503050406030204" pitchFamily="18" charset="0"/>
                                  </a:rPr>
                                </m:ctrlPr>
                              </m:sSubPr>
                              <m:e>
                                <m:r>
                                  <a:rPr lang="fr-FR" sz="2800" b="0" i="1" smtClean="0">
                                    <a:latin typeface="Cambria Math" panose="02040503050406030204" pitchFamily="18" charset="0"/>
                                  </a:rPr>
                                  <m:t>𝐹</m:t>
                                </m:r>
                              </m:e>
                              <m:sub>
                                <m:r>
                                  <a:rPr lang="fr-FR" sz="2800" b="0" i="1" smtClean="0">
                                    <a:latin typeface="Cambria Math" panose="02040503050406030204" pitchFamily="18" charset="0"/>
                                  </a:rPr>
                                  <m:t>𝑟𝑒𝑝</m:t>
                                </m:r>
                              </m:sub>
                            </m:sSub>
                          </m:e>
                        </m:acc>
                        <m:r>
                          <a:rPr lang="fr-FR" sz="2800" b="0" i="1" smtClean="0">
                            <a:latin typeface="Cambria Math" panose="02040503050406030204" pitchFamily="18" charset="0"/>
                          </a:rPr>
                          <m:t>=0</m:t>
                        </m:r>
                      </m:oMath>
                    </m:oMathPara>
                  </a14:m>
                  <a:endParaRPr lang="fr-FR" sz="2800" dirty="0"/>
                </a:p>
              </p:txBody>
            </p:sp>
          </mc:Choice>
          <mc:Fallback xmlns="">
            <p:sp>
              <p:nvSpPr>
                <p:cNvPr id="211" name="ZoneTexte 210">
                  <a:extLst>
                    <a:ext uri="{FF2B5EF4-FFF2-40B4-BE49-F238E27FC236}">
                      <a16:creationId xmlns:a16="http://schemas.microsoft.com/office/drawing/2014/main" id="{F2065B50-389A-FD4C-A064-DBB5B980AA1F}"/>
                    </a:ext>
                  </a:extLst>
                </p:cNvPr>
                <p:cNvSpPr txBox="1">
                  <a:spLocks noRot="1" noChangeAspect="1" noMove="1" noResize="1" noEditPoints="1" noAdjustHandles="1" noChangeArrowheads="1" noChangeShapeType="1" noTextEdit="1"/>
                </p:cNvSpPr>
                <p:nvPr/>
              </p:nvSpPr>
              <p:spPr>
                <a:xfrm>
                  <a:off x="1669276" y="4418467"/>
                  <a:ext cx="1555234" cy="618631"/>
                </a:xfrm>
                <a:prstGeom prst="rect">
                  <a:avLst/>
                </a:prstGeom>
                <a:blipFill>
                  <a:blip r:embed="rId3"/>
                  <a:stretch>
                    <a:fillRect b="-6000"/>
                  </a:stretch>
                </a:blipFill>
              </p:spPr>
              <p:txBody>
                <a:bodyPr/>
                <a:lstStyle/>
                <a:p>
                  <a:r>
                    <a:rPr lang="fr-FR">
                      <a:noFill/>
                    </a:rPr>
                    <a:t> </a:t>
                  </a:r>
                </a:p>
              </p:txBody>
            </p:sp>
          </mc:Fallback>
        </mc:AlternateContent>
      </p:grpSp>
      <p:grpSp>
        <p:nvGrpSpPr>
          <p:cNvPr id="10" name="Groupe 9">
            <a:extLst>
              <a:ext uri="{FF2B5EF4-FFF2-40B4-BE49-F238E27FC236}">
                <a16:creationId xmlns:a16="http://schemas.microsoft.com/office/drawing/2014/main" id="{A0D23DCD-7863-AC4F-AB4D-FB5EA8CE8C3C}"/>
              </a:ext>
            </a:extLst>
          </p:cNvPr>
          <p:cNvGrpSpPr/>
          <p:nvPr/>
        </p:nvGrpSpPr>
        <p:grpSpPr>
          <a:xfrm>
            <a:off x="365841" y="5415240"/>
            <a:ext cx="3393823" cy="1033040"/>
            <a:chOff x="365841" y="5415240"/>
            <a:chExt cx="3393823" cy="1033040"/>
          </a:xfrm>
        </p:grpSpPr>
        <mc:AlternateContent xmlns:mc="http://schemas.openxmlformats.org/markup-compatibility/2006" xmlns:a14="http://schemas.microsoft.com/office/drawing/2010/main">
          <mc:Choice Requires="a14">
            <p:sp>
              <p:nvSpPr>
                <p:cNvPr id="210" name="ZoneTexte 209">
                  <a:extLst>
                    <a:ext uri="{FF2B5EF4-FFF2-40B4-BE49-F238E27FC236}">
                      <a16:creationId xmlns:a16="http://schemas.microsoft.com/office/drawing/2014/main" id="{65487370-3795-BB40-A333-C06937439548}"/>
                    </a:ext>
                  </a:extLst>
                </p:cNvPr>
                <p:cNvSpPr txBox="1"/>
                <p:nvPr/>
              </p:nvSpPr>
              <p:spPr>
                <a:xfrm>
                  <a:off x="1153624" y="5415240"/>
                  <a:ext cx="2606040" cy="10330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fr-FR" sz="2800" i="1" smtClean="0">
                                <a:latin typeface="Cambria Math" panose="02040503050406030204" pitchFamily="18" charset="0"/>
                              </a:rPr>
                            </m:ctrlPr>
                          </m:accPr>
                          <m:e>
                            <m:sSubSup>
                              <m:sSubSupPr>
                                <m:ctrlPr>
                                  <a:rPr lang="fr-FR" sz="2800" i="1" smtClean="0">
                                    <a:latin typeface="Cambria Math" panose="02040503050406030204" pitchFamily="18" charset="0"/>
                                  </a:rPr>
                                </m:ctrlPr>
                              </m:sSubSupPr>
                              <m:e>
                                <m:r>
                                  <a:rPr lang="fr-FR" sz="2800" b="0" i="1" smtClean="0">
                                    <a:latin typeface="Cambria Math" panose="02040503050406030204" pitchFamily="18" charset="0"/>
                                  </a:rPr>
                                  <m:t>𝐹</m:t>
                                </m:r>
                              </m:e>
                              <m:sub>
                                <m:r>
                                  <a:rPr lang="fr-FR" sz="2800" b="0" i="1" smtClean="0">
                                    <a:latin typeface="Cambria Math" panose="02040503050406030204" pitchFamily="18" charset="0"/>
                                  </a:rPr>
                                  <m:t>𝑎𝑡𝑡</m:t>
                                </m:r>
                              </m:sub>
                              <m:sup>
                                <m:r>
                                  <a:rPr lang="fr-FR" sz="2800" b="0" i="1" smtClean="0">
                                    <a:latin typeface="Cambria Math" panose="02040503050406030204" pitchFamily="18" charset="0"/>
                                  </a:rPr>
                                  <m:t>𝑠</m:t>
                                </m:r>
                                <m:r>
                                  <a:rPr lang="fr-FR" sz="2800" b="0" i="1" smtClean="0">
                                    <a:latin typeface="Cambria Math" panose="02040503050406030204" pitchFamily="18" charset="0"/>
                                  </a:rPr>
                                  <m:t>−</m:t>
                                </m:r>
                                <m:r>
                                  <a:rPr lang="fr-FR" sz="2800" b="0" i="1" smtClean="0">
                                    <a:latin typeface="Cambria Math" panose="02040503050406030204" pitchFamily="18" charset="0"/>
                                  </a:rPr>
                                  <m:t>𝑝</m:t>
                                </m:r>
                              </m:sup>
                            </m:sSubSup>
                          </m:e>
                        </m:acc>
                        <m:r>
                          <a:rPr lang="fr-FR" sz="2800" b="0" i="1" smtClean="0">
                            <a:latin typeface="Cambria Math" panose="02040503050406030204" pitchFamily="18" charset="0"/>
                          </a:rPr>
                          <m:t>=−</m:t>
                        </m:r>
                        <m:f>
                          <m:fPr>
                            <m:ctrlPr>
                              <a:rPr lang="fr-FR" sz="2800" b="0" i="1" smtClean="0">
                                <a:latin typeface="Cambria Math" panose="02040503050406030204" pitchFamily="18" charset="0"/>
                              </a:rPr>
                            </m:ctrlPr>
                          </m:fPr>
                          <m:num>
                            <m:r>
                              <a:rPr lang="fr-FR" sz="2800" b="0" i="1" smtClean="0">
                                <a:latin typeface="Cambria Math" panose="02040503050406030204" pitchFamily="18" charset="0"/>
                              </a:rPr>
                              <m:t>𝐻</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𝑅</m:t>
                                </m:r>
                              </m:e>
                              <m:sub>
                                <m:r>
                                  <a:rPr lang="fr-FR" sz="2800" b="0" i="1" smtClean="0">
                                    <a:latin typeface="Cambria Math" panose="02040503050406030204" pitchFamily="18" charset="0"/>
                                  </a:rPr>
                                  <m:t>𝑡𝑖𝑝</m:t>
                                </m:r>
                              </m:sub>
                            </m:sSub>
                          </m:num>
                          <m:den>
                            <m:r>
                              <a:rPr lang="fr-FR" sz="2800" b="0" i="1" smtClean="0">
                                <a:latin typeface="Cambria Math" panose="02040503050406030204" pitchFamily="18" charset="0"/>
                              </a:rPr>
                              <m:t>6</m:t>
                            </m:r>
                            <m:sSup>
                              <m:sSupPr>
                                <m:ctrlPr>
                                  <a:rPr lang="fr-FR" sz="2800" b="0" i="1" smtClean="0">
                                    <a:latin typeface="Cambria Math" panose="02040503050406030204" pitchFamily="18" charset="0"/>
                                  </a:rPr>
                                </m:ctrlPr>
                              </m:sSupPr>
                              <m:e>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𝑑</m:t>
                                    </m:r>
                                  </m:e>
                                  <m:sub>
                                    <m:r>
                                      <a:rPr lang="fr-FR" sz="2800" b="0" i="1" smtClean="0">
                                        <a:latin typeface="Cambria Math" panose="02040503050406030204" pitchFamily="18" charset="0"/>
                                      </a:rPr>
                                      <m:t>𝑐</m:t>
                                    </m:r>
                                  </m:sub>
                                </m:sSub>
                              </m:e>
                              <m:sup>
                                <m:r>
                                  <a:rPr lang="fr-FR" sz="2800" b="0" i="1" smtClean="0">
                                    <a:latin typeface="Cambria Math" panose="02040503050406030204" pitchFamily="18" charset="0"/>
                                  </a:rPr>
                                  <m:t>2</m:t>
                                </m:r>
                              </m:sup>
                            </m:sSup>
                          </m:den>
                        </m:f>
                      </m:oMath>
                    </m:oMathPara>
                  </a14:m>
                  <a:endParaRPr lang="fr-FR" sz="2800" dirty="0"/>
                </a:p>
              </p:txBody>
            </p:sp>
          </mc:Choice>
          <mc:Fallback xmlns="">
            <p:sp>
              <p:nvSpPr>
                <p:cNvPr id="210" name="ZoneTexte 209">
                  <a:extLst>
                    <a:ext uri="{FF2B5EF4-FFF2-40B4-BE49-F238E27FC236}">
                      <a16:creationId xmlns:a16="http://schemas.microsoft.com/office/drawing/2014/main" id="{65487370-3795-BB40-A333-C06937439548}"/>
                    </a:ext>
                  </a:extLst>
                </p:cNvPr>
                <p:cNvSpPr txBox="1">
                  <a:spLocks noRot="1" noChangeAspect="1" noMove="1" noResize="1" noEditPoints="1" noAdjustHandles="1" noChangeArrowheads="1" noChangeShapeType="1" noTextEdit="1"/>
                </p:cNvSpPr>
                <p:nvPr/>
              </p:nvSpPr>
              <p:spPr>
                <a:xfrm>
                  <a:off x="1153624" y="5415240"/>
                  <a:ext cx="2606040" cy="1033040"/>
                </a:xfrm>
                <a:prstGeom prst="rect">
                  <a:avLst/>
                </a:prstGeom>
                <a:blipFill>
                  <a:blip r:embed="rId4"/>
                  <a:stretch>
                    <a:fillRect l="-966" b="-2439"/>
                  </a:stretch>
                </a:blipFill>
              </p:spPr>
              <p:txBody>
                <a:bodyPr/>
                <a:lstStyle/>
                <a:p>
                  <a:r>
                    <a:rPr lang="fr-FR">
                      <a:noFill/>
                    </a:rPr>
                    <a:t> </a:t>
                  </a:r>
                </a:p>
              </p:txBody>
            </p:sp>
          </mc:Fallback>
        </mc:AlternateContent>
        <p:sp>
          <p:nvSpPr>
            <p:cNvPr id="9" name="ZoneTexte 8">
              <a:extLst>
                <a:ext uri="{FF2B5EF4-FFF2-40B4-BE49-F238E27FC236}">
                  <a16:creationId xmlns:a16="http://schemas.microsoft.com/office/drawing/2014/main" id="{43D1B92E-9125-764B-9FF5-5AF9AD459B36}"/>
                </a:ext>
              </a:extLst>
            </p:cNvPr>
            <p:cNvSpPr txBox="1"/>
            <p:nvPr/>
          </p:nvSpPr>
          <p:spPr>
            <a:xfrm>
              <a:off x="365841" y="5676191"/>
              <a:ext cx="577402" cy="461665"/>
            </a:xfrm>
            <a:prstGeom prst="rect">
              <a:avLst/>
            </a:prstGeom>
            <a:noFill/>
          </p:spPr>
          <p:txBody>
            <a:bodyPr wrap="none" rtlCol="0">
              <a:spAutoFit/>
            </a:bodyPr>
            <a:lstStyle/>
            <a:p>
              <a:r>
                <a:rPr lang="fr-FR" dirty="0"/>
                <a:t>but</a:t>
              </a:r>
            </a:p>
          </p:txBody>
        </p:sp>
      </p:grpSp>
    </p:spTree>
    <p:extLst>
      <p:ext uri="{BB962C8B-B14F-4D97-AF65-F5344CB8AC3E}">
        <p14:creationId xmlns:p14="http://schemas.microsoft.com/office/powerpoint/2010/main" val="233367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58" name="ZoneTexte 57">
            <a:extLst>
              <a:ext uri="{FF2B5EF4-FFF2-40B4-BE49-F238E27FC236}">
                <a16:creationId xmlns:a16="http://schemas.microsoft.com/office/drawing/2014/main" id="{05E314A0-BF41-574F-8EF8-29CC1D035DC0}"/>
              </a:ext>
            </a:extLst>
          </p:cNvPr>
          <p:cNvSpPr txBox="1"/>
          <p:nvPr/>
        </p:nvSpPr>
        <p:spPr>
          <a:xfrm>
            <a:off x="149078" y="614984"/>
            <a:ext cx="4520789" cy="461665"/>
          </a:xfrm>
          <a:prstGeom prst="rect">
            <a:avLst/>
          </a:prstGeom>
          <a:noFill/>
        </p:spPr>
        <p:txBody>
          <a:bodyPr wrap="none" rtlCol="0">
            <a:spAutoFit/>
          </a:bodyPr>
          <a:lstStyle/>
          <a:p>
            <a:r>
              <a:rPr lang="fr-FR" dirty="0"/>
              <a:t>B.3) </a:t>
            </a:r>
            <a:r>
              <a:rPr lang="fr-FR" dirty="0" err="1"/>
              <a:t>Sphere</a:t>
            </a:r>
            <a:r>
              <a:rPr lang="fr-FR" dirty="0"/>
              <a:t>-plane interaction force</a:t>
            </a:r>
          </a:p>
        </p:txBody>
      </p:sp>
      <p:grpSp>
        <p:nvGrpSpPr>
          <p:cNvPr id="23" name="Groupe 22">
            <a:extLst>
              <a:ext uri="{FF2B5EF4-FFF2-40B4-BE49-F238E27FC236}">
                <a16:creationId xmlns:a16="http://schemas.microsoft.com/office/drawing/2014/main" id="{9BE60B0D-2EB4-2B4F-874E-B933EEE9E36D}"/>
              </a:ext>
            </a:extLst>
          </p:cNvPr>
          <p:cNvGrpSpPr/>
          <p:nvPr/>
        </p:nvGrpSpPr>
        <p:grpSpPr>
          <a:xfrm>
            <a:off x="5671573" y="1590897"/>
            <a:ext cx="3564853" cy="4830375"/>
            <a:chOff x="5380880" y="877824"/>
            <a:chExt cx="3564853" cy="4830375"/>
          </a:xfrm>
        </p:grpSpPr>
        <p:sp>
          <p:nvSpPr>
            <p:cNvPr id="32" name="Ellipse 31">
              <a:extLst>
                <a:ext uri="{FF2B5EF4-FFF2-40B4-BE49-F238E27FC236}">
                  <a16:creationId xmlns:a16="http://schemas.microsoft.com/office/drawing/2014/main" id="{530ED99E-83CA-7847-BD24-B993940F0C27}"/>
                </a:ext>
              </a:extLst>
            </p:cNvPr>
            <p:cNvSpPr/>
            <p:nvPr/>
          </p:nvSpPr>
          <p:spPr bwMode="auto">
            <a:xfrm>
              <a:off x="6199632" y="1399032"/>
              <a:ext cx="2075688" cy="1938528"/>
            </a:xfrm>
            <a:prstGeom prst="ellipse">
              <a:avLst/>
            </a:prstGeom>
            <a:solidFill>
              <a:schemeClr val="bg2">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cxnSp>
          <p:nvCxnSpPr>
            <p:cNvPr id="33" name="Connecteur droit 32">
              <a:extLst>
                <a:ext uri="{FF2B5EF4-FFF2-40B4-BE49-F238E27FC236}">
                  <a16:creationId xmlns:a16="http://schemas.microsoft.com/office/drawing/2014/main" id="{CECF4551-1676-814A-9891-67908FFD97FB}"/>
                </a:ext>
              </a:extLst>
            </p:cNvPr>
            <p:cNvCxnSpPr>
              <a:endCxn id="32" idx="7"/>
            </p:cNvCxnSpPr>
            <p:nvPr/>
          </p:nvCxnSpPr>
          <p:spPr bwMode="auto">
            <a:xfrm flipV="1">
              <a:off x="7187184" y="1682923"/>
              <a:ext cx="784159" cy="7310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4" name="ZoneTexte 33">
              <a:extLst>
                <a:ext uri="{FF2B5EF4-FFF2-40B4-BE49-F238E27FC236}">
                  <a16:creationId xmlns:a16="http://schemas.microsoft.com/office/drawing/2014/main" id="{D1FCC3F3-1904-5C46-9732-14DA114A5078}"/>
                </a:ext>
              </a:extLst>
            </p:cNvPr>
            <p:cNvSpPr txBox="1"/>
            <p:nvPr/>
          </p:nvSpPr>
          <p:spPr>
            <a:xfrm>
              <a:off x="7187184" y="1626395"/>
              <a:ext cx="607859" cy="461665"/>
            </a:xfrm>
            <a:prstGeom prst="rect">
              <a:avLst/>
            </a:prstGeom>
            <a:noFill/>
          </p:spPr>
          <p:txBody>
            <a:bodyPr wrap="none" rtlCol="0">
              <a:spAutoFit/>
            </a:bodyPr>
            <a:lstStyle/>
            <a:p>
              <a:r>
                <a:rPr lang="fr-FR" dirty="0" err="1"/>
                <a:t>R</a:t>
              </a:r>
              <a:r>
                <a:rPr lang="fr-FR" baseline="-25000" dirty="0" err="1"/>
                <a:t>tip</a:t>
              </a:r>
              <a:endParaRPr lang="fr-FR" baseline="-25000" dirty="0"/>
            </a:p>
          </p:txBody>
        </p:sp>
        <p:sp>
          <p:nvSpPr>
            <p:cNvPr id="35" name="Rectangle 34">
              <a:extLst>
                <a:ext uri="{FF2B5EF4-FFF2-40B4-BE49-F238E27FC236}">
                  <a16:creationId xmlns:a16="http://schemas.microsoft.com/office/drawing/2014/main" id="{D10F31EC-1680-4543-A6AB-C794EAFC8FC2}"/>
                </a:ext>
              </a:extLst>
            </p:cNvPr>
            <p:cNvSpPr/>
            <p:nvPr/>
          </p:nvSpPr>
          <p:spPr bwMode="auto">
            <a:xfrm>
              <a:off x="5507589" y="4382319"/>
              <a:ext cx="3438144" cy="1325880"/>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7" name="ZoneTexte 36">
              <a:extLst>
                <a:ext uri="{FF2B5EF4-FFF2-40B4-BE49-F238E27FC236}">
                  <a16:creationId xmlns:a16="http://schemas.microsoft.com/office/drawing/2014/main" id="{77FA9BF9-4FB5-6F48-B5CF-A20CA104F172}"/>
                </a:ext>
              </a:extLst>
            </p:cNvPr>
            <p:cNvSpPr txBox="1"/>
            <p:nvPr/>
          </p:nvSpPr>
          <p:spPr>
            <a:xfrm>
              <a:off x="8247879" y="3129058"/>
              <a:ext cx="407484" cy="461665"/>
            </a:xfrm>
            <a:prstGeom prst="rect">
              <a:avLst/>
            </a:prstGeom>
            <a:noFill/>
          </p:spPr>
          <p:txBody>
            <a:bodyPr wrap="none" rtlCol="0">
              <a:spAutoFit/>
            </a:bodyPr>
            <a:lstStyle/>
            <a:p>
              <a:r>
                <a:rPr lang="fr-FR" dirty="0"/>
                <a:t>D</a:t>
              </a:r>
            </a:p>
          </p:txBody>
        </p:sp>
        <p:cxnSp>
          <p:nvCxnSpPr>
            <p:cNvPr id="4" name="Connecteur droit avec flèche 3">
              <a:extLst>
                <a:ext uri="{FF2B5EF4-FFF2-40B4-BE49-F238E27FC236}">
                  <a16:creationId xmlns:a16="http://schemas.microsoft.com/office/drawing/2014/main" id="{E045D9D2-78FF-E444-B7DC-08B6AFB8047B}"/>
                </a:ext>
              </a:extLst>
            </p:cNvPr>
            <p:cNvCxnSpPr>
              <a:stCxn id="35" idx="2"/>
            </p:cNvCxnSpPr>
            <p:nvPr/>
          </p:nvCxnSpPr>
          <p:spPr bwMode="auto">
            <a:xfrm flipH="1" flipV="1">
              <a:off x="7187184" y="877824"/>
              <a:ext cx="39477" cy="483037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Connecteur droit 12">
              <a:extLst>
                <a:ext uri="{FF2B5EF4-FFF2-40B4-BE49-F238E27FC236}">
                  <a16:creationId xmlns:a16="http://schemas.microsoft.com/office/drawing/2014/main" id="{D4A80EE1-0D3E-A549-8BDE-5125CAC75D43}"/>
                </a:ext>
              </a:extLst>
            </p:cNvPr>
            <p:cNvCxnSpPr/>
            <p:nvPr/>
          </p:nvCxnSpPr>
          <p:spPr bwMode="auto">
            <a:xfrm>
              <a:off x="5468112" y="4382319"/>
              <a:ext cx="347762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Connecteur droit 14">
              <a:extLst>
                <a:ext uri="{FF2B5EF4-FFF2-40B4-BE49-F238E27FC236}">
                  <a16:creationId xmlns:a16="http://schemas.microsoft.com/office/drawing/2014/main" id="{8CFCD12E-0E85-6941-BE5F-11A8FCA55D49}"/>
                </a:ext>
              </a:extLst>
            </p:cNvPr>
            <p:cNvCxnSpPr>
              <a:cxnSpLocks/>
            </p:cNvCxnSpPr>
            <p:nvPr/>
          </p:nvCxnSpPr>
          <p:spPr bwMode="auto">
            <a:xfrm>
              <a:off x="5507589" y="4224528"/>
              <a:ext cx="2463754"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17" name="ZoneTexte 16">
              <a:extLst>
                <a:ext uri="{FF2B5EF4-FFF2-40B4-BE49-F238E27FC236}">
                  <a16:creationId xmlns:a16="http://schemas.microsoft.com/office/drawing/2014/main" id="{A8CA0033-662E-8346-B9F6-8BB57AE61E8D}"/>
                </a:ext>
              </a:extLst>
            </p:cNvPr>
            <p:cNvSpPr txBox="1"/>
            <p:nvPr/>
          </p:nvSpPr>
          <p:spPr>
            <a:xfrm>
              <a:off x="7152559" y="4304792"/>
              <a:ext cx="338554" cy="461665"/>
            </a:xfrm>
            <a:prstGeom prst="rect">
              <a:avLst/>
            </a:prstGeom>
            <a:noFill/>
          </p:spPr>
          <p:txBody>
            <a:bodyPr wrap="none" rtlCol="0">
              <a:spAutoFit/>
            </a:bodyPr>
            <a:lstStyle/>
            <a:p>
              <a:r>
                <a:rPr lang="fr-FR" dirty="0"/>
                <a:t>0</a:t>
              </a:r>
            </a:p>
          </p:txBody>
        </p:sp>
        <p:sp>
          <p:nvSpPr>
            <p:cNvPr id="18" name="ZoneTexte 17">
              <a:extLst>
                <a:ext uri="{FF2B5EF4-FFF2-40B4-BE49-F238E27FC236}">
                  <a16:creationId xmlns:a16="http://schemas.microsoft.com/office/drawing/2014/main" id="{E7F55247-354B-5044-A8D4-AFE6F5478427}"/>
                </a:ext>
              </a:extLst>
            </p:cNvPr>
            <p:cNvSpPr txBox="1"/>
            <p:nvPr/>
          </p:nvSpPr>
          <p:spPr>
            <a:xfrm>
              <a:off x="7920723" y="3920653"/>
              <a:ext cx="429926" cy="461665"/>
            </a:xfrm>
            <a:prstGeom prst="rect">
              <a:avLst/>
            </a:prstGeom>
            <a:noFill/>
          </p:spPr>
          <p:txBody>
            <a:bodyPr wrap="none" rtlCol="0">
              <a:spAutoFit/>
            </a:bodyPr>
            <a:lstStyle/>
            <a:p>
              <a:r>
                <a:rPr lang="fr-FR" dirty="0"/>
                <a:t>d</a:t>
              </a:r>
              <a:r>
                <a:rPr lang="fr-FR" baseline="-25000" dirty="0"/>
                <a:t>c</a:t>
              </a:r>
            </a:p>
          </p:txBody>
        </p:sp>
        <p:cxnSp>
          <p:nvCxnSpPr>
            <p:cNvPr id="49" name="Connecteur droit 48">
              <a:extLst>
                <a:ext uri="{FF2B5EF4-FFF2-40B4-BE49-F238E27FC236}">
                  <a16:creationId xmlns:a16="http://schemas.microsoft.com/office/drawing/2014/main" id="{995C472A-750E-EC4D-8E83-33D97241D42F}"/>
                </a:ext>
              </a:extLst>
            </p:cNvPr>
            <p:cNvCxnSpPr>
              <a:cxnSpLocks/>
            </p:cNvCxnSpPr>
            <p:nvPr/>
          </p:nvCxnSpPr>
          <p:spPr bwMode="auto">
            <a:xfrm>
              <a:off x="5380880" y="3352799"/>
              <a:ext cx="289444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52" name="ZoneTexte 51">
              <a:extLst>
                <a:ext uri="{FF2B5EF4-FFF2-40B4-BE49-F238E27FC236}">
                  <a16:creationId xmlns:a16="http://schemas.microsoft.com/office/drawing/2014/main" id="{1B4C54D6-CF10-BC42-85DE-5E61E61079B8}"/>
                </a:ext>
              </a:extLst>
            </p:cNvPr>
            <p:cNvSpPr txBox="1"/>
            <p:nvPr/>
          </p:nvSpPr>
          <p:spPr>
            <a:xfrm>
              <a:off x="6396350" y="1857227"/>
              <a:ext cx="594117" cy="461665"/>
            </a:xfrm>
            <a:prstGeom prst="rect">
              <a:avLst/>
            </a:prstGeom>
            <a:noFill/>
          </p:spPr>
          <p:txBody>
            <a:bodyPr wrap="square" rtlCol="0">
              <a:spAutoFit/>
            </a:bodyPr>
            <a:lstStyle/>
            <a:p>
              <a:r>
                <a:rPr lang="fr-FR" dirty="0" err="1"/>
                <a:t>E</a:t>
              </a:r>
              <a:r>
                <a:rPr lang="fr-FR" baseline="-25000" dirty="0" err="1"/>
                <a:t>tip</a:t>
              </a:r>
              <a:endParaRPr lang="fr-FR" baseline="-25000" dirty="0"/>
            </a:p>
          </p:txBody>
        </p:sp>
        <p:sp>
          <p:nvSpPr>
            <p:cNvPr id="53" name="ZoneTexte 52">
              <a:extLst>
                <a:ext uri="{FF2B5EF4-FFF2-40B4-BE49-F238E27FC236}">
                  <a16:creationId xmlns:a16="http://schemas.microsoft.com/office/drawing/2014/main" id="{6B857D4E-B53C-DF44-8000-864E5D6632CA}"/>
                </a:ext>
              </a:extLst>
            </p:cNvPr>
            <p:cNvSpPr txBox="1"/>
            <p:nvPr/>
          </p:nvSpPr>
          <p:spPr>
            <a:xfrm>
              <a:off x="5583915" y="4554460"/>
              <a:ext cx="1074868" cy="461665"/>
            </a:xfrm>
            <a:prstGeom prst="rect">
              <a:avLst/>
            </a:prstGeom>
            <a:noFill/>
          </p:spPr>
          <p:txBody>
            <a:bodyPr wrap="square" rtlCol="0">
              <a:spAutoFit/>
            </a:bodyPr>
            <a:lstStyle/>
            <a:p>
              <a:r>
                <a:rPr lang="fr-FR" dirty="0" err="1"/>
                <a:t>E</a:t>
              </a:r>
              <a:r>
                <a:rPr lang="fr-FR" baseline="-25000" dirty="0" err="1"/>
                <a:t>sample</a:t>
              </a:r>
              <a:endParaRPr lang="fr-FR" baseline="-25000" dirty="0"/>
            </a:p>
          </p:txBody>
        </p:sp>
      </p:gr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A16077E4-3E84-DD4C-8C7F-E5971CBF50EA}"/>
                  </a:ext>
                </a:extLst>
              </p:cNvPr>
              <p:cNvSpPr txBox="1"/>
              <p:nvPr/>
            </p:nvSpPr>
            <p:spPr>
              <a:xfrm>
                <a:off x="0" y="2559519"/>
                <a:ext cx="4596771" cy="14911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sz="2000" i="1" smtClean="0">
                              <a:latin typeface="Cambria Math" panose="02040503050406030204" pitchFamily="18" charset="0"/>
                            </a:rPr>
                          </m:ctrlPr>
                        </m:accPr>
                        <m:e>
                          <m:sSup>
                            <m:sSupPr>
                              <m:ctrlPr>
                                <a:rPr lang="fr-FR" sz="2000" i="1" smtClean="0">
                                  <a:latin typeface="Cambria Math" panose="02040503050406030204" pitchFamily="18" charset="0"/>
                                </a:rPr>
                              </m:ctrlPr>
                            </m:sSupPr>
                            <m:e>
                              <m:r>
                                <a:rPr lang="fr-FR" sz="2000" b="0" i="1" smtClean="0">
                                  <a:latin typeface="Cambria Math" panose="02040503050406030204" pitchFamily="18" charset="0"/>
                                </a:rPr>
                                <m:t>𝐹</m:t>
                              </m:r>
                            </m:e>
                            <m:sup>
                              <m:r>
                                <a:rPr lang="fr-FR" sz="2000" b="0" i="1" smtClean="0">
                                  <a:latin typeface="Cambria Math" panose="02040503050406030204" pitchFamily="18" charset="0"/>
                                </a:rPr>
                                <m:t>𝑠</m:t>
                              </m:r>
                              <m:r>
                                <a:rPr lang="fr-FR" sz="2000" b="0" i="1" smtClean="0">
                                  <a:latin typeface="Cambria Math" panose="02040503050406030204" pitchFamily="18" charset="0"/>
                                </a:rPr>
                                <m:t>−</m:t>
                              </m:r>
                              <m:r>
                                <a:rPr lang="fr-FR" sz="2000" b="0" i="1" smtClean="0">
                                  <a:latin typeface="Cambria Math" panose="02040503050406030204" pitchFamily="18" charset="0"/>
                                </a:rPr>
                                <m:t>𝑝</m:t>
                              </m:r>
                            </m:sup>
                          </m:sSup>
                        </m:e>
                      </m:acc>
                      <m:r>
                        <a:rPr lang="fr-FR" sz="2000" b="0" i="1" smtClean="0">
                          <a:latin typeface="Cambria Math" panose="02040503050406030204" pitchFamily="18" charset="0"/>
                        </a:rPr>
                        <m:t>=</m:t>
                      </m:r>
                      <m:d>
                        <m:dPr>
                          <m:begChr m:val="{"/>
                          <m:endChr m:val=""/>
                          <m:ctrlPr>
                            <a:rPr lang="fr-FR" sz="2000" b="0" i="1" smtClean="0">
                              <a:latin typeface="Cambria Math" panose="02040503050406030204" pitchFamily="18" charset="0"/>
                            </a:rPr>
                          </m:ctrlPr>
                        </m:dPr>
                        <m:e>
                          <m:eqArr>
                            <m:eqArrPr>
                              <m:ctrlPr>
                                <a:rPr lang="fr-FR" sz="2000" b="0" i="1" smtClean="0">
                                  <a:latin typeface="Cambria Math" panose="02040503050406030204" pitchFamily="18" charset="0"/>
                                </a:rPr>
                              </m:ctrlPr>
                            </m:eqArrPr>
                            <m:e>
                              <m:r>
                                <a:rPr lang="fr-FR" sz="2000" i="1">
                                  <a:latin typeface="Cambria Math" panose="02040503050406030204" pitchFamily="18" charset="0"/>
                                </a:rPr>
                                <m:t>−</m:t>
                              </m:r>
                              <m:f>
                                <m:fPr>
                                  <m:ctrlPr>
                                    <a:rPr lang="fr-FR" sz="2000" i="1">
                                      <a:latin typeface="Cambria Math" panose="02040503050406030204" pitchFamily="18" charset="0"/>
                                    </a:rPr>
                                  </m:ctrlPr>
                                </m:fPr>
                                <m:num>
                                  <m:r>
                                    <a:rPr lang="fr-FR" sz="2000" i="1">
                                      <a:latin typeface="Cambria Math" panose="02040503050406030204" pitchFamily="18" charset="0"/>
                                    </a:rPr>
                                    <m:t>𝐻𝑅</m:t>
                                  </m:r>
                                </m:num>
                                <m:den>
                                  <m:r>
                                    <a:rPr lang="fr-FR" sz="2000" i="1">
                                      <a:latin typeface="Cambria Math" panose="02040503050406030204" pitchFamily="18" charset="0"/>
                                    </a:rPr>
                                    <m:t>6</m:t>
                                  </m:r>
                                  <m:sSup>
                                    <m:sSupPr>
                                      <m:ctrlPr>
                                        <a:rPr lang="fr-FR" sz="2000" i="1">
                                          <a:latin typeface="Cambria Math" panose="02040503050406030204" pitchFamily="18" charset="0"/>
                                        </a:rPr>
                                      </m:ctrlPr>
                                    </m:sSupPr>
                                    <m:e>
                                      <m:r>
                                        <a:rPr lang="fr-FR" sz="2000" i="1">
                                          <a:latin typeface="Cambria Math" panose="02040503050406030204" pitchFamily="18" charset="0"/>
                                        </a:rPr>
                                        <m:t>𝐷</m:t>
                                      </m:r>
                                    </m:e>
                                    <m:sup>
                                      <m:r>
                                        <a:rPr lang="fr-FR" sz="2000" i="1">
                                          <a:latin typeface="Cambria Math" panose="02040503050406030204" pitchFamily="18" charset="0"/>
                                        </a:rPr>
                                        <m:t>2</m:t>
                                      </m:r>
                                    </m:sup>
                                  </m:sSup>
                                </m:den>
                              </m:f>
                            </m:e>
                            <m:e>
                              <m:f>
                                <m:fPr>
                                  <m:ctrlPr>
                                    <a:rPr lang="fr-FR" sz="2000" i="1">
                                      <a:latin typeface="Cambria Math" panose="02040503050406030204" pitchFamily="18" charset="0"/>
                                    </a:rPr>
                                  </m:ctrlPr>
                                </m:fPr>
                                <m:num>
                                  <m:r>
                                    <a:rPr lang="fr-FR" sz="2000" i="1">
                                      <a:latin typeface="Cambria Math" panose="02040503050406030204" pitchFamily="18" charset="0"/>
                                    </a:rPr>
                                    <m:t>4</m:t>
                                  </m:r>
                                </m:num>
                                <m:den>
                                  <m:r>
                                    <a:rPr lang="fr-FR" sz="2000" i="1">
                                      <a:latin typeface="Cambria Math" panose="02040503050406030204" pitchFamily="18" charset="0"/>
                                    </a:rPr>
                                    <m:t>3</m:t>
                                  </m:r>
                                </m:den>
                              </m:f>
                              <m:sSup>
                                <m:sSupPr>
                                  <m:ctrlPr>
                                    <a:rPr lang="fr-FR" sz="2000" i="1">
                                      <a:latin typeface="Cambria Math" panose="02040503050406030204" pitchFamily="18" charset="0"/>
                                    </a:rPr>
                                  </m:ctrlPr>
                                </m:sSupPr>
                                <m:e>
                                  <m:r>
                                    <a:rPr lang="fr-FR" sz="2000" i="1">
                                      <a:latin typeface="Cambria Math" panose="02040503050406030204" pitchFamily="18" charset="0"/>
                                    </a:rPr>
                                    <m:t>𝐸</m:t>
                                  </m:r>
                                </m:e>
                                <m:sup>
                                  <m:r>
                                    <a:rPr lang="fr-FR" sz="2000" i="1">
                                      <a:latin typeface="Cambria Math" panose="02040503050406030204" pitchFamily="18" charset="0"/>
                                    </a:rPr>
                                    <m:t>∗</m:t>
                                  </m:r>
                                </m:sup>
                              </m:sSup>
                              <m:rad>
                                <m:radPr>
                                  <m:degHide m:val="on"/>
                                  <m:ctrlPr>
                                    <a:rPr lang="fr-FR" sz="2000" i="1">
                                      <a:latin typeface="Cambria Math" panose="02040503050406030204" pitchFamily="18" charset="0"/>
                                    </a:rPr>
                                  </m:ctrlPr>
                                </m:radPr>
                                <m:deg/>
                                <m:e>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𝑡𝑖𝑝</m:t>
                                      </m:r>
                                    </m:sub>
                                  </m:sSub>
                                </m:e>
                              </m:rad>
                              <m:sSup>
                                <m:sSupPr>
                                  <m:ctrlPr>
                                    <a:rPr lang="fr-FR" sz="2000" i="1">
                                      <a:latin typeface="Cambria Math" panose="02040503050406030204" pitchFamily="18" charset="0"/>
                                    </a:rPr>
                                  </m:ctrlPr>
                                </m:sSupPr>
                                <m:e>
                                  <m:d>
                                    <m:dPr>
                                      <m:ctrlPr>
                                        <a:rPr lang="fr-FR" sz="2000" i="1">
                                          <a:latin typeface="Cambria Math" panose="02040503050406030204" pitchFamily="18" charset="0"/>
                                        </a:rPr>
                                      </m:ctrlPr>
                                    </m:dPr>
                                    <m:e>
                                      <m:sSub>
                                        <m:sSubPr>
                                          <m:ctrlPr>
                                            <a:rPr lang="fr-FR" sz="2000" i="1">
                                              <a:latin typeface="Cambria Math" panose="02040503050406030204" pitchFamily="18" charset="0"/>
                                            </a:rPr>
                                          </m:ctrlPr>
                                        </m:sSubPr>
                                        <m:e>
                                          <m:r>
                                            <a:rPr lang="fr-FR" sz="2000" i="1">
                                              <a:latin typeface="Cambria Math" panose="02040503050406030204" pitchFamily="18" charset="0"/>
                                            </a:rPr>
                                            <m:t>𝑑</m:t>
                                          </m:r>
                                        </m:e>
                                        <m:sub>
                                          <m:r>
                                            <a:rPr lang="fr-FR" sz="2000" i="1">
                                              <a:latin typeface="Cambria Math" panose="02040503050406030204" pitchFamily="18" charset="0"/>
                                            </a:rPr>
                                            <m:t>𝑐</m:t>
                                          </m:r>
                                        </m:sub>
                                      </m:sSub>
                                      <m:r>
                                        <a:rPr lang="fr-FR" sz="2000" i="1">
                                          <a:latin typeface="Cambria Math" panose="02040503050406030204" pitchFamily="18" charset="0"/>
                                        </a:rPr>
                                        <m:t>−</m:t>
                                      </m:r>
                                      <m:r>
                                        <a:rPr lang="fr-FR" sz="2000" i="1">
                                          <a:latin typeface="Cambria Math" panose="02040503050406030204" pitchFamily="18" charset="0"/>
                                        </a:rPr>
                                        <m:t>𝐷</m:t>
                                      </m:r>
                                    </m:e>
                                  </m:d>
                                </m:e>
                                <m:sup>
                                  <m:r>
                                    <a:rPr lang="fr-FR" sz="2000" i="1">
                                      <a:latin typeface="Cambria Math" panose="02040503050406030204" pitchFamily="18" charset="0"/>
                                    </a:rPr>
                                    <m:t>3/2</m:t>
                                  </m:r>
                                </m:sup>
                              </m:sSup>
                              <m:r>
                                <a:rPr lang="fr-FR" sz="2000" i="1">
                                  <a:latin typeface="Cambria Math" panose="02040503050406030204" pitchFamily="18" charset="0"/>
                                </a:rPr>
                                <m:t>−</m:t>
                              </m:r>
                              <m:f>
                                <m:fPr>
                                  <m:ctrlPr>
                                    <a:rPr lang="fr-FR" sz="2000" i="1">
                                      <a:latin typeface="Cambria Math" panose="02040503050406030204" pitchFamily="18" charset="0"/>
                                    </a:rPr>
                                  </m:ctrlPr>
                                </m:fPr>
                                <m:num>
                                  <m:r>
                                    <a:rPr lang="fr-FR" sz="2000" i="1">
                                      <a:latin typeface="Cambria Math" panose="02040503050406030204" pitchFamily="18" charset="0"/>
                                    </a:rPr>
                                    <m:t>𝐻</m:t>
                                  </m:r>
                                  <m:sSub>
                                    <m:sSubPr>
                                      <m:ctrlPr>
                                        <a:rPr lang="fr-FR" sz="2000" i="1">
                                          <a:latin typeface="Cambria Math" panose="02040503050406030204" pitchFamily="18" charset="0"/>
                                        </a:rPr>
                                      </m:ctrlPr>
                                    </m:sSubPr>
                                    <m:e>
                                      <m:r>
                                        <a:rPr lang="fr-FR" sz="2000" i="1">
                                          <a:latin typeface="Cambria Math" panose="02040503050406030204" pitchFamily="18" charset="0"/>
                                        </a:rPr>
                                        <m:t>𝑅</m:t>
                                      </m:r>
                                    </m:e>
                                    <m:sub>
                                      <m:r>
                                        <a:rPr lang="fr-FR" sz="2000" i="1">
                                          <a:latin typeface="Cambria Math" panose="02040503050406030204" pitchFamily="18" charset="0"/>
                                        </a:rPr>
                                        <m:t>𝑡𝑖𝑝</m:t>
                                      </m:r>
                                    </m:sub>
                                  </m:sSub>
                                </m:num>
                                <m:den>
                                  <m:r>
                                    <a:rPr lang="fr-FR" sz="2000" i="1">
                                      <a:latin typeface="Cambria Math" panose="02040503050406030204" pitchFamily="18" charset="0"/>
                                    </a:rPr>
                                    <m:t>6</m:t>
                                  </m:r>
                                  <m:sSup>
                                    <m:sSupPr>
                                      <m:ctrlPr>
                                        <a:rPr lang="fr-FR" sz="2000" i="1">
                                          <a:latin typeface="Cambria Math" panose="02040503050406030204" pitchFamily="18" charset="0"/>
                                        </a:rPr>
                                      </m:ctrlPr>
                                    </m:sSupPr>
                                    <m:e>
                                      <m:sSub>
                                        <m:sSubPr>
                                          <m:ctrlPr>
                                            <a:rPr lang="fr-FR" sz="2000" i="1">
                                              <a:latin typeface="Cambria Math" panose="02040503050406030204" pitchFamily="18" charset="0"/>
                                            </a:rPr>
                                          </m:ctrlPr>
                                        </m:sSubPr>
                                        <m:e>
                                          <m:r>
                                            <a:rPr lang="fr-FR" sz="2000" i="1">
                                              <a:latin typeface="Cambria Math" panose="02040503050406030204" pitchFamily="18" charset="0"/>
                                            </a:rPr>
                                            <m:t>𝑑</m:t>
                                          </m:r>
                                        </m:e>
                                        <m:sub>
                                          <m:r>
                                            <a:rPr lang="fr-FR" sz="2000" i="1">
                                              <a:latin typeface="Cambria Math" panose="02040503050406030204" pitchFamily="18" charset="0"/>
                                            </a:rPr>
                                            <m:t>𝑐</m:t>
                                          </m:r>
                                        </m:sub>
                                      </m:sSub>
                                    </m:e>
                                    <m:sup>
                                      <m:r>
                                        <a:rPr lang="fr-FR" sz="2000" i="1">
                                          <a:latin typeface="Cambria Math" panose="02040503050406030204" pitchFamily="18" charset="0"/>
                                        </a:rPr>
                                        <m:t>2</m:t>
                                      </m:r>
                                    </m:sup>
                                  </m:sSup>
                                </m:den>
                              </m:f>
                            </m:e>
                          </m:eqArr>
                        </m:e>
                      </m:d>
                    </m:oMath>
                  </m:oMathPara>
                </a14:m>
                <a:endParaRPr lang="fr-FR" sz="2000" dirty="0"/>
              </a:p>
            </p:txBody>
          </p:sp>
        </mc:Choice>
        <mc:Fallback xmlns="">
          <p:sp>
            <p:nvSpPr>
              <p:cNvPr id="21" name="ZoneTexte 20">
                <a:extLst>
                  <a:ext uri="{FF2B5EF4-FFF2-40B4-BE49-F238E27FC236}">
                    <a16:creationId xmlns:a16="http://schemas.microsoft.com/office/drawing/2014/main" id="{A16077E4-3E84-DD4C-8C7F-E5971CBF50EA}"/>
                  </a:ext>
                </a:extLst>
              </p:cNvPr>
              <p:cNvSpPr txBox="1">
                <a:spLocks noRot="1" noChangeAspect="1" noMove="1" noResize="1" noEditPoints="1" noAdjustHandles="1" noChangeArrowheads="1" noChangeShapeType="1" noTextEdit="1"/>
              </p:cNvSpPr>
              <p:nvPr/>
            </p:nvSpPr>
            <p:spPr>
              <a:xfrm>
                <a:off x="0" y="2559519"/>
                <a:ext cx="4596771" cy="1491114"/>
              </a:xfrm>
              <a:prstGeom prst="rect">
                <a:avLst/>
              </a:prstGeom>
              <a:blipFill>
                <a:blip r:embed="rId2"/>
                <a:stretch>
                  <a:fillRect/>
                </a:stretch>
              </a:blipFill>
            </p:spPr>
            <p:txBody>
              <a:bodyPr/>
              <a:lstStyle/>
              <a:p>
                <a:r>
                  <a:rPr lang="fr-FR">
                    <a:noFill/>
                  </a:rPr>
                  <a:t> </a:t>
                </a:r>
              </a:p>
            </p:txBody>
          </p:sp>
        </mc:Fallback>
      </mc:AlternateContent>
      <p:sp>
        <p:nvSpPr>
          <p:cNvPr id="22" name="ZoneTexte 21">
            <a:extLst>
              <a:ext uri="{FF2B5EF4-FFF2-40B4-BE49-F238E27FC236}">
                <a16:creationId xmlns:a16="http://schemas.microsoft.com/office/drawing/2014/main" id="{629D584A-D2F7-424F-B5FB-658F83924D13}"/>
              </a:ext>
            </a:extLst>
          </p:cNvPr>
          <p:cNvSpPr txBox="1"/>
          <p:nvPr/>
        </p:nvSpPr>
        <p:spPr>
          <a:xfrm>
            <a:off x="5199802" y="2702716"/>
            <a:ext cx="877163" cy="369332"/>
          </a:xfrm>
          <a:prstGeom prst="rect">
            <a:avLst/>
          </a:prstGeom>
          <a:noFill/>
        </p:spPr>
        <p:txBody>
          <a:bodyPr wrap="none" rtlCol="0">
            <a:spAutoFit/>
          </a:bodyPr>
          <a:lstStyle/>
          <a:p>
            <a:r>
              <a:rPr lang="fr-FR" sz="1800" dirty="0"/>
              <a:t>If D&gt;d</a:t>
            </a:r>
            <a:r>
              <a:rPr lang="fr-FR" sz="1800" baseline="-25000" dirty="0"/>
              <a:t>c</a:t>
            </a:r>
          </a:p>
        </p:txBody>
      </p:sp>
      <p:sp>
        <p:nvSpPr>
          <p:cNvPr id="59" name="ZoneTexte 58">
            <a:extLst>
              <a:ext uri="{FF2B5EF4-FFF2-40B4-BE49-F238E27FC236}">
                <a16:creationId xmlns:a16="http://schemas.microsoft.com/office/drawing/2014/main" id="{41F11BF5-7081-7F43-A989-15544D0DD9E8}"/>
              </a:ext>
            </a:extLst>
          </p:cNvPr>
          <p:cNvSpPr txBox="1"/>
          <p:nvPr/>
        </p:nvSpPr>
        <p:spPr>
          <a:xfrm>
            <a:off x="5181583" y="3344554"/>
            <a:ext cx="873957" cy="369332"/>
          </a:xfrm>
          <a:prstGeom prst="rect">
            <a:avLst/>
          </a:prstGeom>
          <a:noFill/>
        </p:spPr>
        <p:txBody>
          <a:bodyPr wrap="none" rtlCol="0">
            <a:spAutoFit/>
          </a:bodyPr>
          <a:lstStyle/>
          <a:p>
            <a:r>
              <a:rPr lang="fr-FR" sz="1800" dirty="0"/>
              <a:t>If </a:t>
            </a:r>
            <a:r>
              <a:rPr lang="fr-FR" sz="1800" dirty="0" err="1"/>
              <a:t>D≤d</a:t>
            </a:r>
            <a:r>
              <a:rPr lang="fr-FR" sz="1800" baseline="-25000" dirty="0" err="1"/>
              <a:t>c</a:t>
            </a:r>
            <a:endParaRPr lang="fr-FR" sz="1800" baseline="-25000" dirty="0"/>
          </a:p>
        </p:txBody>
      </p:sp>
      <mc:AlternateContent xmlns:mc="http://schemas.openxmlformats.org/markup-compatibility/2006" xmlns:a14="http://schemas.microsoft.com/office/drawing/2010/main">
        <mc:Choice Requires="a14">
          <p:sp>
            <p:nvSpPr>
              <p:cNvPr id="60" name="ZoneTexte 59">
                <a:extLst>
                  <a:ext uri="{FF2B5EF4-FFF2-40B4-BE49-F238E27FC236}">
                    <a16:creationId xmlns:a16="http://schemas.microsoft.com/office/drawing/2014/main" id="{E48AA90F-8450-A74C-8DEA-D5FD89665B9F}"/>
                  </a:ext>
                </a:extLst>
              </p:cNvPr>
              <p:cNvSpPr txBox="1"/>
              <p:nvPr/>
            </p:nvSpPr>
            <p:spPr>
              <a:xfrm>
                <a:off x="197944" y="4240551"/>
                <a:ext cx="3177921" cy="7324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1800" i="1" smtClean="0">
                              <a:latin typeface="Cambria Math" panose="02040503050406030204" pitchFamily="18" charset="0"/>
                            </a:rPr>
                          </m:ctrlPr>
                        </m:fPr>
                        <m:num>
                          <m:r>
                            <a:rPr lang="fr-FR" sz="1800" b="0" i="1" smtClean="0">
                              <a:latin typeface="Cambria Math" panose="02040503050406030204" pitchFamily="18" charset="0"/>
                            </a:rPr>
                            <m:t>1</m:t>
                          </m:r>
                        </m:num>
                        <m:den>
                          <m:sSup>
                            <m:sSupPr>
                              <m:ctrlPr>
                                <a:rPr lang="fr-FR" sz="1800" i="1" smtClean="0">
                                  <a:latin typeface="Cambria Math" panose="02040503050406030204" pitchFamily="18" charset="0"/>
                                </a:rPr>
                              </m:ctrlPr>
                            </m:sSupPr>
                            <m:e>
                              <m:r>
                                <a:rPr lang="fr-FR" sz="1800" b="0" i="1" smtClean="0">
                                  <a:latin typeface="Cambria Math" panose="02040503050406030204" pitchFamily="18" charset="0"/>
                                </a:rPr>
                                <m:t>𝐸</m:t>
                              </m:r>
                            </m:e>
                            <m:sup>
                              <m:r>
                                <a:rPr lang="fr-FR" sz="1800" b="0" i="1" smtClean="0">
                                  <a:latin typeface="Cambria Math" panose="02040503050406030204" pitchFamily="18" charset="0"/>
                                </a:rPr>
                                <m:t>∗</m:t>
                              </m:r>
                            </m:sup>
                          </m:sSup>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sSup>
                            <m:sSupPr>
                              <m:ctrlPr>
                                <a:rPr lang="fr-FR" sz="1800" b="0" i="1" smtClean="0">
                                  <a:latin typeface="Cambria Math" panose="02040503050406030204" pitchFamily="18" charset="0"/>
                                </a:rPr>
                              </m:ctrlPr>
                            </m:sSupPr>
                            <m:e>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𝜈</m:t>
                                  </m:r>
                                </m:e>
                                <m:sub>
                                  <m:r>
                                    <a:rPr lang="fr-FR" sz="1800" b="0" i="1" smtClean="0">
                                      <a:latin typeface="Cambria Math" panose="02040503050406030204" pitchFamily="18" charset="0"/>
                                      <a:ea typeface="Cambria Math" panose="02040503050406030204" pitchFamily="18" charset="0"/>
                                    </a:rPr>
                                    <m:t>𝑡𝑖𝑝</m:t>
                                  </m:r>
                                </m:sub>
                              </m:sSub>
                            </m:e>
                            <m:sup>
                              <m:r>
                                <a:rPr lang="fr-FR" sz="1800" b="0" i="1" smtClean="0">
                                  <a:latin typeface="Cambria Math" panose="02040503050406030204" pitchFamily="18" charset="0"/>
                                </a:rPr>
                                <m:t>2</m:t>
                              </m:r>
                            </m:sup>
                          </m:sSup>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𝐸</m:t>
                              </m:r>
                            </m:e>
                            <m:sub>
                              <m:r>
                                <a:rPr lang="fr-FR" sz="1800" b="0" i="1" smtClean="0">
                                  <a:latin typeface="Cambria Math" panose="02040503050406030204" pitchFamily="18" charset="0"/>
                                </a:rPr>
                                <m:t>𝑡𝑖𝑝</m:t>
                              </m:r>
                            </m:sub>
                          </m:sSub>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sSup>
                            <m:sSupPr>
                              <m:ctrlPr>
                                <a:rPr lang="fr-FR" sz="1800" b="0" i="1" smtClean="0">
                                  <a:latin typeface="Cambria Math" panose="02040503050406030204" pitchFamily="18" charset="0"/>
                                </a:rPr>
                              </m:ctrlPr>
                            </m:sSupPr>
                            <m:e>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𝜈</m:t>
                                  </m:r>
                                </m:e>
                                <m:sub>
                                  <m:r>
                                    <a:rPr lang="fr-FR" sz="1800" b="0" i="1" smtClean="0">
                                      <a:latin typeface="Cambria Math" panose="02040503050406030204" pitchFamily="18" charset="0"/>
                                      <a:ea typeface="Cambria Math" panose="02040503050406030204" pitchFamily="18" charset="0"/>
                                    </a:rPr>
                                    <m:t>𝑠𝑎𝑚𝑝𝑙𝑒</m:t>
                                  </m:r>
                                </m:sub>
                              </m:sSub>
                            </m:e>
                            <m:sup>
                              <m:r>
                                <a:rPr lang="fr-FR" sz="1800" b="0" i="1" smtClean="0">
                                  <a:latin typeface="Cambria Math" panose="02040503050406030204" pitchFamily="18" charset="0"/>
                                </a:rPr>
                                <m:t>2</m:t>
                              </m:r>
                            </m:sup>
                          </m:sSup>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𝐸</m:t>
                              </m:r>
                            </m:e>
                            <m:sub>
                              <m:r>
                                <a:rPr lang="fr-FR" sz="1800" b="0" i="1" smtClean="0">
                                  <a:latin typeface="Cambria Math" panose="02040503050406030204" pitchFamily="18" charset="0"/>
                                </a:rPr>
                                <m:t>𝑠𝑎𝑚𝑝𝑙𝑒</m:t>
                              </m:r>
                            </m:sub>
                          </m:sSub>
                        </m:den>
                      </m:f>
                    </m:oMath>
                  </m:oMathPara>
                </a14:m>
                <a:endParaRPr lang="fr-FR" sz="1800" dirty="0"/>
              </a:p>
            </p:txBody>
          </p:sp>
        </mc:Choice>
        <mc:Fallback xmlns="">
          <p:sp>
            <p:nvSpPr>
              <p:cNvPr id="60" name="ZoneTexte 59">
                <a:extLst>
                  <a:ext uri="{FF2B5EF4-FFF2-40B4-BE49-F238E27FC236}">
                    <a16:creationId xmlns:a16="http://schemas.microsoft.com/office/drawing/2014/main" id="{E48AA90F-8450-A74C-8DEA-D5FD89665B9F}"/>
                  </a:ext>
                </a:extLst>
              </p:cNvPr>
              <p:cNvSpPr txBox="1">
                <a:spLocks noRot="1" noChangeAspect="1" noMove="1" noResize="1" noEditPoints="1" noAdjustHandles="1" noChangeArrowheads="1" noChangeShapeType="1" noTextEdit="1"/>
              </p:cNvSpPr>
              <p:nvPr/>
            </p:nvSpPr>
            <p:spPr>
              <a:xfrm>
                <a:off x="197944" y="4240551"/>
                <a:ext cx="3177921" cy="732445"/>
              </a:xfrm>
              <a:prstGeom prst="rect">
                <a:avLst/>
              </a:prstGeom>
              <a:blipFill>
                <a:blip r:embed="rId3"/>
                <a:stretch>
                  <a:fillRect b="-5172"/>
                </a:stretch>
              </a:blipFill>
            </p:spPr>
            <p:txBody>
              <a:bodyPr/>
              <a:lstStyle/>
              <a:p>
                <a:r>
                  <a:rPr lang="fr-FR">
                    <a:noFill/>
                  </a:rPr>
                  <a:t> </a:t>
                </a:r>
              </a:p>
            </p:txBody>
          </p:sp>
        </mc:Fallback>
      </mc:AlternateContent>
      <p:sp>
        <p:nvSpPr>
          <p:cNvPr id="24" name="ZoneTexte 23">
            <a:extLst>
              <a:ext uri="{FF2B5EF4-FFF2-40B4-BE49-F238E27FC236}">
                <a16:creationId xmlns:a16="http://schemas.microsoft.com/office/drawing/2014/main" id="{B8314B51-5EDA-814D-81E8-B6AFDA94783A}"/>
              </a:ext>
            </a:extLst>
          </p:cNvPr>
          <p:cNvSpPr txBox="1"/>
          <p:nvPr/>
        </p:nvSpPr>
        <p:spPr>
          <a:xfrm>
            <a:off x="240514" y="5560216"/>
            <a:ext cx="5140318" cy="461665"/>
          </a:xfrm>
          <a:prstGeom prst="rect">
            <a:avLst/>
          </a:prstGeom>
          <a:noFill/>
        </p:spPr>
        <p:txBody>
          <a:bodyPr wrap="none" rtlCol="0">
            <a:spAutoFit/>
          </a:bodyPr>
          <a:lstStyle/>
          <a:p>
            <a:r>
              <a:rPr lang="fr-FR" dirty="0"/>
              <a:t>DMT model (</a:t>
            </a:r>
            <a:r>
              <a:rPr lang="fr-FR" dirty="0" err="1"/>
              <a:t>Derjagin</a:t>
            </a:r>
            <a:r>
              <a:rPr lang="fr-FR" dirty="0"/>
              <a:t>-Muller-</a:t>
            </a:r>
            <a:r>
              <a:rPr lang="fr-FR" dirty="0" err="1"/>
              <a:t>Toporov</a:t>
            </a:r>
            <a:r>
              <a:rPr lang="fr-FR" dirty="0"/>
              <a:t>)</a:t>
            </a:r>
          </a:p>
        </p:txBody>
      </p:sp>
      <p:cxnSp>
        <p:nvCxnSpPr>
          <p:cNvPr id="25" name="Connecteur droit avec flèche 24">
            <a:extLst>
              <a:ext uri="{FF2B5EF4-FFF2-40B4-BE49-F238E27FC236}">
                <a16:creationId xmlns:a16="http://schemas.microsoft.com/office/drawing/2014/main" id="{9E9EF691-C806-A543-A178-5A4B43ED6819}"/>
              </a:ext>
            </a:extLst>
          </p:cNvPr>
          <p:cNvCxnSpPr>
            <a:cxnSpLocks/>
          </p:cNvCxnSpPr>
          <p:nvPr/>
        </p:nvCxnSpPr>
        <p:spPr bwMode="auto">
          <a:xfrm>
            <a:off x="7497615" y="3111988"/>
            <a:ext cx="0" cy="1494785"/>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27" name="ZoneTexte 26">
            <a:extLst>
              <a:ext uri="{FF2B5EF4-FFF2-40B4-BE49-F238E27FC236}">
                <a16:creationId xmlns:a16="http://schemas.microsoft.com/office/drawing/2014/main" id="{B1AAC0C3-4EA1-DD40-807D-B68FBA27849D}"/>
              </a:ext>
            </a:extLst>
          </p:cNvPr>
          <p:cNvSpPr txBox="1"/>
          <p:nvPr/>
        </p:nvSpPr>
        <p:spPr>
          <a:xfrm>
            <a:off x="7603557" y="4118967"/>
            <a:ext cx="607859" cy="461665"/>
          </a:xfrm>
          <a:prstGeom prst="rect">
            <a:avLst/>
          </a:prstGeom>
          <a:noFill/>
        </p:spPr>
        <p:txBody>
          <a:bodyPr wrap="none" rtlCol="0">
            <a:spAutoFit/>
          </a:bodyPr>
          <a:lstStyle/>
          <a:p>
            <a:r>
              <a:rPr lang="fr-FR" dirty="0" err="1">
                <a:solidFill>
                  <a:srgbClr val="C00000"/>
                </a:solidFill>
              </a:rPr>
              <a:t>F</a:t>
            </a:r>
            <a:r>
              <a:rPr lang="fr-FR" baseline="30000" dirty="0" err="1">
                <a:solidFill>
                  <a:srgbClr val="C00000"/>
                </a:solidFill>
              </a:rPr>
              <a:t>s</a:t>
            </a:r>
            <a:r>
              <a:rPr lang="fr-FR" baseline="30000" dirty="0">
                <a:solidFill>
                  <a:srgbClr val="C00000"/>
                </a:solidFill>
              </a:rPr>
              <a:t>-p</a:t>
            </a:r>
          </a:p>
        </p:txBody>
      </p:sp>
      <p:cxnSp>
        <p:nvCxnSpPr>
          <p:cNvPr id="28" name="Connecteur droit avec flèche 27">
            <a:extLst>
              <a:ext uri="{FF2B5EF4-FFF2-40B4-BE49-F238E27FC236}">
                <a16:creationId xmlns:a16="http://schemas.microsoft.com/office/drawing/2014/main" id="{A69C8EE6-BB42-314C-96BA-727C5CE531E3}"/>
              </a:ext>
            </a:extLst>
          </p:cNvPr>
          <p:cNvCxnSpPr>
            <a:cxnSpLocks/>
          </p:cNvCxnSpPr>
          <p:nvPr/>
        </p:nvCxnSpPr>
        <p:spPr bwMode="auto">
          <a:xfrm>
            <a:off x="7612529" y="4119181"/>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5" name="ZoneTexte 4">
            <a:extLst>
              <a:ext uri="{FF2B5EF4-FFF2-40B4-BE49-F238E27FC236}">
                <a16:creationId xmlns:a16="http://schemas.microsoft.com/office/drawing/2014/main" id="{0E29C90F-FD6B-BA43-A41E-5A3EAD4FD54E}"/>
              </a:ext>
            </a:extLst>
          </p:cNvPr>
          <p:cNvSpPr txBox="1"/>
          <p:nvPr/>
        </p:nvSpPr>
        <p:spPr>
          <a:xfrm>
            <a:off x="7453163" y="1511371"/>
            <a:ext cx="320922" cy="461665"/>
          </a:xfrm>
          <a:prstGeom prst="rect">
            <a:avLst/>
          </a:prstGeom>
          <a:noFill/>
        </p:spPr>
        <p:txBody>
          <a:bodyPr wrap="none" rtlCol="0">
            <a:spAutoFit/>
          </a:bodyPr>
          <a:lstStyle/>
          <a:p>
            <a:r>
              <a:rPr lang="fr-FR" dirty="0"/>
              <a:t>z</a:t>
            </a:r>
          </a:p>
        </p:txBody>
      </p:sp>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1C54BE5C-0A0D-004D-9F90-98C2A0EFF6BF}"/>
                  </a:ext>
                </a:extLst>
              </p:cNvPr>
              <p:cNvSpPr txBox="1"/>
              <p:nvPr/>
            </p:nvSpPr>
            <p:spPr>
              <a:xfrm>
                <a:off x="3324514" y="2726979"/>
                <a:ext cx="510396" cy="40011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acc>
                        <m:accPr>
                          <m:chr m:val="⃗"/>
                          <m:ctrlPr>
                            <a:rPr lang="fr-FR" sz="2000" i="1" smtClean="0">
                              <a:latin typeface="Cambria Math" panose="02040503050406030204" pitchFamily="18" charset="0"/>
                            </a:rPr>
                          </m:ctrlPr>
                        </m:accPr>
                        <m:e>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𝑢</m:t>
                              </m:r>
                            </m:e>
                            <m:sub>
                              <m:r>
                                <a:rPr lang="fr-FR" sz="2000" b="0" i="1" smtClean="0">
                                  <a:latin typeface="Cambria Math" panose="02040503050406030204" pitchFamily="18" charset="0"/>
                                </a:rPr>
                                <m:t>𝑧</m:t>
                              </m:r>
                            </m:sub>
                          </m:sSub>
                        </m:e>
                      </m:acc>
                    </m:oMath>
                  </m:oMathPara>
                </a14:m>
                <a:endParaRPr lang="fr-FR" sz="2000" dirty="0"/>
              </a:p>
            </p:txBody>
          </p:sp>
        </mc:Choice>
        <mc:Fallback>
          <p:sp>
            <p:nvSpPr>
              <p:cNvPr id="6" name="ZoneTexte 5">
                <a:extLst>
                  <a:ext uri="{FF2B5EF4-FFF2-40B4-BE49-F238E27FC236}">
                    <a16:creationId xmlns:a16="http://schemas.microsoft.com/office/drawing/2014/main" id="{1C54BE5C-0A0D-004D-9F90-98C2A0EFF6BF}"/>
                  </a:ext>
                </a:extLst>
              </p:cNvPr>
              <p:cNvSpPr txBox="1">
                <a:spLocks noRot="1" noChangeAspect="1" noMove="1" noResize="1" noEditPoints="1" noAdjustHandles="1" noChangeArrowheads="1" noChangeShapeType="1" noTextEdit="1"/>
              </p:cNvSpPr>
              <p:nvPr/>
            </p:nvSpPr>
            <p:spPr>
              <a:xfrm>
                <a:off x="3324514" y="2726979"/>
                <a:ext cx="510396" cy="400110"/>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31" name="ZoneTexte 30">
                <a:extLst>
                  <a:ext uri="{FF2B5EF4-FFF2-40B4-BE49-F238E27FC236}">
                    <a16:creationId xmlns:a16="http://schemas.microsoft.com/office/drawing/2014/main" id="{B28750EC-A299-CA40-9854-6DE05E45FB49}"/>
                  </a:ext>
                </a:extLst>
              </p:cNvPr>
              <p:cNvSpPr txBox="1"/>
              <p:nvPr/>
            </p:nvSpPr>
            <p:spPr>
              <a:xfrm>
                <a:off x="4495523" y="3314044"/>
                <a:ext cx="510396" cy="40011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acc>
                        <m:accPr>
                          <m:chr m:val="⃗"/>
                          <m:ctrlPr>
                            <a:rPr lang="fr-FR" sz="2000" i="1" smtClean="0">
                              <a:latin typeface="Cambria Math" panose="02040503050406030204" pitchFamily="18" charset="0"/>
                            </a:rPr>
                          </m:ctrlPr>
                        </m:accPr>
                        <m:e>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𝑢</m:t>
                              </m:r>
                            </m:e>
                            <m:sub>
                              <m:r>
                                <a:rPr lang="fr-FR" sz="2000" b="0" i="1" smtClean="0">
                                  <a:latin typeface="Cambria Math" panose="02040503050406030204" pitchFamily="18" charset="0"/>
                                </a:rPr>
                                <m:t>𝑧</m:t>
                              </m:r>
                            </m:sub>
                          </m:sSub>
                        </m:e>
                      </m:acc>
                    </m:oMath>
                  </m:oMathPara>
                </a14:m>
                <a:endParaRPr lang="fr-FR" sz="2000" dirty="0"/>
              </a:p>
            </p:txBody>
          </p:sp>
        </mc:Choice>
        <mc:Fallback>
          <p:sp>
            <p:nvSpPr>
              <p:cNvPr id="31" name="ZoneTexte 30">
                <a:extLst>
                  <a:ext uri="{FF2B5EF4-FFF2-40B4-BE49-F238E27FC236}">
                    <a16:creationId xmlns:a16="http://schemas.microsoft.com/office/drawing/2014/main" id="{B28750EC-A299-CA40-9854-6DE05E45FB49}"/>
                  </a:ext>
                </a:extLst>
              </p:cNvPr>
              <p:cNvSpPr txBox="1">
                <a:spLocks noRot="1" noChangeAspect="1" noMove="1" noResize="1" noEditPoints="1" noAdjustHandles="1" noChangeArrowheads="1" noChangeShapeType="1" noTextEdit="1"/>
              </p:cNvSpPr>
              <p:nvPr/>
            </p:nvSpPr>
            <p:spPr>
              <a:xfrm>
                <a:off x="4495523" y="3314044"/>
                <a:ext cx="510396" cy="400110"/>
              </a:xfrm>
              <a:prstGeom prst="rect">
                <a:avLst/>
              </a:prstGeom>
              <a:blipFill>
                <a:blip r:embed="rId5"/>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1195201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comp-lennard-DMT.tif">
            <a:extLst>
              <a:ext uri="{FF2B5EF4-FFF2-40B4-BE49-F238E27FC236}">
                <a16:creationId xmlns:a16="http://schemas.microsoft.com/office/drawing/2014/main" id="{C3161CA5-877E-7544-8B91-0CD6178864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600075"/>
            <a:ext cx="665480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96C6094-778C-3E46-BC6F-03A06788159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 name="ZoneTexte 1">
            <a:extLst>
              <a:ext uri="{FF2B5EF4-FFF2-40B4-BE49-F238E27FC236}">
                <a16:creationId xmlns:a16="http://schemas.microsoft.com/office/drawing/2014/main" id="{3042E32E-5FC8-E346-A397-96E3DA4410C0}"/>
              </a:ext>
            </a:extLst>
          </p:cNvPr>
          <p:cNvSpPr txBox="1"/>
          <p:nvPr/>
        </p:nvSpPr>
        <p:spPr>
          <a:xfrm>
            <a:off x="5897880" y="2548890"/>
            <a:ext cx="696024" cy="400110"/>
          </a:xfrm>
          <a:prstGeom prst="rect">
            <a:avLst/>
          </a:prstGeom>
          <a:noFill/>
        </p:spPr>
        <p:txBody>
          <a:bodyPr wrap="none" rtlCol="0">
            <a:spAutoFit/>
          </a:bodyPr>
          <a:lstStyle/>
          <a:p>
            <a:r>
              <a:rPr lang="fr-FR" sz="2000" dirty="0" err="1">
                <a:solidFill>
                  <a:srgbClr val="0070C0"/>
                </a:solidFill>
              </a:rPr>
              <a:t>Si-Si</a:t>
            </a:r>
            <a:endParaRPr lang="fr-FR" sz="2000" dirty="0">
              <a:solidFill>
                <a:srgbClr val="0070C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III. Interaction force </a:t>
            </a:r>
            <a:r>
              <a:rPr lang="fr-FR" sz="1600" dirty="0" err="1">
                <a:latin typeface="Times" charset="0"/>
                <a:ea typeface="ＭＳ Ｐゴシック" charset="0"/>
                <a:cs typeface="ＭＳ Ｐゴシック" charset="0"/>
              </a:rPr>
              <a:t>detection</a:t>
            </a:r>
            <a:endParaRPr lang="fr-FR" sz="1600" dirty="0">
              <a:latin typeface="Times" charset="0"/>
              <a:ea typeface="ＭＳ Ｐゴシック" charset="0"/>
              <a:cs typeface="ＭＳ Ｐゴシック" charset="0"/>
            </a:endParaRP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58" name="ZoneTexte 57">
            <a:extLst>
              <a:ext uri="{FF2B5EF4-FFF2-40B4-BE49-F238E27FC236}">
                <a16:creationId xmlns:a16="http://schemas.microsoft.com/office/drawing/2014/main" id="{05E314A0-BF41-574F-8EF8-29CC1D035DC0}"/>
              </a:ext>
            </a:extLst>
          </p:cNvPr>
          <p:cNvSpPr txBox="1"/>
          <p:nvPr/>
        </p:nvSpPr>
        <p:spPr>
          <a:xfrm>
            <a:off x="149078" y="614984"/>
            <a:ext cx="3887603" cy="461665"/>
          </a:xfrm>
          <a:prstGeom prst="rect">
            <a:avLst/>
          </a:prstGeom>
          <a:noFill/>
        </p:spPr>
        <p:txBody>
          <a:bodyPr wrap="none" rtlCol="0">
            <a:spAutoFit/>
          </a:bodyPr>
          <a:lstStyle/>
          <a:p>
            <a:r>
              <a:rPr lang="fr-FR" dirty="0"/>
              <a:t>III. Interaction force </a:t>
            </a:r>
            <a:r>
              <a:rPr lang="fr-FR" dirty="0" err="1"/>
              <a:t>detection</a:t>
            </a:r>
            <a:endParaRPr lang="fr-FR" dirty="0"/>
          </a:p>
        </p:txBody>
      </p:sp>
      <p:sp>
        <p:nvSpPr>
          <p:cNvPr id="25" name="ZoneTexte 24">
            <a:extLst>
              <a:ext uri="{FF2B5EF4-FFF2-40B4-BE49-F238E27FC236}">
                <a16:creationId xmlns:a16="http://schemas.microsoft.com/office/drawing/2014/main" id="{28C5E378-F7AE-E54A-8F4E-CF6852815ECD}"/>
              </a:ext>
            </a:extLst>
          </p:cNvPr>
          <p:cNvSpPr txBox="1"/>
          <p:nvPr/>
        </p:nvSpPr>
        <p:spPr>
          <a:xfrm>
            <a:off x="301478" y="1259833"/>
            <a:ext cx="5038559" cy="461665"/>
          </a:xfrm>
          <a:prstGeom prst="rect">
            <a:avLst/>
          </a:prstGeom>
          <a:noFill/>
        </p:spPr>
        <p:txBody>
          <a:bodyPr wrap="none" rtlCol="0">
            <a:spAutoFit/>
          </a:bodyPr>
          <a:lstStyle/>
          <a:p>
            <a:r>
              <a:rPr lang="fr-FR" dirty="0"/>
              <a:t>A) Use of a cantilever to </a:t>
            </a:r>
            <a:r>
              <a:rPr lang="fr-FR" dirty="0" err="1"/>
              <a:t>feel</a:t>
            </a:r>
            <a:r>
              <a:rPr lang="fr-FR" dirty="0"/>
              <a:t> the force</a:t>
            </a:r>
          </a:p>
        </p:txBody>
      </p:sp>
      <p:grpSp>
        <p:nvGrpSpPr>
          <p:cNvPr id="5" name="Groupe 4">
            <a:extLst>
              <a:ext uri="{FF2B5EF4-FFF2-40B4-BE49-F238E27FC236}">
                <a16:creationId xmlns:a16="http://schemas.microsoft.com/office/drawing/2014/main" id="{8B90F9D8-990F-A342-AFB5-1DEFCB37B44F}"/>
              </a:ext>
            </a:extLst>
          </p:cNvPr>
          <p:cNvGrpSpPr/>
          <p:nvPr/>
        </p:nvGrpSpPr>
        <p:grpSpPr>
          <a:xfrm>
            <a:off x="2092879" y="2624328"/>
            <a:ext cx="2991185" cy="453196"/>
            <a:chOff x="2092879" y="2624328"/>
            <a:chExt cx="2991185" cy="453196"/>
          </a:xfrm>
        </p:grpSpPr>
        <p:sp>
          <p:nvSpPr>
            <p:cNvPr id="2" name="Rectangle 1">
              <a:extLst>
                <a:ext uri="{FF2B5EF4-FFF2-40B4-BE49-F238E27FC236}">
                  <a16:creationId xmlns:a16="http://schemas.microsoft.com/office/drawing/2014/main" id="{C52B0D65-BFE4-3E40-97FA-849B87E0A30D}"/>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 name="Triangle 2">
              <a:extLst>
                <a:ext uri="{FF2B5EF4-FFF2-40B4-BE49-F238E27FC236}">
                  <a16:creationId xmlns:a16="http://schemas.microsoft.com/office/drawing/2014/main" id="{4556864C-5754-844D-8036-1E94A4EF663D}"/>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42" name="Groupe 41">
            <a:extLst>
              <a:ext uri="{FF2B5EF4-FFF2-40B4-BE49-F238E27FC236}">
                <a16:creationId xmlns:a16="http://schemas.microsoft.com/office/drawing/2014/main" id="{EB881D77-D9A1-494C-B523-B781B5D3BF69}"/>
              </a:ext>
            </a:extLst>
          </p:cNvPr>
          <p:cNvGrpSpPr/>
          <p:nvPr/>
        </p:nvGrpSpPr>
        <p:grpSpPr>
          <a:xfrm>
            <a:off x="2092878" y="2624327"/>
            <a:ext cx="2987407" cy="1179381"/>
            <a:chOff x="2210013" y="3281977"/>
            <a:chExt cx="2987407" cy="1179381"/>
          </a:xfrm>
        </p:grpSpPr>
        <p:grpSp>
          <p:nvGrpSpPr>
            <p:cNvPr id="29" name="Groupe 28">
              <a:extLst>
                <a:ext uri="{FF2B5EF4-FFF2-40B4-BE49-F238E27FC236}">
                  <a16:creationId xmlns:a16="http://schemas.microsoft.com/office/drawing/2014/main" id="{0BDE1A0B-8246-A645-8414-B8DBB3C2162D}"/>
                </a:ext>
              </a:extLst>
            </p:cNvPr>
            <p:cNvGrpSpPr/>
            <p:nvPr/>
          </p:nvGrpSpPr>
          <p:grpSpPr>
            <a:xfrm>
              <a:off x="2210013" y="3281977"/>
              <a:ext cx="2987407" cy="681673"/>
              <a:chOff x="2070207" y="2624746"/>
              <a:chExt cx="2987407" cy="681673"/>
            </a:xfrm>
          </p:grpSpPr>
          <p:sp>
            <p:nvSpPr>
              <p:cNvPr id="30" name="Rectangle 29">
                <a:extLst>
                  <a:ext uri="{FF2B5EF4-FFF2-40B4-BE49-F238E27FC236}">
                    <a16:creationId xmlns:a16="http://schemas.microsoft.com/office/drawing/2014/main" id="{2AA853AE-AA09-4047-856A-A4F0B3B32645}"/>
                  </a:ext>
                </a:extLst>
              </p:cNvPr>
              <p:cNvSpPr/>
              <p:nvPr/>
            </p:nvSpPr>
            <p:spPr bwMode="auto">
              <a:xfrm>
                <a:off x="2070207" y="2624746"/>
                <a:ext cx="2987407" cy="287544"/>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87544"/>
                  <a:gd name="connsiteX1" fmla="*/ 2991185 w 2991185"/>
                  <a:gd name="connsiteY1" fmla="*/ 0 h 287544"/>
                  <a:gd name="connsiteX2" fmla="*/ 2991185 w 2991185"/>
                  <a:gd name="connsiteY2" fmla="*/ 45719 h 287544"/>
                  <a:gd name="connsiteX3" fmla="*/ 7557 w 2991185"/>
                  <a:gd name="connsiteY3" fmla="*/ 287544 h 287544"/>
                  <a:gd name="connsiteX4" fmla="*/ 0 w 2991185"/>
                  <a:gd name="connsiteY4" fmla="*/ 0 h 287544"/>
                  <a:gd name="connsiteX0" fmla="*/ 0 w 2987407"/>
                  <a:gd name="connsiteY0" fmla="*/ 245604 h 287544"/>
                  <a:gd name="connsiteX1" fmla="*/ 2987407 w 2987407"/>
                  <a:gd name="connsiteY1" fmla="*/ 0 h 287544"/>
                  <a:gd name="connsiteX2" fmla="*/ 2987407 w 2987407"/>
                  <a:gd name="connsiteY2" fmla="*/ 45719 h 287544"/>
                  <a:gd name="connsiteX3" fmla="*/ 3779 w 2987407"/>
                  <a:gd name="connsiteY3" fmla="*/ 287544 h 287544"/>
                  <a:gd name="connsiteX4" fmla="*/ 0 w 2987407"/>
                  <a:gd name="connsiteY4" fmla="*/ 245604 h 28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407" h="287544">
                    <a:moveTo>
                      <a:pt x="0" y="245604"/>
                    </a:moveTo>
                    <a:lnTo>
                      <a:pt x="2987407" y="0"/>
                    </a:lnTo>
                    <a:lnTo>
                      <a:pt x="2987407" y="45719"/>
                    </a:lnTo>
                    <a:lnTo>
                      <a:pt x="3779" y="287544"/>
                    </a:lnTo>
                    <a:lnTo>
                      <a:pt x="0" y="245604"/>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31" name="Triangle 30">
                <a:extLst>
                  <a:ext uri="{FF2B5EF4-FFF2-40B4-BE49-F238E27FC236}">
                    <a16:creationId xmlns:a16="http://schemas.microsoft.com/office/drawing/2014/main" id="{58194735-4004-BF46-A09E-ECEBB3E9CDEA}"/>
                  </a:ext>
                </a:extLst>
              </p:cNvPr>
              <p:cNvSpPr/>
              <p:nvPr/>
            </p:nvSpPr>
            <p:spPr bwMode="auto">
              <a:xfrm rot="10489194">
                <a:off x="2157984" y="289894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cxnSp>
          <p:nvCxnSpPr>
            <p:cNvPr id="7" name="Connecteur droit avec flèche 6">
              <a:extLst>
                <a:ext uri="{FF2B5EF4-FFF2-40B4-BE49-F238E27FC236}">
                  <a16:creationId xmlns:a16="http://schemas.microsoft.com/office/drawing/2014/main" id="{D4F0EC91-8498-F547-A712-2957FEF6AC0E}"/>
                </a:ext>
              </a:extLst>
            </p:cNvPr>
            <p:cNvCxnSpPr>
              <a:cxnSpLocks/>
            </p:cNvCxnSpPr>
            <p:nvPr/>
          </p:nvCxnSpPr>
          <p:spPr bwMode="auto">
            <a:xfrm>
              <a:off x="2406912" y="3952322"/>
              <a:ext cx="0" cy="401469"/>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10" name="Groupe 9">
              <a:extLst>
                <a:ext uri="{FF2B5EF4-FFF2-40B4-BE49-F238E27FC236}">
                  <a16:creationId xmlns:a16="http://schemas.microsoft.com/office/drawing/2014/main" id="{D8406BA3-85C1-4544-B233-00311A1999F7}"/>
                </a:ext>
              </a:extLst>
            </p:cNvPr>
            <p:cNvGrpSpPr/>
            <p:nvPr/>
          </p:nvGrpSpPr>
          <p:grpSpPr>
            <a:xfrm>
              <a:off x="2498692" y="3999693"/>
              <a:ext cx="397752" cy="461665"/>
              <a:chOff x="3714277" y="4020337"/>
              <a:chExt cx="397752" cy="461665"/>
            </a:xfrm>
          </p:grpSpPr>
          <p:sp>
            <p:nvSpPr>
              <p:cNvPr id="8" name="ZoneTexte 7">
                <a:extLst>
                  <a:ext uri="{FF2B5EF4-FFF2-40B4-BE49-F238E27FC236}">
                    <a16:creationId xmlns:a16="http://schemas.microsoft.com/office/drawing/2014/main" id="{4FF547CF-3152-EF46-AE7F-FBEBC78E5931}"/>
                  </a:ext>
                </a:extLst>
              </p:cNvPr>
              <p:cNvSpPr txBox="1"/>
              <p:nvPr/>
            </p:nvSpPr>
            <p:spPr>
              <a:xfrm>
                <a:off x="3714277" y="4020337"/>
                <a:ext cx="356188" cy="461665"/>
              </a:xfrm>
              <a:prstGeom prst="rect">
                <a:avLst/>
              </a:prstGeom>
              <a:noFill/>
            </p:spPr>
            <p:txBody>
              <a:bodyPr wrap="none" rtlCol="0">
                <a:spAutoFit/>
              </a:bodyPr>
              <a:lstStyle/>
              <a:p>
                <a:r>
                  <a:rPr lang="fr-FR" dirty="0">
                    <a:solidFill>
                      <a:srgbClr val="C00000"/>
                    </a:solidFill>
                  </a:rPr>
                  <a:t>F</a:t>
                </a:r>
              </a:p>
            </p:txBody>
          </p:sp>
          <p:cxnSp>
            <p:nvCxnSpPr>
              <p:cNvPr id="36" name="Connecteur droit avec flèche 35">
                <a:extLst>
                  <a:ext uri="{FF2B5EF4-FFF2-40B4-BE49-F238E27FC236}">
                    <a16:creationId xmlns:a16="http://schemas.microsoft.com/office/drawing/2014/main" id="{BF72DD4E-EC7B-4443-ACA9-B0482AAEE90E}"/>
                  </a:ext>
                </a:extLst>
              </p:cNvPr>
              <p:cNvCxnSpPr>
                <a:cxnSpLocks/>
              </p:cNvCxnSpPr>
              <p:nvPr/>
            </p:nvCxnSpPr>
            <p:spPr bwMode="auto">
              <a:xfrm>
                <a:off x="3755841" y="4050915"/>
                <a:ext cx="356188" cy="291"/>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grpSp>
      <p:grpSp>
        <p:nvGrpSpPr>
          <p:cNvPr id="44" name="Groupe 43">
            <a:extLst>
              <a:ext uri="{FF2B5EF4-FFF2-40B4-BE49-F238E27FC236}">
                <a16:creationId xmlns:a16="http://schemas.microsoft.com/office/drawing/2014/main" id="{FD80DBD2-23EE-3D45-9E65-14AA964B2564}"/>
              </a:ext>
            </a:extLst>
          </p:cNvPr>
          <p:cNvGrpSpPr/>
          <p:nvPr/>
        </p:nvGrpSpPr>
        <p:grpSpPr>
          <a:xfrm>
            <a:off x="820882" y="1841812"/>
            <a:ext cx="4800600" cy="1070059"/>
            <a:chOff x="820882" y="1841812"/>
            <a:chExt cx="4800600" cy="1070059"/>
          </a:xfrm>
        </p:grpSpPr>
        <p:sp>
          <p:nvSpPr>
            <p:cNvPr id="43" name="Rectangle 42">
              <a:extLst>
                <a:ext uri="{FF2B5EF4-FFF2-40B4-BE49-F238E27FC236}">
                  <a16:creationId xmlns:a16="http://schemas.microsoft.com/office/drawing/2014/main" id="{00E22F3E-75EF-9341-90E1-8B8DED99CEBD}"/>
                </a:ext>
              </a:extLst>
            </p:cNvPr>
            <p:cNvSpPr/>
            <p:nvPr/>
          </p:nvSpPr>
          <p:spPr bwMode="auto">
            <a:xfrm>
              <a:off x="5080285" y="2387661"/>
              <a:ext cx="324701" cy="524210"/>
            </a:xfrm>
            <a:prstGeom prst="rect">
              <a:avLst/>
            </a:prstGeom>
            <a:pattFill prst="wdUpDiag">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1" name="Groupe 40">
              <a:extLst>
                <a:ext uri="{FF2B5EF4-FFF2-40B4-BE49-F238E27FC236}">
                  <a16:creationId xmlns:a16="http://schemas.microsoft.com/office/drawing/2014/main" id="{FD28BF07-A17F-3948-8708-9381E576DEF3}"/>
                </a:ext>
              </a:extLst>
            </p:cNvPr>
            <p:cNvGrpSpPr/>
            <p:nvPr/>
          </p:nvGrpSpPr>
          <p:grpSpPr>
            <a:xfrm>
              <a:off x="820882" y="1841812"/>
              <a:ext cx="4800600" cy="1031974"/>
              <a:chOff x="820882" y="1841812"/>
              <a:chExt cx="4800600" cy="1031974"/>
            </a:xfrm>
          </p:grpSpPr>
          <p:cxnSp>
            <p:nvCxnSpPr>
              <p:cNvPr id="20" name="Connecteur droit avec flèche 19">
                <a:extLst>
                  <a:ext uri="{FF2B5EF4-FFF2-40B4-BE49-F238E27FC236}">
                    <a16:creationId xmlns:a16="http://schemas.microsoft.com/office/drawing/2014/main" id="{B6261073-C1B9-3D4F-A2B6-A751A8B4E568}"/>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Connecteur droit avec flèche 27">
                <a:extLst>
                  <a:ext uri="{FF2B5EF4-FFF2-40B4-BE49-F238E27FC236}">
                    <a16:creationId xmlns:a16="http://schemas.microsoft.com/office/drawing/2014/main" id="{DA642159-80DB-C84A-9302-63565940A99C}"/>
                  </a:ext>
                </a:extLst>
              </p:cNvPr>
              <p:cNvCxnSpPr/>
              <p:nvPr/>
            </p:nvCxnSpPr>
            <p:spPr bwMode="auto">
              <a:xfrm flipV="1">
                <a:off x="5084064" y="1901536"/>
                <a:ext cx="0" cy="9722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ZoneTexte 37">
                <a:extLst>
                  <a:ext uri="{FF2B5EF4-FFF2-40B4-BE49-F238E27FC236}">
                    <a16:creationId xmlns:a16="http://schemas.microsoft.com/office/drawing/2014/main" id="{5E63B3BE-E346-F04A-828F-EC0A5319053A}"/>
                  </a:ext>
                </a:extLst>
              </p:cNvPr>
              <p:cNvSpPr txBox="1"/>
              <p:nvPr/>
            </p:nvSpPr>
            <p:spPr>
              <a:xfrm>
                <a:off x="5084064" y="1841812"/>
                <a:ext cx="320922" cy="461665"/>
              </a:xfrm>
              <a:prstGeom prst="rect">
                <a:avLst/>
              </a:prstGeom>
              <a:noFill/>
            </p:spPr>
            <p:txBody>
              <a:bodyPr wrap="none" rtlCol="0">
                <a:spAutoFit/>
              </a:bodyPr>
              <a:lstStyle/>
              <a:p>
                <a:r>
                  <a:rPr lang="fr-FR" dirty="0"/>
                  <a:t>z</a:t>
                </a:r>
              </a:p>
            </p:txBody>
          </p:sp>
          <p:sp>
            <p:nvSpPr>
              <p:cNvPr id="39" name="ZoneTexte 38">
                <a:extLst>
                  <a:ext uri="{FF2B5EF4-FFF2-40B4-BE49-F238E27FC236}">
                    <a16:creationId xmlns:a16="http://schemas.microsoft.com/office/drawing/2014/main" id="{432D0B2C-B01A-8746-8728-BAA7796AC778}"/>
                  </a:ext>
                </a:extLst>
              </p:cNvPr>
              <p:cNvSpPr txBox="1"/>
              <p:nvPr/>
            </p:nvSpPr>
            <p:spPr>
              <a:xfrm>
                <a:off x="949050" y="2222622"/>
                <a:ext cx="338554" cy="461665"/>
              </a:xfrm>
              <a:prstGeom prst="rect">
                <a:avLst/>
              </a:prstGeom>
              <a:noFill/>
            </p:spPr>
            <p:txBody>
              <a:bodyPr wrap="none" rtlCol="0">
                <a:spAutoFit/>
              </a:bodyPr>
              <a:lstStyle/>
              <a:p>
                <a:r>
                  <a:rPr lang="fr-FR" dirty="0"/>
                  <a:t>x</a:t>
                </a:r>
              </a:p>
            </p:txBody>
          </p:sp>
        </p:grpSp>
      </p:grp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BDDE046A-0A16-4B47-AAAF-5F42CF303591}"/>
                  </a:ext>
                </a:extLst>
              </p:cNvPr>
              <p:cNvSpPr txBox="1"/>
              <p:nvPr/>
            </p:nvSpPr>
            <p:spPr>
              <a:xfrm>
                <a:off x="75000" y="3975658"/>
                <a:ext cx="3620094" cy="400110"/>
              </a:xfrm>
              <a:prstGeom prst="rect">
                <a:avLst/>
              </a:prstGeom>
              <a:noFill/>
            </p:spPr>
            <p:txBody>
              <a:bodyPr wrap="none" rtlCol="0">
                <a:spAutoFit/>
              </a:bodyPr>
              <a:lstStyle/>
              <a:p>
                <a:r>
                  <a:rPr lang="fr-FR" sz="1800" dirty="0"/>
                  <a:t>Bending </a:t>
                </a:r>
                <a:r>
                  <a:rPr lang="fr-FR" sz="2000" dirty="0"/>
                  <a:t>moment</a:t>
                </a:r>
                <a:r>
                  <a:rPr lang="fr-FR" sz="1800" dirty="0"/>
                  <a:t> :</a:t>
                </a:r>
                <a14:m>
                  <m:oMath xmlns:m="http://schemas.openxmlformats.org/officeDocument/2006/math">
                    <m:sSub>
                      <m:sSubPr>
                        <m:ctrlPr>
                          <a:rPr lang="fr-FR" sz="1800" i="1" smtClean="0">
                            <a:latin typeface="Cambria Math" panose="02040503050406030204" pitchFamily="18" charset="0"/>
                          </a:rPr>
                        </m:ctrlPr>
                      </m:sSubPr>
                      <m:e>
                        <m:r>
                          <a:rPr lang="fr-FR" sz="1800" b="0" i="1" smtClean="0">
                            <a:latin typeface="Cambria Math" panose="02040503050406030204" pitchFamily="18" charset="0"/>
                          </a:rPr>
                          <m:t>𝑀</m:t>
                        </m:r>
                      </m:e>
                      <m:sub>
                        <m:r>
                          <a:rPr lang="fr-FR" sz="1800" b="0" i="1" smtClean="0">
                            <a:latin typeface="Cambria Math" panose="02040503050406030204" pitchFamily="18" charset="0"/>
                          </a:rPr>
                          <m:t>𝑓</m:t>
                        </m:r>
                      </m:sub>
                    </m:sSub>
                    <m:r>
                      <a:rPr lang="fr-FR" sz="1800" b="0" i="1" smtClean="0">
                        <a:latin typeface="Cambria Math" panose="02040503050406030204" pitchFamily="18" charset="0"/>
                      </a:rPr>
                      <m:t>=−</m:t>
                    </m:r>
                    <m:r>
                      <a:rPr lang="fr-FR" sz="1800" b="0" i="1" smtClean="0">
                        <a:latin typeface="Cambria Math" panose="02040503050406030204" pitchFamily="18" charset="0"/>
                      </a:rPr>
                      <m:t>𝐹</m:t>
                    </m:r>
                    <m:d>
                      <m:dPr>
                        <m:ctrlPr>
                          <a:rPr lang="fr-FR" sz="1800" b="0" i="1" smtClean="0">
                            <a:latin typeface="Cambria Math" panose="02040503050406030204" pitchFamily="18" charset="0"/>
                          </a:rPr>
                        </m:ctrlPr>
                      </m:dPr>
                      <m:e>
                        <m:r>
                          <a:rPr lang="fr-FR" sz="1800" b="0" i="1" smtClean="0">
                            <a:latin typeface="Cambria Math" panose="02040503050406030204" pitchFamily="18" charset="0"/>
                          </a:rPr>
                          <m:t>𝑥</m:t>
                        </m:r>
                        <m:r>
                          <a:rPr lang="fr-FR" sz="1800" b="0" i="1" smtClean="0">
                            <a:latin typeface="Cambria Math" panose="02040503050406030204" pitchFamily="18" charset="0"/>
                          </a:rPr>
                          <m:t>−</m:t>
                        </m:r>
                        <m:r>
                          <a:rPr lang="fr-FR" sz="1800" b="0" i="1" smtClean="0">
                            <a:latin typeface="Cambria Math" panose="02040503050406030204" pitchFamily="18" charset="0"/>
                          </a:rPr>
                          <m:t>𝐿</m:t>
                        </m:r>
                      </m:e>
                    </m:d>
                  </m:oMath>
                </a14:m>
                <a:endParaRPr lang="fr-FR" sz="1800" dirty="0"/>
              </a:p>
            </p:txBody>
          </p:sp>
        </mc:Choice>
        <mc:Fallback xmlns="">
          <p:sp>
            <p:nvSpPr>
              <p:cNvPr id="45" name="ZoneTexte 44">
                <a:extLst>
                  <a:ext uri="{FF2B5EF4-FFF2-40B4-BE49-F238E27FC236}">
                    <a16:creationId xmlns:a16="http://schemas.microsoft.com/office/drawing/2014/main" id="{BDDE046A-0A16-4B47-AAAF-5F42CF303591}"/>
                  </a:ext>
                </a:extLst>
              </p:cNvPr>
              <p:cNvSpPr txBox="1">
                <a:spLocks noRot="1" noChangeAspect="1" noMove="1" noResize="1" noEditPoints="1" noAdjustHandles="1" noChangeArrowheads="1" noChangeShapeType="1" noTextEdit="1"/>
              </p:cNvSpPr>
              <p:nvPr/>
            </p:nvSpPr>
            <p:spPr>
              <a:xfrm>
                <a:off x="75000" y="3975658"/>
                <a:ext cx="3620094" cy="400110"/>
              </a:xfrm>
              <a:prstGeom prst="rect">
                <a:avLst/>
              </a:prstGeom>
              <a:blipFill>
                <a:blip r:embed="rId2"/>
                <a:stretch>
                  <a:fillRect l="-1399" t="-6061" b="-24242"/>
                </a:stretch>
              </a:blipFill>
            </p:spPr>
            <p:txBody>
              <a:bodyPr/>
              <a:lstStyle/>
              <a:p>
                <a:r>
                  <a:rPr lang="fr-FR">
                    <a:noFill/>
                  </a:rPr>
                  <a:t> </a:t>
                </a:r>
              </a:p>
            </p:txBody>
          </p:sp>
        </mc:Fallback>
      </mc:AlternateContent>
      <p:grpSp>
        <p:nvGrpSpPr>
          <p:cNvPr id="50" name="Groupe 49">
            <a:extLst>
              <a:ext uri="{FF2B5EF4-FFF2-40B4-BE49-F238E27FC236}">
                <a16:creationId xmlns:a16="http://schemas.microsoft.com/office/drawing/2014/main" id="{F2E4B7E0-58AD-A54D-8EE2-C77733242DC1}"/>
              </a:ext>
            </a:extLst>
          </p:cNvPr>
          <p:cNvGrpSpPr/>
          <p:nvPr/>
        </p:nvGrpSpPr>
        <p:grpSpPr>
          <a:xfrm>
            <a:off x="2092878" y="2000409"/>
            <a:ext cx="2987407" cy="387252"/>
            <a:chOff x="2092878" y="2000409"/>
            <a:chExt cx="2987407" cy="387252"/>
          </a:xfrm>
        </p:grpSpPr>
        <p:cxnSp>
          <p:nvCxnSpPr>
            <p:cNvPr id="47" name="Connecteur droit avec flèche 46">
              <a:extLst>
                <a:ext uri="{FF2B5EF4-FFF2-40B4-BE49-F238E27FC236}">
                  <a16:creationId xmlns:a16="http://schemas.microsoft.com/office/drawing/2014/main" id="{C6B54A14-F760-FA48-BF6F-56E533B08C3F}"/>
                </a:ext>
              </a:extLst>
            </p:cNvPr>
            <p:cNvCxnSpPr/>
            <p:nvPr/>
          </p:nvCxnSpPr>
          <p:spPr bwMode="auto">
            <a:xfrm>
              <a:off x="2092878" y="2387661"/>
              <a:ext cx="2987407"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48" name="ZoneTexte 47">
              <a:extLst>
                <a:ext uri="{FF2B5EF4-FFF2-40B4-BE49-F238E27FC236}">
                  <a16:creationId xmlns:a16="http://schemas.microsoft.com/office/drawing/2014/main" id="{4E3D4E9D-CA1E-1840-AFD0-E4A78A680C0E}"/>
                </a:ext>
              </a:extLst>
            </p:cNvPr>
            <p:cNvSpPr txBox="1"/>
            <p:nvPr/>
          </p:nvSpPr>
          <p:spPr>
            <a:xfrm>
              <a:off x="3585052" y="2000409"/>
              <a:ext cx="325730" cy="369332"/>
            </a:xfrm>
            <a:prstGeom prst="rect">
              <a:avLst/>
            </a:prstGeom>
            <a:noFill/>
          </p:spPr>
          <p:txBody>
            <a:bodyPr wrap="none" rtlCol="0">
              <a:spAutoFit/>
            </a:bodyPr>
            <a:lstStyle/>
            <a:p>
              <a:r>
                <a:rPr lang="fr-FR" sz="1800" dirty="0"/>
                <a:t>L</a:t>
              </a:r>
            </a:p>
          </p:txBody>
        </p:sp>
      </p:gr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949BA74D-048F-2242-BD9D-3EC4E6CE053A}"/>
                  </a:ext>
                </a:extLst>
              </p:cNvPr>
              <p:cNvSpPr txBox="1"/>
              <p:nvPr/>
            </p:nvSpPr>
            <p:spPr>
              <a:xfrm>
                <a:off x="75000" y="4547718"/>
                <a:ext cx="4199163" cy="572464"/>
              </a:xfrm>
              <a:prstGeom prst="rect">
                <a:avLst/>
              </a:prstGeom>
              <a:noFill/>
            </p:spPr>
            <p:txBody>
              <a:bodyPr wrap="none" rtlCol="0">
                <a:spAutoFit/>
              </a:bodyPr>
              <a:lstStyle/>
              <a:p>
                <a:r>
                  <a:rPr lang="fr-FR" sz="2000" dirty="0"/>
                  <a:t>Euler-</a:t>
                </a:r>
                <a:r>
                  <a:rPr lang="fr-FR" sz="2000" dirty="0" err="1"/>
                  <a:t>Bernouilli</a:t>
                </a:r>
                <a:r>
                  <a:rPr lang="fr-FR" sz="2000" dirty="0"/>
                  <a:t> </a:t>
                </a:r>
                <a:r>
                  <a:rPr lang="fr-FR" sz="2000" dirty="0" err="1"/>
                  <a:t>equation</a:t>
                </a:r>
                <a:r>
                  <a:rPr lang="fr-FR" sz="2000" dirty="0"/>
                  <a:t> :</a:t>
                </a:r>
                <a14:m>
                  <m:oMath xmlns:m="http://schemas.openxmlformats.org/officeDocument/2006/math">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𝑀</m:t>
                        </m:r>
                      </m:e>
                      <m:sub>
                        <m:r>
                          <a:rPr lang="fr-FR" sz="2000" b="0" i="1" smtClean="0">
                            <a:latin typeface="Cambria Math" panose="02040503050406030204" pitchFamily="18" charset="0"/>
                          </a:rPr>
                          <m:t>𝑓</m:t>
                        </m:r>
                      </m:sub>
                    </m:sSub>
                    <m:r>
                      <a:rPr lang="fr-FR" sz="2000" b="0" i="0" smtClean="0">
                        <a:latin typeface="Cambria Math" panose="02040503050406030204" pitchFamily="18" charset="0"/>
                      </a:rPr>
                      <m:t>=</m:t>
                    </m:r>
                    <m:r>
                      <m:rPr>
                        <m:sty m:val="p"/>
                      </m:rPr>
                      <a:rPr lang="fr-FR" sz="2000" b="0" i="0" smtClean="0">
                        <a:latin typeface="Cambria Math" panose="02040503050406030204" pitchFamily="18" charset="0"/>
                      </a:rPr>
                      <m:t>EI</m:t>
                    </m:r>
                    <m:f>
                      <m:fPr>
                        <m:ctrlPr>
                          <a:rPr lang="fr-FR" sz="2000" b="0" i="1" smtClean="0">
                            <a:latin typeface="Cambria Math" panose="02040503050406030204" pitchFamily="18" charset="0"/>
                          </a:rPr>
                        </m:ctrlPr>
                      </m:fPr>
                      <m:num>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𝑧</m:t>
                        </m:r>
                      </m:num>
                      <m:den>
                        <m:r>
                          <a:rPr lang="fr-FR" sz="2000" b="0" i="1" smtClean="0">
                            <a:latin typeface="Cambria Math" panose="02040503050406030204" pitchFamily="18" charset="0"/>
                            <a:ea typeface="Cambria Math" panose="02040503050406030204" pitchFamily="18" charset="0"/>
                          </a:rPr>
                          <m:t>𝜕</m:t>
                        </m:r>
                        <m:sSup>
                          <m:sSupPr>
                            <m:ctrlPr>
                              <a:rPr lang="fr-FR" sz="2000" b="0" i="1" smtClean="0">
                                <a:latin typeface="Cambria Math" panose="02040503050406030204" pitchFamily="18" charset="0"/>
                                <a:ea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𝑥</m:t>
                            </m:r>
                          </m:e>
                          <m:sup>
                            <m:r>
                              <a:rPr lang="fr-FR" sz="2000" b="0" i="1" smtClean="0">
                                <a:latin typeface="Cambria Math" panose="02040503050406030204" pitchFamily="18" charset="0"/>
                                <a:ea typeface="Cambria Math" panose="02040503050406030204" pitchFamily="18" charset="0"/>
                              </a:rPr>
                              <m:t>2</m:t>
                            </m:r>
                          </m:sup>
                        </m:sSup>
                      </m:den>
                    </m:f>
                  </m:oMath>
                </a14:m>
                <a:endParaRPr lang="fr-FR" sz="2000" dirty="0"/>
              </a:p>
            </p:txBody>
          </p:sp>
        </mc:Choice>
        <mc:Fallback xmlns="">
          <p:sp>
            <p:nvSpPr>
              <p:cNvPr id="51" name="ZoneTexte 50">
                <a:extLst>
                  <a:ext uri="{FF2B5EF4-FFF2-40B4-BE49-F238E27FC236}">
                    <a16:creationId xmlns:a16="http://schemas.microsoft.com/office/drawing/2014/main" id="{949BA74D-048F-2242-BD9D-3EC4E6CE053A}"/>
                  </a:ext>
                </a:extLst>
              </p:cNvPr>
              <p:cNvSpPr txBox="1">
                <a:spLocks noRot="1" noChangeAspect="1" noMove="1" noResize="1" noEditPoints="1" noAdjustHandles="1" noChangeArrowheads="1" noChangeShapeType="1" noTextEdit="1"/>
              </p:cNvSpPr>
              <p:nvPr/>
            </p:nvSpPr>
            <p:spPr>
              <a:xfrm>
                <a:off x="75000" y="4547718"/>
                <a:ext cx="4199163" cy="572464"/>
              </a:xfrm>
              <a:prstGeom prst="rect">
                <a:avLst/>
              </a:prstGeom>
              <a:blipFill>
                <a:blip r:embed="rId3"/>
                <a:stretch>
                  <a:fillRect l="-1506" b="-8696"/>
                </a:stretch>
              </a:blipFill>
            </p:spPr>
            <p:txBody>
              <a:bodyPr/>
              <a:lstStyle/>
              <a:p>
                <a:r>
                  <a:rPr lang="fr-FR">
                    <a:noFill/>
                  </a:rPr>
                  <a:t> </a:t>
                </a:r>
              </a:p>
            </p:txBody>
          </p:sp>
        </mc:Fallback>
      </mc:AlternateContent>
      <p:sp>
        <p:nvSpPr>
          <p:cNvPr id="55" name="ZoneTexte 54">
            <a:extLst>
              <a:ext uri="{FF2B5EF4-FFF2-40B4-BE49-F238E27FC236}">
                <a16:creationId xmlns:a16="http://schemas.microsoft.com/office/drawing/2014/main" id="{36C15FDA-658A-0948-BB46-F35612469B48}"/>
              </a:ext>
            </a:extLst>
          </p:cNvPr>
          <p:cNvSpPr txBox="1"/>
          <p:nvPr/>
        </p:nvSpPr>
        <p:spPr>
          <a:xfrm>
            <a:off x="159465" y="5297393"/>
            <a:ext cx="5275803" cy="646331"/>
          </a:xfrm>
          <a:prstGeom prst="rect">
            <a:avLst/>
          </a:prstGeom>
          <a:noFill/>
        </p:spPr>
        <p:txBody>
          <a:bodyPr wrap="none" rtlCol="0">
            <a:spAutoFit/>
          </a:bodyPr>
          <a:lstStyle/>
          <a:p>
            <a:r>
              <a:rPr lang="fr-FR" sz="1800" dirty="0"/>
              <a:t>E, </a:t>
            </a:r>
            <a:r>
              <a:rPr lang="fr-FR" sz="1800" dirty="0" err="1"/>
              <a:t>Young’s</a:t>
            </a:r>
            <a:r>
              <a:rPr lang="fr-FR" sz="1800" dirty="0"/>
              <a:t> </a:t>
            </a:r>
            <a:r>
              <a:rPr lang="fr-FR" sz="1800" dirty="0" err="1"/>
              <a:t>modulus</a:t>
            </a:r>
            <a:r>
              <a:rPr lang="fr-FR" sz="1800" dirty="0"/>
              <a:t> of the cantilever</a:t>
            </a:r>
          </a:p>
          <a:p>
            <a:r>
              <a:rPr lang="fr-FR" sz="1800" dirty="0"/>
              <a:t>I, area moment of </a:t>
            </a:r>
            <a:r>
              <a:rPr lang="fr-FR" sz="1800" dirty="0" err="1"/>
              <a:t>inertia</a:t>
            </a:r>
            <a:r>
              <a:rPr lang="fr-FR" sz="1800" dirty="0"/>
              <a:t> of the cantilever cross section</a:t>
            </a:r>
          </a:p>
        </p:txBody>
      </p:sp>
      <p:grpSp>
        <p:nvGrpSpPr>
          <p:cNvPr id="70" name="Groupe 69">
            <a:extLst>
              <a:ext uri="{FF2B5EF4-FFF2-40B4-BE49-F238E27FC236}">
                <a16:creationId xmlns:a16="http://schemas.microsoft.com/office/drawing/2014/main" id="{419341A9-508C-E840-BA7D-65FB7F17BF4A}"/>
              </a:ext>
            </a:extLst>
          </p:cNvPr>
          <p:cNvGrpSpPr/>
          <p:nvPr/>
        </p:nvGrpSpPr>
        <p:grpSpPr>
          <a:xfrm>
            <a:off x="5677078" y="2180321"/>
            <a:ext cx="3990290" cy="2478478"/>
            <a:chOff x="5677078" y="2180321"/>
            <a:chExt cx="3990290" cy="2478478"/>
          </a:xfrm>
        </p:grpSpPr>
        <p:grpSp>
          <p:nvGrpSpPr>
            <p:cNvPr id="61" name="Groupe 60">
              <a:extLst>
                <a:ext uri="{FF2B5EF4-FFF2-40B4-BE49-F238E27FC236}">
                  <a16:creationId xmlns:a16="http://schemas.microsoft.com/office/drawing/2014/main" id="{98D79C7E-3B38-0C40-AE08-DD6E87E9DB34}"/>
                </a:ext>
              </a:extLst>
            </p:cNvPr>
            <p:cNvGrpSpPr/>
            <p:nvPr/>
          </p:nvGrpSpPr>
          <p:grpSpPr>
            <a:xfrm>
              <a:off x="6170491" y="2180321"/>
              <a:ext cx="3496877" cy="2478478"/>
              <a:chOff x="6170491" y="2180321"/>
              <a:chExt cx="3496877" cy="2478478"/>
            </a:xfrm>
          </p:grpSpPr>
          <p:sp>
            <p:nvSpPr>
              <p:cNvPr id="57" name="Triangle 56">
                <a:extLst>
                  <a:ext uri="{FF2B5EF4-FFF2-40B4-BE49-F238E27FC236}">
                    <a16:creationId xmlns:a16="http://schemas.microsoft.com/office/drawing/2014/main" id="{56F387E6-24C8-FE4B-907D-EC5867684753}"/>
                  </a:ext>
                </a:extLst>
              </p:cNvPr>
              <p:cNvSpPr/>
              <p:nvPr/>
            </p:nvSpPr>
            <p:spPr bwMode="auto">
              <a:xfrm rot="10800000">
                <a:off x="6722225" y="3188606"/>
                <a:ext cx="797646" cy="1470193"/>
              </a:xfrm>
              <a:prstGeom prst="triangle">
                <a:avLst/>
              </a:prstGeom>
              <a:gradFill>
                <a:gsLst>
                  <a:gs pos="0">
                    <a:schemeClr val="bg2">
                      <a:lumMod val="60000"/>
                      <a:lumOff val="40000"/>
                    </a:schemeClr>
                  </a:gs>
                  <a:gs pos="56000">
                    <a:srgbClr val="5A5A5A"/>
                  </a:gs>
                  <a:gs pos="100000">
                    <a:schemeClr val="bg2">
                      <a:lumMod val="0"/>
                    </a:schemeClr>
                  </a:gs>
                </a:gsLst>
                <a:lin ang="102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56" name="Rectangle 55">
                <a:extLst>
                  <a:ext uri="{FF2B5EF4-FFF2-40B4-BE49-F238E27FC236}">
                    <a16:creationId xmlns:a16="http://schemas.microsoft.com/office/drawing/2014/main" id="{9677518D-9638-6948-A948-3B73CC8E39E9}"/>
                  </a:ext>
                </a:extLst>
              </p:cNvPr>
              <p:cNvSpPr/>
              <p:nvPr/>
            </p:nvSpPr>
            <p:spPr bwMode="auto">
              <a:xfrm>
                <a:off x="6170491" y="2180321"/>
                <a:ext cx="3496877" cy="1622333"/>
              </a:xfrm>
              <a:prstGeom prst="rect">
                <a:avLst/>
              </a:prstGeom>
              <a:solidFill>
                <a:schemeClr val="bg2">
                  <a:lumMod val="75000"/>
                </a:schemeClr>
              </a:solidFill>
              <a:ln w="9525" cap="flat" cmpd="sng" algn="ctr">
                <a:solidFill>
                  <a:schemeClr val="tx2">
                    <a:lumMod val="65000"/>
                    <a:lumOff val="35000"/>
                  </a:schemeClr>
                </a:solidFill>
                <a:prstDash val="solid"/>
                <a:round/>
                <a:headEnd type="none" w="med" len="med"/>
                <a:tailEnd type="none" w="med" len="med"/>
              </a:ln>
              <a:effectLst/>
              <a:scene3d>
                <a:camera prst="isometricOffAxis1Top"/>
                <a:lightRig rig="glow" dir="t"/>
              </a:scene3d>
              <a:sp3d extrusionH="190500" contourW="12700" prstMaterial="plastic">
                <a:contourClr>
                  <a:schemeClr val="tx1"/>
                </a:contourClr>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ysClr val="windowText" lastClr="000000"/>
                  </a:solidFill>
                  <a:effectLst/>
                  <a:latin typeface="Times" charset="0"/>
                </a:endParaRPr>
              </a:p>
            </p:txBody>
          </p:sp>
        </p:grpSp>
        <p:cxnSp>
          <p:nvCxnSpPr>
            <p:cNvPr id="63" name="Connecteur droit avec flèche 62">
              <a:extLst>
                <a:ext uri="{FF2B5EF4-FFF2-40B4-BE49-F238E27FC236}">
                  <a16:creationId xmlns:a16="http://schemas.microsoft.com/office/drawing/2014/main" id="{957CF974-68B8-5747-AFE5-F2CF47257E7A}"/>
                </a:ext>
              </a:extLst>
            </p:cNvPr>
            <p:cNvCxnSpPr>
              <a:cxnSpLocks/>
            </p:cNvCxnSpPr>
            <p:nvPr/>
          </p:nvCxnSpPr>
          <p:spPr bwMode="auto">
            <a:xfrm>
              <a:off x="5903225" y="3232383"/>
              <a:ext cx="744096" cy="478992"/>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64" name="ZoneTexte 63">
              <a:extLst>
                <a:ext uri="{FF2B5EF4-FFF2-40B4-BE49-F238E27FC236}">
                  <a16:creationId xmlns:a16="http://schemas.microsoft.com/office/drawing/2014/main" id="{BAD114E2-F869-1E41-8546-66EBFCE5CD28}"/>
                </a:ext>
              </a:extLst>
            </p:cNvPr>
            <p:cNvSpPr txBox="1"/>
            <p:nvPr/>
          </p:nvSpPr>
          <p:spPr>
            <a:xfrm>
              <a:off x="5943917" y="3342043"/>
              <a:ext cx="476830" cy="369332"/>
            </a:xfrm>
            <a:prstGeom prst="rect">
              <a:avLst/>
            </a:prstGeom>
            <a:noFill/>
          </p:spPr>
          <p:txBody>
            <a:bodyPr wrap="square" rtlCol="0">
              <a:spAutoFit/>
            </a:bodyPr>
            <a:lstStyle/>
            <a:p>
              <a:r>
                <a:rPr lang="fr-FR" sz="1800" dirty="0"/>
                <a:t>w</a:t>
              </a:r>
            </a:p>
          </p:txBody>
        </p:sp>
        <p:cxnSp>
          <p:nvCxnSpPr>
            <p:cNvPr id="65" name="Connecteur droit avec flèche 64">
              <a:extLst>
                <a:ext uri="{FF2B5EF4-FFF2-40B4-BE49-F238E27FC236}">
                  <a16:creationId xmlns:a16="http://schemas.microsoft.com/office/drawing/2014/main" id="{C9FEA7D2-ABDC-3348-A097-71668725BB3B}"/>
                </a:ext>
              </a:extLst>
            </p:cNvPr>
            <p:cNvCxnSpPr>
              <a:cxnSpLocks/>
            </p:cNvCxnSpPr>
            <p:nvPr/>
          </p:nvCxnSpPr>
          <p:spPr bwMode="auto">
            <a:xfrm>
              <a:off x="5904850" y="2991487"/>
              <a:ext cx="0" cy="206261"/>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69" name="ZoneTexte 68">
              <a:extLst>
                <a:ext uri="{FF2B5EF4-FFF2-40B4-BE49-F238E27FC236}">
                  <a16:creationId xmlns:a16="http://schemas.microsoft.com/office/drawing/2014/main" id="{41A1653D-5805-A94D-9C95-49E3F9C4FA37}"/>
                </a:ext>
              </a:extLst>
            </p:cNvPr>
            <p:cNvSpPr txBox="1"/>
            <p:nvPr/>
          </p:nvSpPr>
          <p:spPr>
            <a:xfrm>
              <a:off x="5677078" y="2881432"/>
              <a:ext cx="476830" cy="369332"/>
            </a:xfrm>
            <a:prstGeom prst="rect">
              <a:avLst/>
            </a:prstGeom>
            <a:noFill/>
          </p:spPr>
          <p:txBody>
            <a:bodyPr wrap="square" rtlCol="0">
              <a:spAutoFit/>
            </a:bodyPr>
            <a:lstStyle/>
            <a:p>
              <a:r>
                <a:rPr lang="fr-FR" sz="1800" dirty="0"/>
                <a:t>t</a:t>
              </a:r>
            </a:p>
          </p:txBody>
        </p:sp>
      </p:grpSp>
      <mc:AlternateContent xmlns:mc="http://schemas.openxmlformats.org/markup-compatibility/2006" xmlns:a14="http://schemas.microsoft.com/office/drawing/2010/main">
        <mc:Choice Requires="a14">
          <p:sp>
            <p:nvSpPr>
              <p:cNvPr id="71" name="ZoneTexte 70">
                <a:extLst>
                  <a:ext uri="{FF2B5EF4-FFF2-40B4-BE49-F238E27FC236}">
                    <a16:creationId xmlns:a16="http://schemas.microsoft.com/office/drawing/2014/main" id="{1EB76DDB-5763-764A-8023-D81B057A7311}"/>
                  </a:ext>
                </a:extLst>
              </p:cNvPr>
              <p:cNvSpPr txBox="1"/>
              <p:nvPr/>
            </p:nvSpPr>
            <p:spPr>
              <a:xfrm>
                <a:off x="5465606" y="5392654"/>
                <a:ext cx="102752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𝐼</m:t>
                      </m:r>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𝑤</m:t>
                          </m:r>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𝑡</m:t>
                              </m:r>
                            </m:e>
                            <m:sup>
                              <m:r>
                                <a:rPr lang="fr-FR" sz="1800" b="0" i="1" smtClean="0">
                                  <a:latin typeface="Cambria Math" panose="02040503050406030204" pitchFamily="18" charset="0"/>
                                </a:rPr>
                                <m:t>3</m:t>
                              </m:r>
                            </m:sup>
                          </m:sSup>
                        </m:num>
                        <m:den>
                          <m:r>
                            <a:rPr lang="fr-FR" sz="1800" b="0" i="1" smtClean="0">
                              <a:latin typeface="Cambria Math" panose="02040503050406030204" pitchFamily="18" charset="0"/>
                            </a:rPr>
                            <m:t>12</m:t>
                          </m:r>
                        </m:den>
                      </m:f>
                    </m:oMath>
                  </m:oMathPara>
                </a14:m>
                <a:endParaRPr lang="fr-FR" sz="1800" dirty="0"/>
              </a:p>
            </p:txBody>
          </p:sp>
        </mc:Choice>
        <mc:Fallback xmlns="">
          <p:sp>
            <p:nvSpPr>
              <p:cNvPr id="71" name="ZoneTexte 70">
                <a:extLst>
                  <a:ext uri="{FF2B5EF4-FFF2-40B4-BE49-F238E27FC236}">
                    <a16:creationId xmlns:a16="http://schemas.microsoft.com/office/drawing/2014/main" id="{1EB76DDB-5763-764A-8023-D81B057A7311}"/>
                  </a:ext>
                </a:extLst>
              </p:cNvPr>
              <p:cNvSpPr txBox="1">
                <a:spLocks noRot="1" noChangeAspect="1" noMove="1" noResize="1" noEditPoints="1" noAdjustHandles="1" noChangeArrowheads="1" noChangeShapeType="1" noTextEdit="1"/>
              </p:cNvSpPr>
              <p:nvPr/>
            </p:nvSpPr>
            <p:spPr>
              <a:xfrm>
                <a:off x="5465606" y="5392654"/>
                <a:ext cx="1027524" cy="646331"/>
              </a:xfrm>
              <a:prstGeom prst="rect">
                <a:avLst/>
              </a:prstGeom>
              <a:blipFill>
                <a:blip r:embed="rId4"/>
                <a:stretch>
                  <a:fillRect b="-3846"/>
                </a:stretch>
              </a:blipFill>
            </p:spPr>
            <p:txBody>
              <a:bodyPr/>
              <a:lstStyle/>
              <a:p>
                <a:r>
                  <a:rPr lang="fr-FR">
                    <a:noFill/>
                  </a:rPr>
                  <a:t> </a:t>
                </a:r>
              </a:p>
            </p:txBody>
          </p:sp>
        </mc:Fallback>
      </mc:AlternateContent>
    </p:spTree>
    <p:extLst>
      <p:ext uri="{BB962C8B-B14F-4D97-AF65-F5344CB8AC3E}">
        <p14:creationId xmlns:p14="http://schemas.microsoft.com/office/powerpoint/2010/main" val="28691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3" presetClass="exit" presetSubtype="10" fill="hold"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1" grpId="0"/>
      <p:bldP spid="55"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III. Interaction force </a:t>
            </a:r>
            <a:r>
              <a:rPr lang="fr-FR" sz="1600" dirty="0" err="1">
                <a:latin typeface="Times" charset="0"/>
                <a:ea typeface="ＭＳ Ｐゴシック" charset="0"/>
                <a:cs typeface="ＭＳ Ｐゴシック" charset="0"/>
              </a:rPr>
              <a:t>detection</a:t>
            </a:r>
            <a:endParaRPr lang="fr-FR" sz="1600" dirty="0">
              <a:latin typeface="Times" charset="0"/>
              <a:ea typeface="ＭＳ Ｐゴシック" charset="0"/>
              <a:cs typeface="ＭＳ Ｐゴシック" charset="0"/>
            </a:endParaRP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grpSp>
        <p:nvGrpSpPr>
          <p:cNvPr id="4" name="Groupe 3">
            <a:extLst>
              <a:ext uri="{FF2B5EF4-FFF2-40B4-BE49-F238E27FC236}">
                <a16:creationId xmlns:a16="http://schemas.microsoft.com/office/drawing/2014/main" id="{A3B1559B-19CC-B446-92C2-345F02252818}"/>
              </a:ext>
            </a:extLst>
          </p:cNvPr>
          <p:cNvGrpSpPr/>
          <p:nvPr/>
        </p:nvGrpSpPr>
        <p:grpSpPr>
          <a:xfrm>
            <a:off x="4343400" y="617125"/>
            <a:ext cx="4800600" cy="1961896"/>
            <a:chOff x="820882" y="1841812"/>
            <a:chExt cx="4800600" cy="1961896"/>
          </a:xfrm>
        </p:grpSpPr>
        <p:grpSp>
          <p:nvGrpSpPr>
            <p:cNvPr id="42" name="Groupe 41">
              <a:extLst>
                <a:ext uri="{FF2B5EF4-FFF2-40B4-BE49-F238E27FC236}">
                  <a16:creationId xmlns:a16="http://schemas.microsoft.com/office/drawing/2014/main" id="{EB881D77-D9A1-494C-B523-B781B5D3BF69}"/>
                </a:ext>
              </a:extLst>
            </p:cNvPr>
            <p:cNvGrpSpPr/>
            <p:nvPr/>
          </p:nvGrpSpPr>
          <p:grpSpPr>
            <a:xfrm>
              <a:off x="2092878" y="2624327"/>
              <a:ext cx="2987407" cy="1179381"/>
              <a:chOff x="2210013" y="3281977"/>
              <a:chExt cx="2987407" cy="1179381"/>
            </a:xfrm>
          </p:grpSpPr>
          <p:grpSp>
            <p:nvGrpSpPr>
              <p:cNvPr id="29" name="Groupe 28">
                <a:extLst>
                  <a:ext uri="{FF2B5EF4-FFF2-40B4-BE49-F238E27FC236}">
                    <a16:creationId xmlns:a16="http://schemas.microsoft.com/office/drawing/2014/main" id="{0BDE1A0B-8246-A645-8414-B8DBB3C2162D}"/>
                  </a:ext>
                </a:extLst>
              </p:cNvPr>
              <p:cNvGrpSpPr/>
              <p:nvPr/>
            </p:nvGrpSpPr>
            <p:grpSpPr>
              <a:xfrm>
                <a:off x="2210013" y="3281977"/>
                <a:ext cx="2987407" cy="681673"/>
                <a:chOff x="2070207" y="2624746"/>
                <a:chExt cx="2987407" cy="681673"/>
              </a:xfrm>
            </p:grpSpPr>
            <p:sp>
              <p:nvSpPr>
                <p:cNvPr id="30" name="Rectangle 29">
                  <a:extLst>
                    <a:ext uri="{FF2B5EF4-FFF2-40B4-BE49-F238E27FC236}">
                      <a16:creationId xmlns:a16="http://schemas.microsoft.com/office/drawing/2014/main" id="{2AA853AE-AA09-4047-856A-A4F0B3B32645}"/>
                    </a:ext>
                  </a:extLst>
                </p:cNvPr>
                <p:cNvSpPr/>
                <p:nvPr/>
              </p:nvSpPr>
              <p:spPr bwMode="auto">
                <a:xfrm>
                  <a:off x="2070207" y="2624746"/>
                  <a:ext cx="2987407" cy="287544"/>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87544"/>
                    <a:gd name="connsiteX1" fmla="*/ 2991185 w 2991185"/>
                    <a:gd name="connsiteY1" fmla="*/ 0 h 287544"/>
                    <a:gd name="connsiteX2" fmla="*/ 2991185 w 2991185"/>
                    <a:gd name="connsiteY2" fmla="*/ 45719 h 287544"/>
                    <a:gd name="connsiteX3" fmla="*/ 7557 w 2991185"/>
                    <a:gd name="connsiteY3" fmla="*/ 287544 h 287544"/>
                    <a:gd name="connsiteX4" fmla="*/ 0 w 2991185"/>
                    <a:gd name="connsiteY4" fmla="*/ 0 h 287544"/>
                    <a:gd name="connsiteX0" fmla="*/ 0 w 2987407"/>
                    <a:gd name="connsiteY0" fmla="*/ 245604 h 287544"/>
                    <a:gd name="connsiteX1" fmla="*/ 2987407 w 2987407"/>
                    <a:gd name="connsiteY1" fmla="*/ 0 h 287544"/>
                    <a:gd name="connsiteX2" fmla="*/ 2987407 w 2987407"/>
                    <a:gd name="connsiteY2" fmla="*/ 45719 h 287544"/>
                    <a:gd name="connsiteX3" fmla="*/ 3779 w 2987407"/>
                    <a:gd name="connsiteY3" fmla="*/ 287544 h 287544"/>
                    <a:gd name="connsiteX4" fmla="*/ 0 w 2987407"/>
                    <a:gd name="connsiteY4" fmla="*/ 245604 h 28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407" h="287544">
                      <a:moveTo>
                        <a:pt x="0" y="245604"/>
                      </a:moveTo>
                      <a:lnTo>
                        <a:pt x="2987407" y="0"/>
                      </a:lnTo>
                      <a:lnTo>
                        <a:pt x="2987407" y="45719"/>
                      </a:lnTo>
                      <a:lnTo>
                        <a:pt x="3779" y="287544"/>
                      </a:lnTo>
                      <a:lnTo>
                        <a:pt x="0" y="245604"/>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31" name="Triangle 30">
                  <a:extLst>
                    <a:ext uri="{FF2B5EF4-FFF2-40B4-BE49-F238E27FC236}">
                      <a16:creationId xmlns:a16="http://schemas.microsoft.com/office/drawing/2014/main" id="{58194735-4004-BF46-A09E-ECEBB3E9CDEA}"/>
                    </a:ext>
                  </a:extLst>
                </p:cNvPr>
                <p:cNvSpPr/>
                <p:nvPr/>
              </p:nvSpPr>
              <p:spPr bwMode="auto">
                <a:xfrm rot="10489194">
                  <a:off x="2157984" y="289894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cxnSp>
            <p:nvCxnSpPr>
              <p:cNvPr id="7" name="Connecteur droit avec flèche 6">
                <a:extLst>
                  <a:ext uri="{FF2B5EF4-FFF2-40B4-BE49-F238E27FC236}">
                    <a16:creationId xmlns:a16="http://schemas.microsoft.com/office/drawing/2014/main" id="{D4F0EC91-8498-F547-A712-2957FEF6AC0E}"/>
                  </a:ext>
                </a:extLst>
              </p:cNvPr>
              <p:cNvCxnSpPr>
                <a:cxnSpLocks/>
              </p:cNvCxnSpPr>
              <p:nvPr/>
            </p:nvCxnSpPr>
            <p:spPr bwMode="auto">
              <a:xfrm>
                <a:off x="2406912" y="3952322"/>
                <a:ext cx="0" cy="401469"/>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10" name="Groupe 9">
                <a:extLst>
                  <a:ext uri="{FF2B5EF4-FFF2-40B4-BE49-F238E27FC236}">
                    <a16:creationId xmlns:a16="http://schemas.microsoft.com/office/drawing/2014/main" id="{D8406BA3-85C1-4544-B233-00311A1999F7}"/>
                  </a:ext>
                </a:extLst>
              </p:cNvPr>
              <p:cNvGrpSpPr/>
              <p:nvPr/>
            </p:nvGrpSpPr>
            <p:grpSpPr>
              <a:xfrm>
                <a:off x="2498692" y="3999693"/>
                <a:ext cx="397752" cy="461665"/>
                <a:chOff x="3714277" y="4020337"/>
                <a:chExt cx="397752" cy="461665"/>
              </a:xfrm>
            </p:grpSpPr>
            <p:sp>
              <p:nvSpPr>
                <p:cNvPr id="8" name="ZoneTexte 7">
                  <a:extLst>
                    <a:ext uri="{FF2B5EF4-FFF2-40B4-BE49-F238E27FC236}">
                      <a16:creationId xmlns:a16="http://schemas.microsoft.com/office/drawing/2014/main" id="{4FF547CF-3152-EF46-AE7F-FBEBC78E5931}"/>
                    </a:ext>
                  </a:extLst>
                </p:cNvPr>
                <p:cNvSpPr txBox="1"/>
                <p:nvPr/>
              </p:nvSpPr>
              <p:spPr>
                <a:xfrm>
                  <a:off x="3714277" y="4020337"/>
                  <a:ext cx="356188" cy="461665"/>
                </a:xfrm>
                <a:prstGeom prst="rect">
                  <a:avLst/>
                </a:prstGeom>
                <a:noFill/>
              </p:spPr>
              <p:txBody>
                <a:bodyPr wrap="none" rtlCol="0">
                  <a:spAutoFit/>
                </a:bodyPr>
                <a:lstStyle/>
                <a:p>
                  <a:r>
                    <a:rPr lang="fr-FR" dirty="0">
                      <a:solidFill>
                        <a:srgbClr val="C00000"/>
                      </a:solidFill>
                    </a:rPr>
                    <a:t>F</a:t>
                  </a:r>
                </a:p>
              </p:txBody>
            </p:sp>
            <p:cxnSp>
              <p:nvCxnSpPr>
                <p:cNvPr id="36" name="Connecteur droit avec flèche 35">
                  <a:extLst>
                    <a:ext uri="{FF2B5EF4-FFF2-40B4-BE49-F238E27FC236}">
                      <a16:creationId xmlns:a16="http://schemas.microsoft.com/office/drawing/2014/main" id="{BF72DD4E-EC7B-4443-ACA9-B0482AAEE90E}"/>
                    </a:ext>
                  </a:extLst>
                </p:cNvPr>
                <p:cNvCxnSpPr>
                  <a:cxnSpLocks/>
                </p:cNvCxnSpPr>
                <p:nvPr/>
              </p:nvCxnSpPr>
              <p:spPr bwMode="auto">
                <a:xfrm>
                  <a:off x="3755841" y="4050915"/>
                  <a:ext cx="356188" cy="291"/>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grpSp>
        <p:grpSp>
          <p:nvGrpSpPr>
            <p:cNvPr id="44" name="Groupe 43">
              <a:extLst>
                <a:ext uri="{FF2B5EF4-FFF2-40B4-BE49-F238E27FC236}">
                  <a16:creationId xmlns:a16="http://schemas.microsoft.com/office/drawing/2014/main" id="{FD80DBD2-23EE-3D45-9E65-14AA964B2564}"/>
                </a:ext>
              </a:extLst>
            </p:cNvPr>
            <p:cNvGrpSpPr/>
            <p:nvPr/>
          </p:nvGrpSpPr>
          <p:grpSpPr>
            <a:xfrm>
              <a:off x="820882" y="1841812"/>
              <a:ext cx="4800600" cy="1070059"/>
              <a:chOff x="820882" y="1841812"/>
              <a:chExt cx="4800600" cy="1070059"/>
            </a:xfrm>
          </p:grpSpPr>
          <p:sp>
            <p:nvSpPr>
              <p:cNvPr id="43" name="Rectangle 42">
                <a:extLst>
                  <a:ext uri="{FF2B5EF4-FFF2-40B4-BE49-F238E27FC236}">
                    <a16:creationId xmlns:a16="http://schemas.microsoft.com/office/drawing/2014/main" id="{00E22F3E-75EF-9341-90E1-8B8DED99CEBD}"/>
                  </a:ext>
                </a:extLst>
              </p:cNvPr>
              <p:cNvSpPr/>
              <p:nvPr/>
            </p:nvSpPr>
            <p:spPr bwMode="auto">
              <a:xfrm>
                <a:off x="5080285" y="2387661"/>
                <a:ext cx="324701" cy="524210"/>
              </a:xfrm>
              <a:prstGeom prst="rect">
                <a:avLst/>
              </a:prstGeom>
              <a:pattFill prst="wdUpDiag">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1" name="Groupe 40">
                <a:extLst>
                  <a:ext uri="{FF2B5EF4-FFF2-40B4-BE49-F238E27FC236}">
                    <a16:creationId xmlns:a16="http://schemas.microsoft.com/office/drawing/2014/main" id="{FD28BF07-A17F-3948-8708-9381E576DEF3}"/>
                  </a:ext>
                </a:extLst>
              </p:cNvPr>
              <p:cNvGrpSpPr/>
              <p:nvPr/>
            </p:nvGrpSpPr>
            <p:grpSpPr>
              <a:xfrm>
                <a:off x="820882" y="1841812"/>
                <a:ext cx="4800600" cy="1031974"/>
                <a:chOff x="820882" y="1841812"/>
                <a:chExt cx="4800600" cy="1031974"/>
              </a:xfrm>
            </p:grpSpPr>
            <p:cxnSp>
              <p:nvCxnSpPr>
                <p:cNvPr id="20" name="Connecteur droit avec flèche 19">
                  <a:extLst>
                    <a:ext uri="{FF2B5EF4-FFF2-40B4-BE49-F238E27FC236}">
                      <a16:creationId xmlns:a16="http://schemas.microsoft.com/office/drawing/2014/main" id="{B6261073-C1B9-3D4F-A2B6-A751A8B4E568}"/>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Connecteur droit avec flèche 27">
                  <a:extLst>
                    <a:ext uri="{FF2B5EF4-FFF2-40B4-BE49-F238E27FC236}">
                      <a16:creationId xmlns:a16="http://schemas.microsoft.com/office/drawing/2014/main" id="{DA642159-80DB-C84A-9302-63565940A99C}"/>
                    </a:ext>
                  </a:extLst>
                </p:cNvPr>
                <p:cNvCxnSpPr/>
                <p:nvPr/>
              </p:nvCxnSpPr>
              <p:spPr bwMode="auto">
                <a:xfrm flipV="1">
                  <a:off x="5084064" y="1901536"/>
                  <a:ext cx="0" cy="9722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ZoneTexte 37">
                  <a:extLst>
                    <a:ext uri="{FF2B5EF4-FFF2-40B4-BE49-F238E27FC236}">
                      <a16:creationId xmlns:a16="http://schemas.microsoft.com/office/drawing/2014/main" id="{5E63B3BE-E346-F04A-828F-EC0A5319053A}"/>
                    </a:ext>
                  </a:extLst>
                </p:cNvPr>
                <p:cNvSpPr txBox="1"/>
                <p:nvPr/>
              </p:nvSpPr>
              <p:spPr>
                <a:xfrm>
                  <a:off x="5084064" y="1841812"/>
                  <a:ext cx="320922" cy="461665"/>
                </a:xfrm>
                <a:prstGeom prst="rect">
                  <a:avLst/>
                </a:prstGeom>
                <a:noFill/>
              </p:spPr>
              <p:txBody>
                <a:bodyPr wrap="none" rtlCol="0">
                  <a:spAutoFit/>
                </a:bodyPr>
                <a:lstStyle/>
                <a:p>
                  <a:r>
                    <a:rPr lang="fr-FR" dirty="0"/>
                    <a:t>z</a:t>
                  </a:r>
                </a:p>
              </p:txBody>
            </p:sp>
            <p:sp>
              <p:nvSpPr>
                <p:cNvPr id="39" name="ZoneTexte 38">
                  <a:extLst>
                    <a:ext uri="{FF2B5EF4-FFF2-40B4-BE49-F238E27FC236}">
                      <a16:creationId xmlns:a16="http://schemas.microsoft.com/office/drawing/2014/main" id="{432D0B2C-B01A-8746-8728-BAA7796AC778}"/>
                    </a:ext>
                  </a:extLst>
                </p:cNvPr>
                <p:cNvSpPr txBox="1"/>
                <p:nvPr/>
              </p:nvSpPr>
              <p:spPr>
                <a:xfrm>
                  <a:off x="949050" y="2222622"/>
                  <a:ext cx="338554" cy="461665"/>
                </a:xfrm>
                <a:prstGeom prst="rect">
                  <a:avLst/>
                </a:prstGeom>
                <a:noFill/>
              </p:spPr>
              <p:txBody>
                <a:bodyPr wrap="none" rtlCol="0">
                  <a:spAutoFit/>
                </a:bodyPr>
                <a:lstStyle/>
                <a:p>
                  <a:r>
                    <a:rPr lang="fr-FR" dirty="0"/>
                    <a:t>x</a:t>
                  </a:r>
                </a:p>
              </p:txBody>
            </p:sp>
          </p:grpSp>
        </p:grpSp>
        <p:grpSp>
          <p:nvGrpSpPr>
            <p:cNvPr id="50" name="Groupe 49">
              <a:extLst>
                <a:ext uri="{FF2B5EF4-FFF2-40B4-BE49-F238E27FC236}">
                  <a16:creationId xmlns:a16="http://schemas.microsoft.com/office/drawing/2014/main" id="{F2E4B7E0-58AD-A54D-8EE2-C77733242DC1}"/>
                </a:ext>
              </a:extLst>
            </p:cNvPr>
            <p:cNvGrpSpPr/>
            <p:nvPr/>
          </p:nvGrpSpPr>
          <p:grpSpPr>
            <a:xfrm>
              <a:off x="2092878" y="2000409"/>
              <a:ext cx="2987407" cy="387252"/>
              <a:chOff x="2092878" y="2000409"/>
              <a:chExt cx="2987407" cy="387252"/>
            </a:xfrm>
          </p:grpSpPr>
          <p:cxnSp>
            <p:nvCxnSpPr>
              <p:cNvPr id="47" name="Connecteur droit avec flèche 46">
                <a:extLst>
                  <a:ext uri="{FF2B5EF4-FFF2-40B4-BE49-F238E27FC236}">
                    <a16:creationId xmlns:a16="http://schemas.microsoft.com/office/drawing/2014/main" id="{C6B54A14-F760-FA48-BF6F-56E533B08C3F}"/>
                  </a:ext>
                </a:extLst>
              </p:cNvPr>
              <p:cNvCxnSpPr/>
              <p:nvPr/>
            </p:nvCxnSpPr>
            <p:spPr bwMode="auto">
              <a:xfrm>
                <a:off x="2092878" y="2387661"/>
                <a:ext cx="2987407"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48" name="ZoneTexte 47">
                <a:extLst>
                  <a:ext uri="{FF2B5EF4-FFF2-40B4-BE49-F238E27FC236}">
                    <a16:creationId xmlns:a16="http://schemas.microsoft.com/office/drawing/2014/main" id="{4E3D4E9D-CA1E-1840-AFD0-E4A78A680C0E}"/>
                  </a:ext>
                </a:extLst>
              </p:cNvPr>
              <p:cNvSpPr txBox="1"/>
              <p:nvPr/>
            </p:nvSpPr>
            <p:spPr>
              <a:xfrm>
                <a:off x="3585052" y="2000409"/>
                <a:ext cx="325730" cy="369332"/>
              </a:xfrm>
              <a:prstGeom prst="rect">
                <a:avLst/>
              </a:prstGeom>
              <a:noFill/>
            </p:spPr>
            <p:txBody>
              <a:bodyPr wrap="none" rtlCol="0">
                <a:spAutoFit/>
              </a:bodyPr>
              <a:lstStyle/>
              <a:p>
                <a:r>
                  <a:rPr lang="fr-FR" sz="1800" dirty="0"/>
                  <a:t>L</a:t>
                </a:r>
              </a:p>
            </p:txBody>
          </p:sp>
        </p:grpSp>
      </p:gr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949BA74D-048F-2242-BD9D-3EC4E6CE053A}"/>
                  </a:ext>
                </a:extLst>
              </p:cNvPr>
              <p:cNvSpPr txBox="1"/>
              <p:nvPr/>
            </p:nvSpPr>
            <p:spPr>
              <a:xfrm>
                <a:off x="584809" y="1214828"/>
                <a:ext cx="2962631" cy="1325491"/>
              </a:xfrm>
              <a:prstGeom prst="rect">
                <a:avLst/>
              </a:prstGeom>
              <a:noFill/>
            </p:spPr>
            <p:txBody>
              <a:bodyPr wrap="square" rtlCol="0">
                <a:spAutoFit/>
              </a:bodyPr>
              <a:lstStyle/>
              <a:p>
                <a:r>
                  <a:rPr lang="fr-FR" sz="2000" dirty="0"/>
                  <a:t>Euler-</a:t>
                </a:r>
                <a:r>
                  <a:rPr lang="fr-FR" sz="2000" dirty="0" err="1"/>
                  <a:t>Bernouilli</a:t>
                </a:r>
                <a:r>
                  <a:rPr lang="fr-FR" sz="2000" dirty="0"/>
                  <a:t> </a:t>
                </a:r>
                <a:r>
                  <a:rPr lang="fr-FR" sz="2000" dirty="0" err="1"/>
                  <a:t>equation</a:t>
                </a:r>
                <a:r>
                  <a:rPr lang="fr-FR" sz="2000" dirty="0"/>
                  <a:t> :</a:t>
                </a:r>
                <a:endParaRPr lang="fr-FR" sz="2000" i="1" dirty="0">
                  <a:latin typeface="Cambria Math" panose="02040503050406030204" pitchFamily="18" charset="0"/>
                </a:endParaRPr>
              </a:p>
              <a:p>
                <a:endParaRPr lang="fr-FR" sz="20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m:t>
                      </m:r>
                      <m:r>
                        <a:rPr lang="fr-FR" sz="2000" b="0" i="1" smtClean="0">
                          <a:latin typeface="Cambria Math" panose="02040503050406030204" pitchFamily="18" charset="0"/>
                        </a:rPr>
                        <m:t>𝐹</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𝑥</m:t>
                          </m:r>
                          <m:r>
                            <a:rPr lang="fr-FR" sz="2000" b="0" i="1" smtClean="0">
                              <a:latin typeface="Cambria Math" panose="02040503050406030204" pitchFamily="18" charset="0"/>
                            </a:rPr>
                            <m:t>−</m:t>
                          </m:r>
                          <m:r>
                            <a:rPr lang="fr-FR" sz="2000" b="0" i="1" smtClean="0">
                              <a:latin typeface="Cambria Math" panose="02040503050406030204" pitchFamily="18" charset="0"/>
                            </a:rPr>
                            <m:t>𝐿</m:t>
                          </m:r>
                        </m:e>
                      </m:d>
                      <m:r>
                        <a:rPr lang="fr-FR" sz="2000" b="0" i="1" smtClean="0">
                          <a:latin typeface="Cambria Math" panose="02040503050406030204" pitchFamily="18" charset="0"/>
                        </a:rPr>
                        <m:t> </m:t>
                      </m:r>
                      <m:r>
                        <a:rPr lang="fr-FR" sz="2000" b="0" i="0" smtClean="0">
                          <a:latin typeface="Cambria Math" panose="02040503050406030204" pitchFamily="18" charset="0"/>
                        </a:rPr>
                        <m:t>=</m:t>
                      </m:r>
                      <m:r>
                        <m:rPr>
                          <m:sty m:val="p"/>
                        </m:rPr>
                        <a:rPr lang="fr-FR" sz="2000" b="0" i="0" smtClean="0">
                          <a:latin typeface="Cambria Math" panose="02040503050406030204" pitchFamily="18" charset="0"/>
                        </a:rPr>
                        <m:t>EI</m:t>
                      </m:r>
                      <m:f>
                        <m:fPr>
                          <m:ctrlPr>
                            <a:rPr lang="fr-FR" sz="2000" b="0" i="1" smtClean="0">
                              <a:latin typeface="Cambria Math" panose="02040503050406030204" pitchFamily="18" charset="0"/>
                            </a:rPr>
                          </m:ctrlPr>
                        </m:fPr>
                        <m:num>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𝑧</m:t>
                          </m:r>
                        </m:num>
                        <m:den>
                          <m:r>
                            <a:rPr lang="fr-FR" sz="2000" b="0" i="1" smtClean="0">
                              <a:latin typeface="Cambria Math" panose="02040503050406030204" pitchFamily="18" charset="0"/>
                              <a:ea typeface="Cambria Math" panose="02040503050406030204" pitchFamily="18" charset="0"/>
                            </a:rPr>
                            <m:t>𝜕</m:t>
                          </m:r>
                          <m:sSup>
                            <m:sSupPr>
                              <m:ctrlPr>
                                <a:rPr lang="fr-FR" sz="2000" b="0" i="1" smtClean="0">
                                  <a:latin typeface="Cambria Math" panose="02040503050406030204" pitchFamily="18" charset="0"/>
                                  <a:ea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𝑥</m:t>
                              </m:r>
                            </m:e>
                            <m:sup>
                              <m:r>
                                <a:rPr lang="fr-FR" sz="2000" b="0" i="1" smtClean="0">
                                  <a:latin typeface="Cambria Math" panose="02040503050406030204" pitchFamily="18" charset="0"/>
                                  <a:ea typeface="Cambria Math" panose="02040503050406030204" pitchFamily="18" charset="0"/>
                                </a:rPr>
                                <m:t>2</m:t>
                              </m:r>
                            </m:sup>
                          </m:sSup>
                        </m:den>
                      </m:f>
                    </m:oMath>
                  </m:oMathPara>
                </a14:m>
                <a:endParaRPr lang="fr-FR" sz="2000" dirty="0"/>
              </a:p>
            </p:txBody>
          </p:sp>
        </mc:Choice>
        <mc:Fallback xmlns="">
          <p:sp>
            <p:nvSpPr>
              <p:cNvPr id="51" name="ZoneTexte 50">
                <a:extLst>
                  <a:ext uri="{FF2B5EF4-FFF2-40B4-BE49-F238E27FC236}">
                    <a16:creationId xmlns:a16="http://schemas.microsoft.com/office/drawing/2014/main" id="{949BA74D-048F-2242-BD9D-3EC4E6CE053A}"/>
                  </a:ext>
                </a:extLst>
              </p:cNvPr>
              <p:cNvSpPr txBox="1">
                <a:spLocks noRot="1" noChangeAspect="1" noMove="1" noResize="1" noEditPoints="1" noAdjustHandles="1" noChangeArrowheads="1" noChangeShapeType="1" noTextEdit="1"/>
              </p:cNvSpPr>
              <p:nvPr/>
            </p:nvSpPr>
            <p:spPr>
              <a:xfrm>
                <a:off x="584809" y="1214828"/>
                <a:ext cx="2962631" cy="1325491"/>
              </a:xfrm>
              <a:prstGeom prst="rect">
                <a:avLst/>
              </a:prstGeom>
              <a:blipFill>
                <a:blip r:embed="rId2"/>
                <a:stretch>
                  <a:fillRect l="-2564" t="-1887" r="-427" b="-283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98EE2375-14A6-0142-80A6-CEC023D15561}"/>
                  </a:ext>
                </a:extLst>
              </p:cNvPr>
              <p:cNvSpPr txBox="1"/>
              <p:nvPr/>
            </p:nvSpPr>
            <p:spPr>
              <a:xfrm>
                <a:off x="5685151" y="2901626"/>
                <a:ext cx="2377574" cy="1399357"/>
              </a:xfrm>
              <a:prstGeom prst="rect">
                <a:avLst/>
              </a:prstGeom>
              <a:noFill/>
            </p:spPr>
            <p:txBody>
              <a:bodyPr wrap="none" rtlCol="0">
                <a:spAutoFit/>
              </a:bodyPr>
              <a:lstStyle/>
              <a:p>
                <a:r>
                  <a:rPr lang="fr-FR" sz="1800" dirty="0"/>
                  <a:t>Boundaries conditions :</a:t>
                </a:r>
              </a:p>
              <a:p>
                <a:pPr/>
                <a14:m>
                  <m:oMathPara xmlns:m="http://schemas.openxmlformats.org/officeDocument/2006/math">
                    <m:oMathParaPr>
                      <m:jc m:val="centerGroup"/>
                    </m:oMathParaPr>
                    <m:oMath xmlns:m="http://schemas.openxmlformats.org/officeDocument/2006/math">
                      <m:d>
                        <m:dPr>
                          <m:begChr m:val="{"/>
                          <m:endChr m:val=""/>
                          <m:ctrlPr>
                            <a:rPr lang="fr-FR" sz="1800" i="1" smtClean="0">
                              <a:latin typeface="Cambria Math" panose="02040503050406030204" pitchFamily="18" charset="0"/>
                            </a:rPr>
                          </m:ctrlPr>
                        </m:dPr>
                        <m:e>
                          <m:eqArr>
                            <m:eqArrPr>
                              <m:ctrlPr>
                                <a:rPr lang="fr-FR" sz="1800" i="1" smtClean="0">
                                  <a:latin typeface="Cambria Math" panose="02040503050406030204" pitchFamily="18" charset="0"/>
                                </a:rPr>
                              </m:ctrlPr>
                            </m:eqArrPr>
                            <m:e>
                              <m:r>
                                <a:rPr lang="fr-FR" sz="1800" b="0" i="1" smtClean="0">
                                  <a:latin typeface="Cambria Math" panose="02040503050406030204" pitchFamily="18" charset="0"/>
                                </a:rPr>
                                <m:t>𝑧</m:t>
                              </m:r>
                              <m:d>
                                <m:dPr>
                                  <m:ctrlPr>
                                    <a:rPr lang="fr-FR" sz="1800" b="0" i="1" smtClean="0">
                                      <a:latin typeface="Cambria Math" panose="02040503050406030204" pitchFamily="18" charset="0"/>
                                    </a:rPr>
                                  </m:ctrlPr>
                                </m:dPr>
                                <m:e>
                                  <m:r>
                                    <a:rPr lang="fr-FR" sz="1800" b="0" i="1" smtClean="0">
                                      <a:latin typeface="Cambria Math" panose="02040503050406030204" pitchFamily="18" charset="0"/>
                                    </a:rPr>
                                    <m:t>0</m:t>
                                  </m:r>
                                </m:e>
                              </m:d>
                              <m:r>
                                <a:rPr lang="fr-FR" sz="1800" b="0" i="1" smtClean="0">
                                  <a:latin typeface="Cambria Math" panose="02040503050406030204" pitchFamily="18" charset="0"/>
                                </a:rPr>
                                <m:t>=0</m:t>
                              </m:r>
                            </m:e>
                            <m:e>
                              <m:sSub>
                                <m:sSubPr>
                                  <m:ctrlPr>
                                    <a:rPr lang="fr-FR" sz="1800" i="1" smtClean="0">
                                      <a:latin typeface="Cambria Math" panose="02040503050406030204" pitchFamily="18" charset="0"/>
                                    </a:rPr>
                                  </m:ctrlPr>
                                </m:sSubPr>
                                <m:e>
                                  <m:d>
                                    <m:dPr>
                                      <m:begChr m:val=""/>
                                      <m:endChr m:val="|"/>
                                      <m:ctrlPr>
                                        <a:rPr lang="fr-FR" sz="1800" i="1" smtClean="0">
                                          <a:latin typeface="Cambria Math" panose="02040503050406030204" pitchFamily="18" charset="0"/>
                                        </a:rPr>
                                      </m:ctrlPr>
                                    </m:dPr>
                                    <m:e>
                                      <m:f>
                                        <m:fPr>
                                          <m:ctrlPr>
                                            <a:rPr lang="fr-FR" sz="1800" i="1" smtClean="0">
                                              <a:latin typeface="Cambria Math" panose="02040503050406030204" pitchFamily="18" charset="0"/>
                                            </a:rPr>
                                          </m:ctrlPr>
                                        </m:fPr>
                                        <m:num>
                                          <m:r>
                                            <a:rPr lang="fr-FR" sz="1800" i="1" smtClean="0">
                                              <a:latin typeface="Cambria Math" panose="02040503050406030204" pitchFamily="18" charset="0"/>
                                              <a:ea typeface="Cambria Math" panose="02040503050406030204" pitchFamily="18" charset="0"/>
                                            </a:rPr>
                                            <m:t>𝜕</m:t>
                                          </m:r>
                                          <m:r>
                                            <a:rPr lang="fr-FR" sz="1800" b="0" i="1" smtClean="0">
                                              <a:latin typeface="Cambria Math" panose="02040503050406030204" pitchFamily="18" charset="0"/>
                                              <a:ea typeface="Cambria Math" panose="02040503050406030204" pitchFamily="18" charset="0"/>
                                            </a:rPr>
                                            <m:t>𝑧</m:t>
                                          </m:r>
                                        </m:num>
                                        <m:den>
                                          <m:r>
                                            <a:rPr lang="fr-FR" sz="1800" i="1" smtClean="0">
                                              <a:latin typeface="Cambria Math" panose="02040503050406030204" pitchFamily="18" charset="0"/>
                                              <a:ea typeface="Cambria Math" panose="02040503050406030204" pitchFamily="18" charset="0"/>
                                            </a:rPr>
                                            <m:t>𝜕</m:t>
                                          </m:r>
                                          <m:r>
                                            <a:rPr lang="fr-FR" sz="1800" b="0" i="1" smtClean="0">
                                              <a:latin typeface="Cambria Math" panose="02040503050406030204" pitchFamily="18" charset="0"/>
                                              <a:ea typeface="Cambria Math" panose="02040503050406030204" pitchFamily="18" charset="0"/>
                                            </a:rPr>
                                            <m:t>𝑥</m:t>
                                          </m:r>
                                        </m:den>
                                      </m:f>
                                    </m:e>
                                  </m:d>
                                </m:e>
                                <m:sub>
                                  <m:r>
                                    <a:rPr lang="fr-FR" sz="1800" b="0" i="1" smtClean="0">
                                      <a:latin typeface="Cambria Math" panose="02040503050406030204" pitchFamily="18" charset="0"/>
                                    </a:rPr>
                                    <m:t>𝑥</m:t>
                                  </m:r>
                                  <m:r>
                                    <a:rPr lang="fr-FR" sz="1800" b="0" i="1" smtClean="0">
                                      <a:latin typeface="Cambria Math" panose="02040503050406030204" pitchFamily="18" charset="0"/>
                                    </a:rPr>
                                    <m:t>=0</m:t>
                                  </m:r>
                                </m:sub>
                              </m:sSub>
                              <m:r>
                                <a:rPr lang="fr-FR" sz="1800" b="0" i="1" smtClean="0">
                                  <a:latin typeface="Cambria Math" panose="02040503050406030204" pitchFamily="18" charset="0"/>
                                </a:rPr>
                                <m:t>=0</m:t>
                              </m:r>
                            </m:e>
                          </m:eqArr>
                        </m:e>
                      </m:d>
                    </m:oMath>
                  </m:oMathPara>
                </a14:m>
                <a:endParaRPr lang="fr-FR" sz="1800" dirty="0"/>
              </a:p>
            </p:txBody>
          </p:sp>
        </mc:Choice>
        <mc:Fallback xmlns="">
          <p:sp>
            <p:nvSpPr>
              <p:cNvPr id="6" name="ZoneTexte 5">
                <a:extLst>
                  <a:ext uri="{FF2B5EF4-FFF2-40B4-BE49-F238E27FC236}">
                    <a16:creationId xmlns:a16="http://schemas.microsoft.com/office/drawing/2014/main" id="{98EE2375-14A6-0142-80A6-CEC023D15561}"/>
                  </a:ext>
                </a:extLst>
              </p:cNvPr>
              <p:cNvSpPr txBox="1">
                <a:spLocks noRot="1" noChangeAspect="1" noMove="1" noResize="1" noEditPoints="1" noAdjustHandles="1" noChangeArrowheads="1" noChangeShapeType="1" noTextEdit="1"/>
              </p:cNvSpPr>
              <p:nvPr/>
            </p:nvSpPr>
            <p:spPr>
              <a:xfrm>
                <a:off x="5685151" y="2901626"/>
                <a:ext cx="2377574" cy="1399357"/>
              </a:xfrm>
              <a:prstGeom prst="rect">
                <a:avLst/>
              </a:prstGeom>
              <a:blipFill>
                <a:blip r:embed="rId3"/>
                <a:stretch>
                  <a:fillRect l="-6878" t="-53153" r="-529" b="-13243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C0A9F4EA-FAF0-D849-ADD9-7FE1366D7D2B}"/>
                  </a:ext>
                </a:extLst>
              </p:cNvPr>
              <p:cNvSpPr txBox="1"/>
              <p:nvPr/>
            </p:nvSpPr>
            <p:spPr>
              <a:xfrm>
                <a:off x="1291391" y="3239599"/>
                <a:ext cx="2498569" cy="8334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a:latin typeface="Cambria Math" panose="02040503050406030204" pitchFamily="18" charset="0"/>
                                </a:rPr>
                              </m:ctrlPr>
                            </m:sSupPr>
                            <m:e>
                              <m:r>
                                <a:rPr lang="fr-FR" i="1">
                                  <a:latin typeface="Cambria Math" panose="02040503050406030204" pitchFamily="18" charset="0"/>
                                  <a:ea typeface="Cambria Math" panose="02040503050406030204" pitchFamily="18" charset="0"/>
                                </a:rPr>
                                <m:t>𝜕</m:t>
                              </m:r>
                            </m:e>
                            <m:sup>
                              <m:r>
                                <a:rPr lang="fr-FR" i="1">
                                  <a:latin typeface="Cambria Math" panose="02040503050406030204" pitchFamily="18" charset="0"/>
                                </a:rPr>
                                <m:t>2</m:t>
                              </m:r>
                            </m:sup>
                          </m:sSup>
                          <m:r>
                            <a:rPr lang="fr-FR" i="1">
                              <a:latin typeface="Cambria Math" panose="02040503050406030204" pitchFamily="18" charset="0"/>
                            </a:rPr>
                            <m:t>𝑧</m:t>
                          </m:r>
                        </m:num>
                        <m:den>
                          <m:r>
                            <a:rPr lang="fr-FR" i="1">
                              <a:latin typeface="Cambria Math" panose="02040503050406030204" pitchFamily="18" charset="0"/>
                              <a:ea typeface="Cambria Math" panose="02040503050406030204" pitchFamily="18" charset="0"/>
                            </a:rPr>
                            <m:t>𝜕</m:t>
                          </m:r>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𝑥</m:t>
                              </m:r>
                            </m:e>
                            <m:sup>
                              <m:r>
                                <a:rPr lang="fr-FR" i="1">
                                  <a:latin typeface="Cambria Math" panose="02040503050406030204" pitchFamily="18" charset="0"/>
                                  <a:ea typeface="Cambria Math" panose="02040503050406030204" pitchFamily="18" charset="0"/>
                                </a:rPr>
                                <m:t>2</m:t>
                              </m:r>
                            </m:sup>
                          </m:sSup>
                        </m:den>
                      </m:f>
                      <m:r>
                        <a:rPr lang="fr-FR" b="0" i="0"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𝐹</m:t>
                          </m:r>
                        </m:num>
                        <m:den>
                          <m:r>
                            <a:rPr lang="fr-FR" b="0" i="1" smtClean="0">
                              <a:latin typeface="Cambria Math" panose="02040503050406030204" pitchFamily="18" charset="0"/>
                              <a:ea typeface="Cambria Math" panose="02040503050406030204" pitchFamily="18" charset="0"/>
                            </a:rPr>
                            <m:t>𝐸𝐼</m:t>
                          </m:r>
                        </m:den>
                      </m:f>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𝐿</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𝑥</m:t>
                          </m:r>
                        </m:e>
                      </m:d>
                    </m:oMath>
                  </m:oMathPara>
                </a14:m>
                <a:endParaRPr lang="fr-FR" dirty="0"/>
              </a:p>
            </p:txBody>
          </p:sp>
        </mc:Choice>
        <mc:Fallback xmlns="">
          <p:sp>
            <p:nvSpPr>
              <p:cNvPr id="9" name="ZoneTexte 8">
                <a:extLst>
                  <a:ext uri="{FF2B5EF4-FFF2-40B4-BE49-F238E27FC236}">
                    <a16:creationId xmlns:a16="http://schemas.microsoft.com/office/drawing/2014/main" id="{C0A9F4EA-FAF0-D849-ADD9-7FE1366D7D2B}"/>
                  </a:ext>
                </a:extLst>
              </p:cNvPr>
              <p:cNvSpPr txBox="1">
                <a:spLocks noRot="1" noChangeAspect="1" noMove="1" noResize="1" noEditPoints="1" noAdjustHandles="1" noChangeArrowheads="1" noChangeShapeType="1" noTextEdit="1"/>
              </p:cNvSpPr>
              <p:nvPr/>
            </p:nvSpPr>
            <p:spPr>
              <a:xfrm>
                <a:off x="1291391" y="3239599"/>
                <a:ext cx="2498569" cy="833498"/>
              </a:xfrm>
              <a:prstGeom prst="rect">
                <a:avLst/>
              </a:prstGeom>
              <a:blipFill>
                <a:blip r:embed="rId4"/>
                <a:stretch>
                  <a:fillRect b="-746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C524AB1-318C-5443-9CBB-381C14A3C4DA}"/>
                  </a:ext>
                </a:extLst>
              </p:cNvPr>
              <p:cNvSpPr txBox="1"/>
              <p:nvPr/>
            </p:nvSpPr>
            <p:spPr>
              <a:xfrm>
                <a:off x="2402553" y="5040939"/>
                <a:ext cx="3543086" cy="794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𝑧</m:t>
                      </m:r>
                      <m:d>
                        <m:dPr>
                          <m:ctrlPr>
                            <a:rPr lang="fr-FR" b="0" i="1" smtClean="0">
                              <a:latin typeface="Cambria Math" panose="02040503050406030204" pitchFamily="18" charset="0"/>
                            </a:rPr>
                          </m:ctrlPr>
                        </m:dPr>
                        <m:e>
                          <m:r>
                            <a:rPr lang="fr-FR" b="0" i="1" smtClean="0">
                              <a:latin typeface="Cambria Math" panose="02040503050406030204" pitchFamily="18" charset="0"/>
                            </a:rPr>
                            <m:t>𝑥</m:t>
                          </m:r>
                        </m:e>
                      </m:d>
                      <m:r>
                        <a:rPr lang="fr-FR" b="0" i="1" smtClean="0">
                          <a:latin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𝐹</m:t>
                          </m:r>
                        </m:num>
                        <m:den>
                          <m:r>
                            <a:rPr lang="fr-FR" b="0" i="1" smtClean="0">
                              <a:latin typeface="Cambria Math" panose="02040503050406030204" pitchFamily="18" charset="0"/>
                              <a:ea typeface="Cambria Math" panose="02040503050406030204" pitchFamily="18" charset="0"/>
                            </a:rPr>
                            <m:t>𝐸𝐼</m:t>
                          </m:r>
                        </m:den>
                      </m:f>
                      <m:d>
                        <m:dPr>
                          <m:ctrlPr>
                            <a:rPr lang="fr-FR" b="0" i="1" smtClean="0">
                              <a:latin typeface="Cambria Math" panose="02040503050406030204" pitchFamily="18" charset="0"/>
                              <a:ea typeface="Cambria Math" panose="02040503050406030204" pitchFamily="18" charset="0"/>
                            </a:rPr>
                          </m:ctrlPr>
                        </m:dPr>
                        <m:e>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1</m:t>
                              </m:r>
                            </m:num>
                            <m:den>
                              <m:r>
                                <a:rPr lang="fr-FR" b="0" i="1" smtClean="0">
                                  <a:latin typeface="Cambria Math" panose="02040503050406030204" pitchFamily="18" charset="0"/>
                                  <a:ea typeface="Cambria Math" panose="02040503050406030204" pitchFamily="18" charset="0"/>
                                </a:rPr>
                                <m:t>2</m:t>
                              </m:r>
                            </m:den>
                          </m:f>
                          <m:r>
                            <a:rPr lang="fr-FR" b="0" i="1" smtClean="0">
                              <a:latin typeface="Cambria Math" panose="02040503050406030204" pitchFamily="18" charset="0"/>
                              <a:ea typeface="Cambria Math" panose="02040503050406030204" pitchFamily="18" charset="0"/>
                            </a:rPr>
                            <m:t>𝐿</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𝑥</m:t>
                              </m:r>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1</m:t>
                              </m:r>
                            </m:num>
                            <m:den>
                              <m:r>
                                <a:rPr lang="fr-FR" b="0" i="1" smtClean="0">
                                  <a:latin typeface="Cambria Math" panose="02040503050406030204" pitchFamily="18" charset="0"/>
                                  <a:ea typeface="Cambria Math" panose="02040503050406030204" pitchFamily="18" charset="0"/>
                                </a:rPr>
                                <m:t>6</m:t>
                              </m:r>
                            </m:den>
                          </m:f>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𝑥</m:t>
                              </m:r>
                            </m:e>
                            <m:sup>
                              <m:r>
                                <a:rPr lang="fr-FR" b="0" i="1" smtClean="0">
                                  <a:latin typeface="Cambria Math" panose="02040503050406030204" pitchFamily="18" charset="0"/>
                                  <a:ea typeface="Cambria Math" panose="02040503050406030204" pitchFamily="18" charset="0"/>
                                </a:rPr>
                                <m:t>3</m:t>
                              </m:r>
                            </m:sup>
                          </m:sSup>
                        </m:e>
                      </m:d>
                    </m:oMath>
                  </m:oMathPara>
                </a14:m>
                <a:endParaRPr lang="fr-FR" dirty="0"/>
              </a:p>
            </p:txBody>
          </p:sp>
        </mc:Choice>
        <mc:Fallback xmlns="">
          <p:sp>
            <p:nvSpPr>
              <p:cNvPr id="11" name="ZoneTexte 10">
                <a:extLst>
                  <a:ext uri="{FF2B5EF4-FFF2-40B4-BE49-F238E27FC236}">
                    <a16:creationId xmlns:a16="http://schemas.microsoft.com/office/drawing/2014/main" id="{BC524AB1-318C-5443-9CBB-381C14A3C4DA}"/>
                  </a:ext>
                </a:extLst>
              </p:cNvPr>
              <p:cNvSpPr txBox="1">
                <a:spLocks noRot="1" noChangeAspect="1" noMove="1" noResize="1" noEditPoints="1" noAdjustHandles="1" noChangeArrowheads="1" noChangeShapeType="1" noTextEdit="1"/>
              </p:cNvSpPr>
              <p:nvPr/>
            </p:nvSpPr>
            <p:spPr>
              <a:xfrm>
                <a:off x="2402553" y="5040939"/>
                <a:ext cx="3543086" cy="794064"/>
              </a:xfrm>
              <a:prstGeom prst="rect">
                <a:avLst/>
              </a:prstGeom>
              <a:blipFill>
                <a:blip r:embed="rId5"/>
                <a:stretch>
                  <a:fillRect b="-4688"/>
                </a:stretch>
              </a:blipFill>
            </p:spPr>
            <p:txBody>
              <a:bodyPr/>
              <a:lstStyle/>
              <a:p>
                <a:r>
                  <a:rPr lang="fr-FR">
                    <a:noFill/>
                  </a:rPr>
                  <a:t> </a:t>
                </a:r>
              </a:p>
            </p:txBody>
          </p:sp>
        </mc:Fallback>
      </mc:AlternateContent>
    </p:spTree>
    <p:extLst>
      <p:ext uri="{BB962C8B-B14F-4D97-AF65-F5344CB8AC3E}">
        <p14:creationId xmlns:p14="http://schemas.microsoft.com/office/powerpoint/2010/main" val="175106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III. Interaction force </a:t>
            </a:r>
            <a:r>
              <a:rPr lang="fr-FR" sz="1600" dirty="0" err="1">
                <a:latin typeface="Times" charset="0"/>
                <a:ea typeface="ＭＳ Ｐゴシック" charset="0"/>
                <a:cs typeface="ＭＳ Ｐゴシック" charset="0"/>
              </a:rPr>
              <a:t>detection</a:t>
            </a:r>
            <a:endParaRPr lang="fr-FR" sz="1600" dirty="0">
              <a:latin typeface="Times" charset="0"/>
              <a:ea typeface="ＭＳ Ｐゴシック" charset="0"/>
              <a:cs typeface="ＭＳ Ｐゴシック" charset="0"/>
            </a:endParaRP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grpSp>
        <p:nvGrpSpPr>
          <p:cNvPr id="4" name="Groupe 3">
            <a:extLst>
              <a:ext uri="{FF2B5EF4-FFF2-40B4-BE49-F238E27FC236}">
                <a16:creationId xmlns:a16="http://schemas.microsoft.com/office/drawing/2014/main" id="{A3B1559B-19CC-B446-92C2-345F02252818}"/>
              </a:ext>
            </a:extLst>
          </p:cNvPr>
          <p:cNvGrpSpPr/>
          <p:nvPr/>
        </p:nvGrpSpPr>
        <p:grpSpPr>
          <a:xfrm>
            <a:off x="4343400" y="617125"/>
            <a:ext cx="4800600" cy="1961896"/>
            <a:chOff x="820882" y="1841812"/>
            <a:chExt cx="4800600" cy="1961896"/>
          </a:xfrm>
        </p:grpSpPr>
        <p:grpSp>
          <p:nvGrpSpPr>
            <p:cNvPr id="42" name="Groupe 41">
              <a:extLst>
                <a:ext uri="{FF2B5EF4-FFF2-40B4-BE49-F238E27FC236}">
                  <a16:creationId xmlns:a16="http://schemas.microsoft.com/office/drawing/2014/main" id="{EB881D77-D9A1-494C-B523-B781B5D3BF69}"/>
                </a:ext>
              </a:extLst>
            </p:cNvPr>
            <p:cNvGrpSpPr/>
            <p:nvPr/>
          </p:nvGrpSpPr>
          <p:grpSpPr>
            <a:xfrm>
              <a:off x="2092878" y="2624327"/>
              <a:ext cx="2987407" cy="1179381"/>
              <a:chOff x="2210013" y="3281977"/>
              <a:chExt cx="2987407" cy="1179381"/>
            </a:xfrm>
          </p:grpSpPr>
          <p:grpSp>
            <p:nvGrpSpPr>
              <p:cNvPr id="29" name="Groupe 28">
                <a:extLst>
                  <a:ext uri="{FF2B5EF4-FFF2-40B4-BE49-F238E27FC236}">
                    <a16:creationId xmlns:a16="http://schemas.microsoft.com/office/drawing/2014/main" id="{0BDE1A0B-8246-A645-8414-B8DBB3C2162D}"/>
                  </a:ext>
                </a:extLst>
              </p:cNvPr>
              <p:cNvGrpSpPr/>
              <p:nvPr/>
            </p:nvGrpSpPr>
            <p:grpSpPr>
              <a:xfrm>
                <a:off x="2210013" y="3281977"/>
                <a:ext cx="2987407" cy="681673"/>
                <a:chOff x="2070207" y="2624746"/>
                <a:chExt cx="2987407" cy="681673"/>
              </a:xfrm>
            </p:grpSpPr>
            <p:sp>
              <p:nvSpPr>
                <p:cNvPr id="30" name="Rectangle 29">
                  <a:extLst>
                    <a:ext uri="{FF2B5EF4-FFF2-40B4-BE49-F238E27FC236}">
                      <a16:creationId xmlns:a16="http://schemas.microsoft.com/office/drawing/2014/main" id="{2AA853AE-AA09-4047-856A-A4F0B3B32645}"/>
                    </a:ext>
                  </a:extLst>
                </p:cNvPr>
                <p:cNvSpPr/>
                <p:nvPr/>
              </p:nvSpPr>
              <p:spPr bwMode="auto">
                <a:xfrm>
                  <a:off x="2070207" y="2624746"/>
                  <a:ext cx="2987407" cy="287544"/>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87544"/>
                    <a:gd name="connsiteX1" fmla="*/ 2991185 w 2991185"/>
                    <a:gd name="connsiteY1" fmla="*/ 0 h 287544"/>
                    <a:gd name="connsiteX2" fmla="*/ 2991185 w 2991185"/>
                    <a:gd name="connsiteY2" fmla="*/ 45719 h 287544"/>
                    <a:gd name="connsiteX3" fmla="*/ 7557 w 2991185"/>
                    <a:gd name="connsiteY3" fmla="*/ 287544 h 287544"/>
                    <a:gd name="connsiteX4" fmla="*/ 0 w 2991185"/>
                    <a:gd name="connsiteY4" fmla="*/ 0 h 287544"/>
                    <a:gd name="connsiteX0" fmla="*/ 0 w 2987407"/>
                    <a:gd name="connsiteY0" fmla="*/ 245604 h 287544"/>
                    <a:gd name="connsiteX1" fmla="*/ 2987407 w 2987407"/>
                    <a:gd name="connsiteY1" fmla="*/ 0 h 287544"/>
                    <a:gd name="connsiteX2" fmla="*/ 2987407 w 2987407"/>
                    <a:gd name="connsiteY2" fmla="*/ 45719 h 287544"/>
                    <a:gd name="connsiteX3" fmla="*/ 3779 w 2987407"/>
                    <a:gd name="connsiteY3" fmla="*/ 287544 h 287544"/>
                    <a:gd name="connsiteX4" fmla="*/ 0 w 2987407"/>
                    <a:gd name="connsiteY4" fmla="*/ 245604 h 28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407" h="287544">
                      <a:moveTo>
                        <a:pt x="0" y="245604"/>
                      </a:moveTo>
                      <a:lnTo>
                        <a:pt x="2987407" y="0"/>
                      </a:lnTo>
                      <a:lnTo>
                        <a:pt x="2987407" y="45719"/>
                      </a:lnTo>
                      <a:lnTo>
                        <a:pt x="3779" y="287544"/>
                      </a:lnTo>
                      <a:lnTo>
                        <a:pt x="0" y="245604"/>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31" name="Triangle 30">
                  <a:extLst>
                    <a:ext uri="{FF2B5EF4-FFF2-40B4-BE49-F238E27FC236}">
                      <a16:creationId xmlns:a16="http://schemas.microsoft.com/office/drawing/2014/main" id="{58194735-4004-BF46-A09E-ECEBB3E9CDEA}"/>
                    </a:ext>
                  </a:extLst>
                </p:cNvPr>
                <p:cNvSpPr/>
                <p:nvPr/>
              </p:nvSpPr>
              <p:spPr bwMode="auto">
                <a:xfrm rot="10489194">
                  <a:off x="2157984" y="289894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cxnSp>
            <p:nvCxnSpPr>
              <p:cNvPr id="7" name="Connecteur droit avec flèche 6">
                <a:extLst>
                  <a:ext uri="{FF2B5EF4-FFF2-40B4-BE49-F238E27FC236}">
                    <a16:creationId xmlns:a16="http://schemas.microsoft.com/office/drawing/2014/main" id="{D4F0EC91-8498-F547-A712-2957FEF6AC0E}"/>
                  </a:ext>
                </a:extLst>
              </p:cNvPr>
              <p:cNvCxnSpPr>
                <a:cxnSpLocks/>
              </p:cNvCxnSpPr>
              <p:nvPr/>
            </p:nvCxnSpPr>
            <p:spPr bwMode="auto">
              <a:xfrm>
                <a:off x="2406912" y="3952322"/>
                <a:ext cx="0" cy="401469"/>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10" name="Groupe 9">
                <a:extLst>
                  <a:ext uri="{FF2B5EF4-FFF2-40B4-BE49-F238E27FC236}">
                    <a16:creationId xmlns:a16="http://schemas.microsoft.com/office/drawing/2014/main" id="{D8406BA3-85C1-4544-B233-00311A1999F7}"/>
                  </a:ext>
                </a:extLst>
              </p:cNvPr>
              <p:cNvGrpSpPr/>
              <p:nvPr/>
            </p:nvGrpSpPr>
            <p:grpSpPr>
              <a:xfrm>
                <a:off x="2498692" y="3999693"/>
                <a:ext cx="397752" cy="461665"/>
                <a:chOff x="3714277" y="4020337"/>
                <a:chExt cx="397752" cy="461665"/>
              </a:xfrm>
            </p:grpSpPr>
            <p:sp>
              <p:nvSpPr>
                <p:cNvPr id="8" name="ZoneTexte 7">
                  <a:extLst>
                    <a:ext uri="{FF2B5EF4-FFF2-40B4-BE49-F238E27FC236}">
                      <a16:creationId xmlns:a16="http://schemas.microsoft.com/office/drawing/2014/main" id="{4FF547CF-3152-EF46-AE7F-FBEBC78E5931}"/>
                    </a:ext>
                  </a:extLst>
                </p:cNvPr>
                <p:cNvSpPr txBox="1"/>
                <p:nvPr/>
              </p:nvSpPr>
              <p:spPr>
                <a:xfrm>
                  <a:off x="3714277" y="4020337"/>
                  <a:ext cx="356188" cy="461665"/>
                </a:xfrm>
                <a:prstGeom prst="rect">
                  <a:avLst/>
                </a:prstGeom>
                <a:noFill/>
              </p:spPr>
              <p:txBody>
                <a:bodyPr wrap="none" rtlCol="0">
                  <a:spAutoFit/>
                </a:bodyPr>
                <a:lstStyle/>
                <a:p>
                  <a:r>
                    <a:rPr lang="fr-FR" dirty="0">
                      <a:solidFill>
                        <a:srgbClr val="C00000"/>
                      </a:solidFill>
                    </a:rPr>
                    <a:t>F</a:t>
                  </a:r>
                </a:p>
              </p:txBody>
            </p:sp>
            <p:cxnSp>
              <p:nvCxnSpPr>
                <p:cNvPr id="36" name="Connecteur droit avec flèche 35">
                  <a:extLst>
                    <a:ext uri="{FF2B5EF4-FFF2-40B4-BE49-F238E27FC236}">
                      <a16:creationId xmlns:a16="http://schemas.microsoft.com/office/drawing/2014/main" id="{BF72DD4E-EC7B-4443-ACA9-B0482AAEE90E}"/>
                    </a:ext>
                  </a:extLst>
                </p:cNvPr>
                <p:cNvCxnSpPr>
                  <a:cxnSpLocks/>
                </p:cNvCxnSpPr>
                <p:nvPr/>
              </p:nvCxnSpPr>
              <p:spPr bwMode="auto">
                <a:xfrm>
                  <a:off x="3755841" y="4050915"/>
                  <a:ext cx="356188" cy="291"/>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grpSp>
        <p:grpSp>
          <p:nvGrpSpPr>
            <p:cNvPr id="44" name="Groupe 43">
              <a:extLst>
                <a:ext uri="{FF2B5EF4-FFF2-40B4-BE49-F238E27FC236}">
                  <a16:creationId xmlns:a16="http://schemas.microsoft.com/office/drawing/2014/main" id="{FD80DBD2-23EE-3D45-9E65-14AA964B2564}"/>
                </a:ext>
              </a:extLst>
            </p:cNvPr>
            <p:cNvGrpSpPr/>
            <p:nvPr/>
          </p:nvGrpSpPr>
          <p:grpSpPr>
            <a:xfrm>
              <a:off x="820882" y="1841812"/>
              <a:ext cx="4800600" cy="1070059"/>
              <a:chOff x="820882" y="1841812"/>
              <a:chExt cx="4800600" cy="1070059"/>
            </a:xfrm>
          </p:grpSpPr>
          <p:sp>
            <p:nvSpPr>
              <p:cNvPr id="43" name="Rectangle 42">
                <a:extLst>
                  <a:ext uri="{FF2B5EF4-FFF2-40B4-BE49-F238E27FC236}">
                    <a16:creationId xmlns:a16="http://schemas.microsoft.com/office/drawing/2014/main" id="{00E22F3E-75EF-9341-90E1-8B8DED99CEBD}"/>
                  </a:ext>
                </a:extLst>
              </p:cNvPr>
              <p:cNvSpPr/>
              <p:nvPr/>
            </p:nvSpPr>
            <p:spPr bwMode="auto">
              <a:xfrm>
                <a:off x="5080285" y="2387661"/>
                <a:ext cx="324701" cy="524210"/>
              </a:xfrm>
              <a:prstGeom prst="rect">
                <a:avLst/>
              </a:prstGeom>
              <a:pattFill prst="wdUpDiag">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1" name="Groupe 40">
                <a:extLst>
                  <a:ext uri="{FF2B5EF4-FFF2-40B4-BE49-F238E27FC236}">
                    <a16:creationId xmlns:a16="http://schemas.microsoft.com/office/drawing/2014/main" id="{FD28BF07-A17F-3948-8708-9381E576DEF3}"/>
                  </a:ext>
                </a:extLst>
              </p:cNvPr>
              <p:cNvGrpSpPr/>
              <p:nvPr/>
            </p:nvGrpSpPr>
            <p:grpSpPr>
              <a:xfrm>
                <a:off x="820882" y="1841812"/>
                <a:ext cx="4800600" cy="1031974"/>
                <a:chOff x="820882" y="1841812"/>
                <a:chExt cx="4800600" cy="1031974"/>
              </a:xfrm>
            </p:grpSpPr>
            <p:cxnSp>
              <p:nvCxnSpPr>
                <p:cNvPr id="20" name="Connecteur droit avec flèche 19">
                  <a:extLst>
                    <a:ext uri="{FF2B5EF4-FFF2-40B4-BE49-F238E27FC236}">
                      <a16:creationId xmlns:a16="http://schemas.microsoft.com/office/drawing/2014/main" id="{B6261073-C1B9-3D4F-A2B6-A751A8B4E568}"/>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Connecteur droit avec flèche 27">
                  <a:extLst>
                    <a:ext uri="{FF2B5EF4-FFF2-40B4-BE49-F238E27FC236}">
                      <a16:creationId xmlns:a16="http://schemas.microsoft.com/office/drawing/2014/main" id="{DA642159-80DB-C84A-9302-63565940A99C}"/>
                    </a:ext>
                  </a:extLst>
                </p:cNvPr>
                <p:cNvCxnSpPr/>
                <p:nvPr/>
              </p:nvCxnSpPr>
              <p:spPr bwMode="auto">
                <a:xfrm flipV="1">
                  <a:off x="5084064" y="1901536"/>
                  <a:ext cx="0" cy="9722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8" name="ZoneTexte 37">
                  <a:extLst>
                    <a:ext uri="{FF2B5EF4-FFF2-40B4-BE49-F238E27FC236}">
                      <a16:creationId xmlns:a16="http://schemas.microsoft.com/office/drawing/2014/main" id="{5E63B3BE-E346-F04A-828F-EC0A5319053A}"/>
                    </a:ext>
                  </a:extLst>
                </p:cNvPr>
                <p:cNvSpPr txBox="1"/>
                <p:nvPr/>
              </p:nvSpPr>
              <p:spPr>
                <a:xfrm>
                  <a:off x="5084064" y="1841812"/>
                  <a:ext cx="320922" cy="461665"/>
                </a:xfrm>
                <a:prstGeom prst="rect">
                  <a:avLst/>
                </a:prstGeom>
                <a:noFill/>
              </p:spPr>
              <p:txBody>
                <a:bodyPr wrap="none" rtlCol="0">
                  <a:spAutoFit/>
                </a:bodyPr>
                <a:lstStyle/>
                <a:p>
                  <a:r>
                    <a:rPr lang="fr-FR" dirty="0"/>
                    <a:t>z</a:t>
                  </a:r>
                </a:p>
              </p:txBody>
            </p:sp>
            <p:sp>
              <p:nvSpPr>
                <p:cNvPr id="39" name="ZoneTexte 38">
                  <a:extLst>
                    <a:ext uri="{FF2B5EF4-FFF2-40B4-BE49-F238E27FC236}">
                      <a16:creationId xmlns:a16="http://schemas.microsoft.com/office/drawing/2014/main" id="{432D0B2C-B01A-8746-8728-BAA7796AC778}"/>
                    </a:ext>
                  </a:extLst>
                </p:cNvPr>
                <p:cNvSpPr txBox="1"/>
                <p:nvPr/>
              </p:nvSpPr>
              <p:spPr>
                <a:xfrm>
                  <a:off x="949050" y="2222622"/>
                  <a:ext cx="338554" cy="461665"/>
                </a:xfrm>
                <a:prstGeom prst="rect">
                  <a:avLst/>
                </a:prstGeom>
                <a:noFill/>
              </p:spPr>
              <p:txBody>
                <a:bodyPr wrap="none" rtlCol="0">
                  <a:spAutoFit/>
                </a:bodyPr>
                <a:lstStyle/>
                <a:p>
                  <a:r>
                    <a:rPr lang="fr-FR" dirty="0"/>
                    <a:t>x</a:t>
                  </a:r>
                </a:p>
              </p:txBody>
            </p:sp>
          </p:grpSp>
        </p:grpSp>
        <p:grpSp>
          <p:nvGrpSpPr>
            <p:cNvPr id="50" name="Groupe 49">
              <a:extLst>
                <a:ext uri="{FF2B5EF4-FFF2-40B4-BE49-F238E27FC236}">
                  <a16:creationId xmlns:a16="http://schemas.microsoft.com/office/drawing/2014/main" id="{F2E4B7E0-58AD-A54D-8EE2-C77733242DC1}"/>
                </a:ext>
              </a:extLst>
            </p:cNvPr>
            <p:cNvGrpSpPr/>
            <p:nvPr/>
          </p:nvGrpSpPr>
          <p:grpSpPr>
            <a:xfrm>
              <a:off x="2092878" y="2000409"/>
              <a:ext cx="2987407" cy="387252"/>
              <a:chOff x="2092878" y="2000409"/>
              <a:chExt cx="2987407" cy="387252"/>
            </a:xfrm>
          </p:grpSpPr>
          <p:cxnSp>
            <p:nvCxnSpPr>
              <p:cNvPr id="47" name="Connecteur droit avec flèche 46">
                <a:extLst>
                  <a:ext uri="{FF2B5EF4-FFF2-40B4-BE49-F238E27FC236}">
                    <a16:creationId xmlns:a16="http://schemas.microsoft.com/office/drawing/2014/main" id="{C6B54A14-F760-FA48-BF6F-56E533B08C3F}"/>
                  </a:ext>
                </a:extLst>
              </p:cNvPr>
              <p:cNvCxnSpPr/>
              <p:nvPr/>
            </p:nvCxnSpPr>
            <p:spPr bwMode="auto">
              <a:xfrm>
                <a:off x="2092878" y="2387661"/>
                <a:ext cx="2987407"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48" name="ZoneTexte 47">
                <a:extLst>
                  <a:ext uri="{FF2B5EF4-FFF2-40B4-BE49-F238E27FC236}">
                    <a16:creationId xmlns:a16="http://schemas.microsoft.com/office/drawing/2014/main" id="{4E3D4E9D-CA1E-1840-AFD0-E4A78A680C0E}"/>
                  </a:ext>
                </a:extLst>
              </p:cNvPr>
              <p:cNvSpPr txBox="1"/>
              <p:nvPr/>
            </p:nvSpPr>
            <p:spPr>
              <a:xfrm>
                <a:off x="3585052" y="2000409"/>
                <a:ext cx="325730" cy="369332"/>
              </a:xfrm>
              <a:prstGeom prst="rect">
                <a:avLst/>
              </a:prstGeom>
              <a:noFill/>
            </p:spPr>
            <p:txBody>
              <a:bodyPr wrap="none" rtlCol="0">
                <a:spAutoFit/>
              </a:bodyPr>
              <a:lstStyle/>
              <a:p>
                <a:r>
                  <a:rPr lang="fr-FR" sz="1800" dirty="0"/>
                  <a:t>L</a:t>
                </a:r>
              </a:p>
            </p:txBody>
          </p:sp>
        </p:grpSp>
      </p:gr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C524AB1-318C-5443-9CBB-381C14A3C4DA}"/>
                  </a:ext>
                </a:extLst>
              </p:cNvPr>
              <p:cNvSpPr txBox="1"/>
              <p:nvPr/>
            </p:nvSpPr>
            <p:spPr>
              <a:xfrm>
                <a:off x="1717259" y="3037178"/>
                <a:ext cx="5026441" cy="8740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𝑍</m:t>
                      </m:r>
                      <m:r>
                        <a:rPr lang="fr-FR" b="0" i="1" smtClean="0">
                          <a:latin typeface="Cambria Math" panose="02040503050406030204" pitchFamily="18" charset="0"/>
                        </a:rPr>
                        <m:t>=</m:t>
                      </m:r>
                      <m:r>
                        <a:rPr lang="fr-FR" b="0" i="1" smtClean="0">
                          <a:latin typeface="Cambria Math" panose="02040503050406030204" pitchFamily="18" charset="0"/>
                        </a:rPr>
                        <m:t>𝑧</m:t>
                      </m:r>
                      <m:d>
                        <m:dPr>
                          <m:ctrlPr>
                            <a:rPr lang="fr-FR" b="0" i="1" smtClean="0">
                              <a:latin typeface="Cambria Math" panose="02040503050406030204" pitchFamily="18" charset="0"/>
                            </a:rPr>
                          </m:ctrlPr>
                        </m:dPr>
                        <m:e>
                          <m:r>
                            <a:rPr lang="fr-FR" b="0" i="1" smtClean="0">
                              <a:latin typeface="Cambria Math" panose="02040503050406030204" pitchFamily="18" charset="0"/>
                            </a:rPr>
                            <m:t>𝐿</m:t>
                          </m:r>
                        </m:e>
                      </m:d>
                      <m:r>
                        <a:rPr lang="fr-FR" b="0" i="1" smtClean="0">
                          <a:latin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𝐹</m:t>
                          </m:r>
                        </m:num>
                        <m:den>
                          <m:r>
                            <a:rPr lang="fr-FR" b="0" i="1" smtClean="0">
                              <a:latin typeface="Cambria Math" panose="02040503050406030204" pitchFamily="18" charset="0"/>
                              <a:ea typeface="Cambria Math" panose="02040503050406030204" pitchFamily="18" charset="0"/>
                            </a:rPr>
                            <m:t>𝐸𝐼</m:t>
                          </m:r>
                        </m:den>
                      </m:f>
                      <m:d>
                        <m:dPr>
                          <m:ctrlPr>
                            <a:rPr lang="fr-FR" b="0" i="1" smtClean="0">
                              <a:latin typeface="Cambria Math" panose="02040503050406030204" pitchFamily="18" charset="0"/>
                              <a:ea typeface="Cambria Math" panose="02040503050406030204" pitchFamily="18" charset="0"/>
                            </a:rPr>
                          </m:ctrlPr>
                        </m:dPr>
                        <m:e>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1</m:t>
                              </m:r>
                            </m:num>
                            <m:den>
                              <m:r>
                                <a:rPr lang="fr-FR" b="0" i="1" smtClean="0">
                                  <a:latin typeface="Cambria Math" panose="02040503050406030204" pitchFamily="18" charset="0"/>
                                  <a:ea typeface="Cambria Math" panose="02040503050406030204" pitchFamily="18" charset="0"/>
                                </a:rPr>
                                <m:t>2</m:t>
                              </m:r>
                            </m:den>
                          </m:f>
                          <m:r>
                            <a:rPr lang="fr-FR" b="0" i="1" smtClean="0">
                              <a:latin typeface="Cambria Math" panose="02040503050406030204" pitchFamily="18" charset="0"/>
                              <a:ea typeface="Cambria Math" panose="02040503050406030204" pitchFamily="18" charset="0"/>
                            </a:rPr>
                            <m:t>𝐿</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𝐿</m:t>
                              </m:r>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1</m:t>
                              </m:r>
                            </m:num>
                            <m:den>
                              <m:r>
                                <a:rPr lang="fr-FR" b="0" i="1" smtClean="0">
                                  <a:latin typeface="Cambria Math" panose="02040503050406030204" pitchFamily="18" charset="0"/>
                                  <a:ea typeface="Cambria Math" panose="02040503050406030204" pitchFamily="18" charset="0"/>
                                </a:rPr>
                                <m:t>6</m:t>
                              </m:r>
                            </m:den>
                          </m:f>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𝐿</m:t>
                              </m:r>
                            </m:e>
                            <m:sup>
                              <m:r>
                                <a:rPr lang="fr-FR" b="0" i="1" smtClean="0">
                                  <a:latin typeface="Cambria Math" panose="02040503050406030204" pitchFamily="18" charset="0"/>
                                  <a:ea typeface="Cambria Math" panose="02040503050406030204" pitchFamily="18" charset="0"/>
                                </a:rPr>
                                <m:t>3</m:t>
                              </m:r>
                            </m:sup>
                          </m:sSup>
                        </m:e>
                      </m:d>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𝐹</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𝐿</m:t>
                              </m:r>
                            </m:e>
                            <m:sup>
                              <m:r>
                                <a:rPr lang="fr-FR" b="0" i="1" smtClean="0">
                                  <a:latin typeface="Cambria Math" panose="02040503050406030204" pitchFamily="18" charset="0"/>
                                  <a:ea typeface="Cambria Math" panose="02040503050406030204" pitchFamily="18" charset="0"/>
                                </a:rPr>
                                <m:t>3</m:t>
                              </m:r>
                            </m:sup>
                          </m:sSup>
                        </m:num>
                        <m:den>
                          <m:r>
                            <a:rPr lang="fr-FR" b="0" i="1" smtClean="0">
                              <a:latin typeface="Cambria Math" panose="02040503050406030204" pitchFamily="18" charset="0"/>
                              <a:ea typeface="Cambria Math" panose="02040503050406030204" pitchFamily="18" charset="0"/>
                            </a:rPr>
                            <m:t>3</m:t>
                          </m:r>
                          <m:r>
                            <a:rPr lang="fr-FR" b="0" i="1" smtClean="0">
                              <a:latin typeface="Cambria Math" panose="02040503050406030204" pitchFamily="18" charset="0"/>
                              <a:ea typeface="Cambria Math" panose="02040503050406030204" pitchFamily="18" charset="0"/>
                            </a:rPr>
                            <m:t>𝐸𝐼</m:t>
                          </m:r>
                        </m:den>
                      </m:f>
                    </m:oMath>
                  </m:oMathPara>
                </a14:m>
                <a:endParaRPr lang="fr-FR" dirty="0"/>
              </a:p>
            </p:txBody>
          </p:sp>
        </mc:Choice>
        <mc:Fallback xmlns="">
          <p:sp>
            <p:nvSpPr>
              <p:cNvPr id="11" name="ZoneTexte 10">
                <a:extLst>
                  <a:ext uri="{FF2B5EF4-FFF2-40B4-BE49-F238E27FC236}">
                    <a16:creationId xmlns:a16="http://schemas.microsoft.com/office/drawing/2014/main" id="{BC524AB1-318C-5443-9CBB-381C14A3C4DA}"/>
                  </a:ext>
                </a:extLst>
              </p:cNvPr>
              <p:cNvSpPr txBox="1">
                <a:spLocks noRot="1" noChangeAspect="1" noMove="1" noResize="1" noEditPoints="1" noAdjustHandles="1" noChangeArrowheads="1" noChangeShapeType="1" noTextEdit="1"/>
              </p:cNvSpPr>
              <p:nvPr/>
            </p:nvSpPr>
            <p:spPr>
              <a:xfrm>
                <a:off x="1717259" y="3037178"/>
                <a:ext cx="5026441" cy="874022"/>
              </a:xfrm>
              <a:prstGeom prst="rect">
                <a:avLst/>
              </a:prstGeom>
              <a:blipFill>
                <a:blip r:embed="rId2"/>
                <a:stretch>
                  <a:fillRect b="-1429"/>
                </a:stretch>
              </a:blipFill>
            </p:spPr>
            <p:txBody>
              <a:bodyPr/>
              <a:lstStyle/>
              <a:p>
                <a:r>
                  <a:rPr lang="fr-FR">
                    <a:noFill/>
                  </a:rPr>
                  <a:t> </a:t>
                </a:r>
              </a:p>
            </p:txBody>
          </p:sp>
        </mc:Fallback>
      </mc:AlternateContent>
      <p:sp>
        <p:nvSpPr>
          <p:cNvPr id="27" name="ZoneTexte 26">
            <a:extLst>
              <a:ext uri="{FF2B5EF4-FFF2-40B4-BE49-F238E27FC236}">
                <a16:creationId xmlns:a16="http://schemas.microsoft.com/office/drawing/2014/main" id="{8FCECBFC-98F3-3942-A2BA-3BBFDC7F106D}"/>
              </a:ext>
            </a:extLst>
          </p:cNvPr>
          <p:cNvSpPr txBox="1"/>
          <p:nvPr/>
        </p:nvSpPr>
        <p:spPr>
          <a:xfrm>
            <a:off x="171930" y="807140"/>
            <a:ext cx="3581430" cy="461665"/>
          </a:xfrm>
          <a:prstGeom prst="rect">
            <a:avLst/>
          </a:prstGeom>
          <a:noFill/>
        </p:spPr>
        <p:txBody>
          <a:bodyPr wrap="none" rtlCol="0">
            <a:spAutoFit/>
          </a:bodyPr>
          <a:lstStyle/>
          <a:p>
            <a:r>
              <a:rPr lang="fr-FR" dirty="0"/>
              <a:t>B) </a:t>
            </a:r>
            <a:r>
              <a:rPr lang="fr-FR" dirty="0" err="1"/>
              <a:t>Deflection</a:t>
            </a:r>
            <a:r>
              <a:rPr lang="fr-FR" dirty="0"/>
              <a:t> </a:t>
            </a:r>
            <a:r>
              <a:rPr lang="fr-FR" dirty="0" err="1"/>
              <a:t>measurement</a:t>
            </a:r>
            <a:endParaRPr lang="fr-FR" dirty="0"/>
          </a:p>
        </p:txBody>
      </p:sp>
      <p:sp>
        <p:nvSpPr>
          <p:cNvPr id="2" name="ZoneTexte 1">
            <a:extLst>
              <a:ext uri="{FF2B5EF4-FFF2-40B4-BE49-F238E27FC236}">
                <a16:creationId xmlns:a16="http://schemas.microsoft.com/office/drawing/2014/main" id="{A0D8DC46-B26F-0C43-8B27-BEF4BA7EB57E}"/>
              </a:ext>
            </a:extLst>
          </p:cNvPr>
          <p:cNvSpPr txBox="1"/>
          <p:nvPr/>
        </p:nvSpPr>
        <p:spPr>
          <a:xfrm>
            <a:off x="5076027" y="1386069"/>
            <a:ext cx="372218" cy="461665"/>
          </a:xfrm>
          <a:prstGeom prst="rect">
            <a:avLst/>
          </a:prstGeom>
          <a:noFill/>
        </p:spPr>
        <p:txBody>
          <a:bodyPr wrap="none" rtlCol="0">
            <a:spAutoFit/>
          </a:bodyPr>
          <a:lstStyle/>
          <a:p>
            <a:r>
              <a:rPr lang="fr-FR" dirty="0"/>
              <a:t>Z</a:t>
            </a:r>
          </a:p>
        </p:txBody>
      </p:sp>
      <p:cxnSp>
        <p:nvCxnSpPr>
          <p:cNvPr id="5" name="Connecteur droit avec flèche 4">
            <a:extLst>
              <a:ext uri="{FF2B5EF4-FFF2-40B4-BE49-F238E27FC236}">
                <a16:creationId xmlns:a16="http://schemas.microsoft.com/office/drawing/2014/main" id="{60E94BB7-6D4C-4F4A-A021-7AF2C656E147}"/>
              </a:ext>
            </a:extLst>
          </p:cNvPr>
          <p:cNvCxnSpPr/>
          <p:nvPr/>
        </p:nvCxnSpPr>
        <p:spPr bwMode="auto">
          <a:xfrm>
            <a:off x="5497153" y="1399640"/>
            <a:ext cx="0" cy="266772"/>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2" name="ZoneTexte 11">
            <a:extLst>
              <a:ext uri="{FF2B5EF4-FFF2-40B4-BE49-F238E27FC236}">
                <a16:creationId xmlns:a16="http://schemas.microsoft.com/office/drawing/2014/main" id="{C980CAE1-D6C5-974A-B39E-AA9CEAF577C7}"/>
              </a:ext>
            </a:extLst>
          </p:cNvPr>
          <p:cNvSpPr txBox="1"/>
          <p:nvPr/>
        </p:nvSpPr>
        <p:spPr>
          <a:xfrm>
            <a:off x="171930" y="1959233"/>
            <a:ext cx="5192447" cy="369332"/>
          </a:xfrm>
          <a:prstGeom prst="rect">
            <a:avLst/>
          </a:prstGeom>
          <a:noFill/>
        </p:spPr>
        <p:txBody>
          <a:bodyPr wrap="none" rtlCol="0">
            <a:spAutoFit/>
          </a:bodyPr>
          <a:lstStyle/>
          <a:p>
            <a:r>
              <a:rPr lang="fr-FR" sz="1800" dirty="0" err="1"/>
              <a:t>Deflection</a:t>
            </a:r>
            <a:r>
              <a:rPr lang="fr-FR" sz="1800" dirty="0"/>
              <a:t> Z, </a:t>
            </a:r>
            <a:r>
              <a:rPr lang="fr-FR" sz="1800" dirty="0" err="1"/>
              <a:t>is</a:t>
            </a:r>
            <a:r>
              <a:rPr lang="fr-FR" sz="1800" dirty="0"/>
              <a:t> the flexure at the end of the cantilever.</a:t>
            </a:r>
          </a:p>
        </p:txBody>
      </p:sp>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806934C1-2A35-0247-BBE7-199E9743128C}"/>
                  </a:ext>
                </a:extLst>
              </p:cNvPr>
              <p:cNvSpPr txBox="1"/>
              <p:nvPr/>
            </p:nvSpPr>
            <p:spPr>
              <a:xfrm>
                <a:off x="2718601" y="4443350"/>
                <a:ext cx="3023755"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sz="3600" b="0" i="1" smtClean="0">
                          <a:latin typeface="Cambria Math" panose="02040503050406030204" pitchFamily="18" charset="0"/>
                        </a:rPr>
                        <m:t>𝐹</m:t>
                      </m:r>
                      <m:r>
                        <a:rPr lang="fr-FR" sz="3600" b="0" i="1" smtClean="0">
                          <a:latin typeface="Cambria Math" panose="02040503050406030204" pitchFamily="18" charset="0"/>
                        </a:rPr>
                        <m:t>=</m:t>
                      </m:r>
                      <m:sSub>
                        <m:sSubPr>
                          <m:ctrlPr>
                            <a:rPr lang="fr-FR" sz="3600" b="0" i="1" smtClean="0">
                              <a:latin typeface="Cambria Math" panose="02040503050406030204" pitchFamily="18" charset="0"/>
                            </a:rPr>
                          </m:ctrlPr>
                        </m:sSubPr>
                        <m:e>
                          <m:r>
                            <a:rPr lang="fr-FR" sz="3600" b="0" i="1" smtClean="0">
                              <a:latin typeface="Cambria Math" panose="02040503050406030204" pitchFamily="18" charset="0"/>
                            </a:rPr>
                            <m:t>𝑘</m:t>
                          </m:r>
                        </m:e>
                        <m:sub>
                          <m:r>
                            <a:rPr lang="fr-FR" sz="3600" b="0" i="1" smtClean="0">
                              <a:latin typeface="Cambria Math" panose="02040503050406030204" pitchFamily="18" charset="0"/>
                            </a:rPr>
                            <m:t>𝑐</m:t>
                          </m:r>
                        </m:sub>
                      </m:sSub>
                      <m:r>
                        <a:rPr lang="fr-FR" sz="3600" b="0" i="1" smtClean="0">
                          <a:latin typeface="Cambria Math" panose="02040503050406030204" pitchFamily="18" charset="0"/>
                        </a:rPr>
                        <m:t>𝑍</m:t>
                      </m:r>
                    </m:oMath>
                  </m:oMathPara>
                </a14:m>
                <a:endParaRPr lang="fr-FR" sz="3600" dirty="0"/>
              </a:p>
            </p:txBody>
          </p:sp>
        </mc:Choice>
        <mc:Fallback xmlns="">
          <p:sp>
            <p:nvSpPr>
              <p:cNvPr id="14" name="ZoneTexte 13">
                <a:extLst>
                  <a:ext uri="{FF2B5EF4-FFF2-40B4-BE49-F238E27FC236}">
                    <a16:creationId xmlns:a16="http://schemas.microsoft.com/office/drawing/2014/main" id="{806934C1-2A35-0247-BBE7-199E9743128C}"/>
                  </a:ext>
                </a:extLst>
              </p:cNvPr>
              <p:cNvSpPr txBox="1">
                <a:spLocks noRot="1" noChangeAspect="1" noMove="1" noResize="1" noEditPoints="1" noAdjustHandles="1" noChangeArrowheads="1" noChangeShapeType="1" noTextEdit="1"/>
              </p:cNvSpPr>
              <p:nvPr/>
            </p:nvSpPr>
            <p:spPr>
              <a:xfrm>
                <a:off x="2718601" y="4443350"/>
                <a:ext cx="3023755" cy="646331"/>
              </a:xfrm>
              <a:prstGeom prst="rect">
                <a:avLst/>
              </a:prstGeom>
              <a:blipFill>
                <a:blip r:embed="rId3"/>
                <a:stretch>
                  <a:fillRect/>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6755F147-3FD5-3F4D-86E8-54E6961EBAFD}"/>
              </a:ext>
            </a:extLst>
          </p:cNvPr>
          <p:cNvSpPr txBox="1"/>
          <p:nvPr/>
        </p:nvSpPr>
        <p:spPr>
          <a:xfrm>
            <a:off x="2088195" y="5297103"/>
            <a:ext cx="3971280" cy="400110"/>
          </a:xfrm>
          <a:prstGeom prst="rect">
            <a:avLst/>
          </a:prstGeom>
          <a:noFill/>
        </p:spPr>
        <p:txBody>
          <a:bodyPr wrap="none" rtlCol="0">
            <a:spAutoFit/>
          </a:bodyPr>
          <a:lstStyle/>
          <a:p>
            <a:r>
              <a:rPr lang="fr-FR" sz="2000" dirty="0" err="1"/>
              <a:t>with</a:t>
            </a:r>
            <a:r>
              <a:rPr lang="fr-FR" sz="2000" dirty="0"/>
              <a:t> </a:t>
            </a:r>
            <a:r>
              <a:rPr lang="fr-FR" sz="2000" i="1" dirty="0" err="1"/>
              <a:t>k</a:t>
            </a:r>
            <a:r>
              <a:rPr lang="fr-FR" sz="2000" i="1" baseline="-25000" dirty="0" err="1"/>
              <a:t>c</a:t>
            </a:r>
            <a:r>
              <a:rPr lang="fr-FR" sz="2000" dirty="0"/>
              <a:t> the </a:t>
            </a:r>
            <a:r>
              <a:rPr lang="fr-FR" sz="2000" dirty="0" err="1"/>
              <a:t>stiffness</a:t>
            </a:r>
            <a:r>
              <a:rPr lang="fr-FR" sz="2000" dirty="0"/>
              <a:t> of the cantilever</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66480D61-5402-7A49-A2F8-848BEC985088}"/>
                  </a:ext>
                </a:extLst>
              </p:cNvPr>
              <p:cNvSpPr txBox="1"/>
              <p:nvPr/>
            </p:nvSpPr>
            <p:spPr>
              <a:xfrm>
                <a:off x="3313252" y="5676750"/>
                <a:ext cx="1454437"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𝑘</m:t>
                          </m:r>
                        </m:e>
                        <m:sub>
                          <m:r>
                            <a:rPr lang="fr-FR" b="0" i="1" smtClean="0">
                              <a:latin typeface="Cambria Math" panose="02040503050406030204" pitchFamily="18" charset="0"/>
                            </a:rPr>
                            <m:t>𝑐</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3</m:t>
                          </m:r>
                          <m:r>
                            <a:rPr lang="fr-FR" b="0" i="1" smtClean="0">
                              <a:latin typeface="Cambria Math" panose="02040503050406030204" pitchFamily="18" charset="0"/>
                            </a:rPr>
                            <m:t>𝐸𝐼</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𝐿</m:t>
                              </m:r>
                            </m:e>
                            <m:sup>
                              <m:r>
                                <a:rPr lang="fr-FR" b="0" i="1" smtClean="0">
                                  <a:latin typeface="Cambria Math" panose="02040503050406030204" pitchFamily="18" charset="0"/>
                                </a:rPr>
                                <m:t>3</m:t>
                              </m:r>
                            </m:sup>
                          </m:sSup>
                        </m:den>
                      </m:f>
                    </m:oMath>
                  </m:oMathPara>
                </a14:m>
                <a:endParaRPr lang="fr-FR" dirty="0"/>
              </a:p>
            </p:txBody>
          </p:sp>
        </mc:Choice>
        <mc:Fallback xmlns="">
          <p:sp>
            <p:nvSpPr>
              <p:cNvPr id="17" name="ZoneTexte 16">
                <a:extLst>
                  <a:ext uri="{FF2B5EF4-FFF2-40B4-BE49-F238E27FC236}">
                    <a16:creationId xmlns:a16="http://schemas.microsoft.com/office/drawing/2014/main" id="{66480D61-5402-7A49-A2F8-848BEC985088}"/>
                  </a:ext>
                </a:extLst>
              </p:cNvPr>
              <p:cNvSpPr txBox="1">
                <a:spLocks noRot="1" noChangeAspect="1" noMove="1" noResize="1" noEditPoints="1" noAdjustHandles="1" noChangeArrowheads="1" noChangeShapeType="1" noTextEdit="1"/>
              </p:cNvSpPr>
              <p:nvPr/>
            </p:nvSpPr>
            <p:spPr>
              <a:xfrm>
                <a:off x="3313252" y="5676750"/>
                <a:ext cx="1454437" cy="783804"/>
              </a:xfrm>
              <a:prstGeom prst="rect">
                <a:avLst/>
              </a:prstGeom>
              <a:blipFill>
                <a:blip r:embed="rId4"/>
                <a:stretch>
                  <a:fillRect b="-7937"/>
                </a:stretch>
              </a:blipFill>
            </p:spPr>
            <p:txBody>
              <a:bodyPr/>
              <a:lstStyle/>
              <a:p>
                <a:r>
                  <a:rPr lang="fr-FR">
                    <a:noFill/>
                  </a:rPr>
                  <a:t> </a:t>
                </a:r>
              </a:p>
            </p:txBody>
          </p:sp>
        </mc:Fallback>
      </mc:AlternateContent>
      <p:sp>
        <p:nvSpPr>
          <p:cNvPr id="19" name="ZoneTexte 18">
            <a:extLst>
              <a:ext uri="{FF2B5EF4-FFF2-40B4-BE49-F238E27FC236}">
                <a16:creationId xmlns:a16="http://schemas.microsoft.com/office/drawing/2014/main" id="{1EE65BF3-0C73-E44F-984B-1E9D4853B599}"/>
              </a:ext>
            </a:extLst>
          </p:cNvPr>
          <p:cNvSpPr txBox="1"/>
          <p:nvPr/>
        </p:nvSpPr>
        <p:spPr>
          <a:xfrm>
            <a:off x="6515837" y="4569320"/>
            <a:ext cx="1937518" cy="461665"/>
          </a:xfrm>
          <a:prstGeom prst="rect">
            <a:avLst/>
          </a:prstGeom>
          <a:noFill/>
        </p:spPr>
        <p:txBody>
          <a:bodyPr wrap="none" rtlCol="0">
            <a:spAutoFit/>
          </a:bodyPr>
          <a:lstStyle/>
          <a:p>
            <a:r>
              <a:rPr lang="fr-FR" dirty="0"/>
              <a:t>(</a:t>
            </a:r>
            <a:r>
              <a:rPr lang="fr-FR" dirty="0" err="1"/>
              <a:t>Hooke’s</a:t>
            </a:r>
            <a:r>
              <a:rPr lang="fr-FR" dirty="0"/>
              <a:t> </a:t>
            </a:r>
            <a:r>
              <a:rPr lang="fr-FR" dirty="0" err="1"/>
              <a:t>law</a:t>
            </a:r>
            <a:r>
              <a:rPr lang="fr-FR" dirty="0"/>
              <a:t>)</a:t>
            </a:r>
          </a:p>
        </p:txBody>
      </p:sp>
    </p:spTree>
    <p:extLst>
      <p:ext uri="{BB962C8B-B14F-4D97-AF65-F5344CB8AC3E}">
        <p14:creationId xmlns:p14="http://schemas.microsoft.com/office/powerpoint/2010/main" val="2441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3">
            <a:extLst>
              <a:ext uri="{FF2B5EF4-FFF2-40B4-BE49-F238E27FC236}">
                <a16:creationId xmlns:a16="http://schemas.microsoft.com/office/drawing/2014/main" id="{E8816AAC-8A9D-BD4D-AA39-1FC6F445A6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5530850" y="4292600"/>
            <a:ext cx="22669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Image 4">
            <a:extLst>
              <a:ext uri="{FF2B5EF4-FFF2-40B4-BE49-F238E27FC236}">
                <a16:creationId xmlns:a16="http://schemas.microsoft.com/office/drawing/2014/main" id="{3A4C8D25-05A7-CF42-AD81-7CFDEAB9DD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2533650" y="4660900"/>
            <a:ext cx="188595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D8A6873-C8BF-C44E-8DBC-C1BC6146709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III. Interaction force </a:t>
            </a:r>
            <a:r>
              <a:rPr lang="fr-FR" sz="1600" dirty="0" err="1">
                <a:latin typeface="Times" charset="0"/>
                <a:ea typeface="ＭＳ Ｐゴシック" charset="0"/>
                <a:cs typeface="ＭＳ Ｐゴシック" charset="0"/>
              </a:rPr>
              <a:t>detection</a:t>
            </a:r>
            <a:endParaRPr lang="fr-FR" sz="1600" dirty="0">
              <a:latin typeface="Times" charset="0"/>
              <a:ea typeface="ＭＳ Ｐゴシック" charset="0"/>
              <a:cs typeface="ＭＳ Ｐゴシック" charset="0"/>
            </a:endParaRPr>
          </a:p>
        </p:txBody>
      </p:sp>
      <p:sp>
        <p:nvSpPr>
          <p:cNvPr id="19460" name="ZoneTexte 7">
            <a:extLst>
              <a:ext uri="{FF2B5EF4-FFF2-40B4-BE49-F238E27FC236}">
                <a16:creationId xmlns:a16="http://schemas.microsoft.com/office/drawing/2014/main" id="{62898F40-5D65-B944-B0B5-F541EC655900}"/>
              </a:ext>
            </a:extLst>
          </p:cNvPr>
          <p:cNvSpPr txBox="1">
            <a:spLocks noChangeArrowheads="1"/>
          </p:cNvSpPr>
          <p:nvPr/>
        </p:nvSpPr>
        <p:spPr bwMode="auto">
          <a:xfrm>
            <a:off x="3276600" y="609600"/>
            <a:ext cx="1878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Si  Cantilever</a:t>
            </a:r>
          </a:p>
        </p:txBody>
      </p:sp>
      <p:cxnSp>
        <p:nvCxnSpPr>
          <p:cNvPr id="19461" name="Connecteur droit avec flèche 12">
            <a:extLst>
              <a:ext uri="{FF2B5EF4-FFF2-40B4-BE49-F238E27FC236}">
                <a16:creationId xmlns:a16="http://schemas.microsoft.com/office/drawing/2014/main" id="{CB7A6C7C-A136-4A48-B5E3-4219E2FB8310}"/>
              </a:ext>
            </a:extLst>
          </p:cNvPr>
          <p:cNvCxnSpPr>
            <a:cxnSpLocks noChangeShapeType="1"/>
          </p:cNvCxnSpPr>
          <p:nvPr/>
        </p:nvCxnSpPr>
        <p:spPr bwMode="auto">
          <a:xfrm rot="16200000" flipH="1">
            <a:off x="3098800" y="5308600"/>
            <a:ext cx="1181100" cy="12700"/>
          </a:xfrm>
          <a:prstGeom prst="straightConnector1">
            <a:avLst/>
          </a:prstGeom>
          <a:noFill/>
          <a:ln w="9525">
            <a:solidFill>
              <a:schemeClr val="bg1"/>
            </a:solidFill>
            <a:round/>
            <a:headEnd type="arrow" w="med" len="med"/>
            <a:tailEnd type="arrow" w="med" len="med"/>
          </a:ln>
          <a:extLst>
            <a:ext uri="{909E8E84-426E-40DD-AFC4-6F175D3DCCD1}">
              <a14:hiddenFill xmlns:a14="http://schemas.microsoft.com/office/drawing/2010/main">
                <a:noFill/>
              </a14:hiddenFill>
            </a:ext>
          </a:extLst>
        </p:spPr>
      </p:cxnSp>
      <p:sp>
        <p:nvSpPr>
          <p:cNvPr id="19462" name="ZoneTexte 19">
            <a:extLst>
              <a:ext uri="{FF2B5EF4-FFF2-40B4-BE49-F238E27FC236}">
                <a16:creationId xmlns:a16="http://schemas.microsoft.com/office/drawing/2014/main" id="{5B2DF813-1E96-4E4D-8430-88F86E595E3E}"/>
              </a:ext>
            </a:extLst>
          </p:cNvPr>
          <p:cNvSpPr txBox="1">
            <a:spLocks noChangeArrowheads="1"/>
          </p:cNvSpPr>
          <p:nvPr/>
        </p:nvSpPr>
        <p:spPr bwMode="auto">
          <a:xfrm>
            <a:off x="3644900" y="5054600"/>
            <a:ext cx="72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chemeClr val="bg1"/>
                </a:solidFill>
              </a:rPr>
              <a:t>10µm</a:t>
            </a:r>
          </a:p>
        </p:txBody>
      </p:sp>
      <p:cxnSp>
        <p:nvCxnSpPr>
          <p:cNvPr id="19463" name="Connecteur droit 21">
            <a:extLst>
              <a:ext uri="{FF2B5EF4-FFF2-40B4-BE49-F238E27FC236}">
                <a16:creationId xmlns:a16="http://schemas.microsoft.com/office/drawing/2014/main" id="{1D7834E0-A0A1-F14C-81CD-5BBB22B54598}"/>
              </a:ext>
            </a:extLst>
          </p:cNvPr>
          <p:cNvCxnSpPr>
            <a:cxnSpLocks noChangeShapeType="1"/>
          </p:cNvCxnSpPr>
          <p:nvPr/>
        </p:nvCxnSpPr>
        <p:spPr bwMode="auto">
          <a:xfrm rot="10800000">
            <a:off x="1409700" y="5232400"/>
            <a:ext cx="1917700" cy="7239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19464" name="Connecteur droit 22">
            <a:extLst>
              <a:ext uri="{FF2B5EF4-FFF2-40B4-BE49-F238E27FC236}">
                <a16:creationId xmlns:a16="http://schemas.microsoft.com/office/drawing/2014/main" id="{B3C9B6EB-6B84-FE4C-A961-71C7044EB51A}"/>
              </a:ext>
            </a:extLst>
          </p:cNvPr>
          <p:cNvCxnSpPr>
            <a:cxnSpLocks noChangeShapeType="1"/>
          </p:cNvCxnSpPr>
          <p:nvPr/>
        </p:nvCxnSpPr>
        <p:spPr bwMode="auto">
          <a:xfrm>
            <a:off x="1270000" y="5168900"/>
            <a:ext cx="1270000" cy="495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465" name="ZoneTexte 24">
            <a:extLst>
              <a:ext uri="{FF2B5EF4-FFF2-40B4-BE49-F238E27FC236}">
                <a16:creationId xmlns:a16="http://schemas.microsoft.com/office/drawing/2014/main" id="{CBEE9C3E-4C4B-C243-A1BB-FF1AC500CA9F}"/>
              </a:ext>
            </a:extLst>
          </p:cNvPr>
          <p:cNvSpPr txBox="1">
            <a:spLocks noChangeArrowheads="1"/>
          </p:cNvSpPr>
          <p:nvPr/>
        </p:nvSpPr>
        <p:spPr bwMode="auto">
          <a:xfrm>
            <a:off x="-153988" y="4508500"/>
            <a:ext cx="2109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ja-JP" sz="1800"/>
              <a:t>Apex curvature radius 10 nm</a:t>
            </a:r>
            <a:endParaRPr lang="fr-FR" altLang="fr-FR" sz="1800"/>
          </a:p>
        </p:txBody>
      </p:sp>
      <p:grpSp>
        <p:nvGrpSpPr>
          <p:cNvPr id="19466" name="Grouper 24">
            <a:extLst>
              <a:ext uri="{FF2B5EF4-FFF2-40B4-BE49-F238E27FC236}">
                <a16:creationId xmlns:a16="http://schemas.microsoft.com/office/drawing/2014/main" id="{C287144B-E7DC-4C40-B1A0-82933C86D220}"/>
              </a:ext>
            </a:extLst>
          </p:cNvPr>
          <p:cNvGrpSpPr>
            <a:grpSpLocks/>
          </p:cNvGrpSpPr>
          <p:nvPr/>
        </p:nvGrpSpPr>
        <p:grpSpPr bwMode="auto">
          <a:xfrm>
            <a:off x="4013200" y="1365250"/>
            <a:ext cx="2921000" cy="2195513"/>
            <a:chOff x="3479800" y="1365250"/>
            <a:chExt cx="2921000" cy="2195513"/>
          </a:xfrm>
        </p:grpSpPr>
        <p:pic>
          <p:nvPicPr>
            <p:cNvPr id="19476" name="Image 2">
              <a:extLst>
                <a:ext uri="{FF2B5EF4-FFF2-40B4-BE49-F238E27FC236}">
                  <a16:creationId xmlns:a16="http://schemas.microsoft.com/office/drawing/2014/main" id="{82108518-2FF9-0240-AB9C-757A95E8A4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1365250"/>
              <a:ext cx="29210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77" name="Connecteur droit avec flèche 9">
              <a:extLst>
                <a:ext uri="{FF2B5EF4-FFF2-40B4-BE49-F238E27FC236}">
                  <a16:creationId xmlns:a16="http://schemas.microsoft.com/office/drawing/2014/main" id="{59D05F57-1617-1640-9EA8-073F9F230007}"/>
                </a:ext>
              </a:extLst>
            </p:cNvPr>
            <p:cNvCxnSpPr>
              <a:cxnSpLocks noChangeShapeType="1"/>
            </p:cNvCxnSpPr>
            <p:nvPr/>
          </p:nvCxnSpPr>
          <p:spPr bwMode="auto">
            <a:xfrm rot="10800000" flipV="1">
              <a:off x="3530600" y="1447800"/>
              <a:ext cx="2578100" cy="1371600"/>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9478" name="ZoneTexte 10">
              <a:extLst>
                <a:ext uri="{FF2B5EF4-FFF2-40B4-BE49-F238E27FC236}">
                  <a16:creationId xmlns:a16="http://schemas.microsoft.com/office/drawing/2014/main" id="{2F1F431B-0CDD-4B49-B360-13DA19945BD3}"/>
                </a:ext>
              </a:extLst>
            </p:cNvPr>
            <p:cNvSpPr txBox="1">
              <a:spLocks noChangeArrowheads="1"/>
            </p:cNvSpPr>
            <p:nvPr/>
          </p:nvSpPr>
          <p:spPr bwMode="auto">
            <a:xfrm rot="-1671964">
              <a:off x="3886200" y="1701800"/>
              <a:ext cx="1703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400-500 µm</a:t>
              </a:r>
            </a:p>
          </p:txBody>
        </p:sp>
        <p:sp>
          <p:nvSpPr>
            <p:cNvPr id="19479" name="ZoneTexte 25">
              <a:extLst>
                <a:ext uri="{FF2B5EF4-FFF2-40B4-BE49-F238E27FC236}">
                  <a16:creationId xmlns:a16="http://schemas.microsoft.com/office/drawing/2014/main" id="{8C0C2DEF-4B83-9546-930C-96CB07A25CA1}"/>
                </a:ext>
              </a:extLst>
            </p:cNvPr>
            <p:cNvSpPr txBox="1">
              <a:spLocks noChangeArrowheads="1"/>
            </p:cNvSpPr>
            <p:nvPr/>
          </p:nvSpPr>
          <p:spPr bwMode="auto">
            <a:xfrm>
              <a:off x="4241800" y="3175000"/>
              <a:ext cx="213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rgbClr val="404040"/>
                  </a:solidFill>
                </a:rPr>
                <a:t>Pour le mode contact</a:t>
              </a:r>
            </a:p>
          </p:txBody>
        </p:sp>
      </p:grpSp>
      <p:pic>
        <p:nvPicPr>
          <p:cNvPr id="19467" name="Image 31">
            <a:extLst>
              <a:ext uri="{FF2B5EF4-FFF2-40B4-BE49-F238E27FC236}">
                <a16:creationId xmlns:a16="http://schemas.microsoft.com/office/drawing/2014/main" id="{19840260-C765-4B4B-8808-63A1EC7A84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550" y="1384300"/>
            <a:ext cx="16891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ZoneTexte 33">
            <a:extLst>
              <a:ext uri="{FF2B5EF4-FFF2-40B4-BE49-F238E27FC236}">
                <a16:creationId xmlns:a16="http://schemas.microsoft.com/office/drawing/2014/main" id="{66BCF391-3084-4041-935D-486436B19BD3}"/>
              </a:ext>
            </a:extLst>
          </p:cNvPr>
          <p:cNvSpPr txBox="1">
            <a:spLocks noChangeArrowheads="1"/>
          </p:cNvSpPr>
          <p:nvPr/>
        </p:nvSpPr>
        <p:spPr bwMode="auto">
          <a:xfrm>
            <a:off x="304800" y="2184400"/>
            <a:ext cx="161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rgbClr val="404040"/>
                </a:solidFill>
              </a:rPr>
              <a:t>Tapping mode</a:t>
            </a:r>
          </a:p>
        </p:txBody>
      </p:sp>
      <p:grpSp>
        <p:nvGrpSpPr>
          <p:cNvPr id="19469" name="Grouper 23">
            <a:extLst>
              <a:ext uri="{FF2B5EF4-FFF2-40B4-BE49-F238E27FC236}">
                <a16:creationId xmlns:a16="http://schemas.microsoft.com/office/drawing/2014/main" id="{E37D65D3-526B-344E-B299-209B4E04BD9B}"/>
              </a:ext>
            </a:extLst>
          </p:cNvPr>
          <p:cNvGrpSpPr>
            <a:grpSpLocks/>
          </p:cNvGrpSpPr>
          <p:nvPr/>
        </p:nvGrpSpPr>
        <p:grpSpPr bwMode="auto">
          <a:xfrm>
            <a:off x="7050088" y="1041400"/>
            <a:ext cx="2093912" cy="1582738"/>
            <a:chOff x="6827838" y="2362200"/>
            <a:chExt cx="2093912" cy="1582738"/>
          </a:xfrm>
        </p:grpSpPr>
        <p:pic>
          <p:nvPicPr>
            <p:cNvPr id="19474" name="Image 32">
              <a:extLst>
                <a:ext uri="{FF2B5EF4-FFF2-40B4-BE49-F238E27FC236}">
                  <a16:creationId xmlns:a16="http://schemas.microsoft.com/office/drawing/2014/main" id="{22EEA399-D76E-2543-95FB-495FF52244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7838" y="2362200"/>
              <a:ext cx="209391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5" name="ZoneTexte 34">
              <a:extLst>
                <a:ext uri="{FF2B5EF4-FFF2-40B4-BE49-F238E27FC236}">
                  <a16:creationId xmlns:a16="http://schemas.microsoft.com/office/drawing/2014/main" id="{0A063B51-3712-924A-95C1-47D50CD8BE81}"/>
                </a:ext>
              </a:extLst>
            </p:cNvPr>
            <p:cNvSpPr txBox="1">
              <a:spLocks noChangeArrowheads="1"/>
            </p:cNvSpPr>
            <p:nvPr/>
          </p:nvSpPr>
          <p:spPr bwMode="auto">
            <a:xfrm>
              <a:off x="6883400" y="3606800"/>
              <a:ext cx="1866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a:solidFill>
                    <a:schemeClr val="bg1"/>
                  </a:solidFill>
                </a:rPr>
                <a:t>High resolution</a:t>
              </a:r>
            </a:p>
          </p:txBody>
        </p:sp>
      </p:grpSp>
      <p:graphicFrame>
        <p:nvGraphicFramePr>
          <p:cNvPr id="23" name="Tableau 22">
            <a:extLst>
              <a:ext uri="{FF2B5EF4-FFF2-40B4-BE49-F238E27FC236}">
                <a16:creationId xmlns:a16="http://schemas.microsoft.com/office/drawing/2014/main" id="{926D872D-9E8A-7648-93FC-774D943DCCF0}"/>
              </a:ext>
            </a:extLst>
          </p:cNvPr>
          <p:cNvGraphicFramePr>
            <a:graphicFrameLocks noGrp="1"/>
          </p:cNvGraphicFramePr>
          <p:nvPr>
            <p:extLst>
              <p:ext uri="{D42A27DB-BD31-4B8C-83A1-F6EECF244321}">
                <p14:modId xmlns:p14="http://schemas.microsoft.com/office/powerpoint/2010/main" val="1944192269"/>
              </p:ext>
            </p:extLst>
          </p:nvPr>
        </p:nvGraphicFramePr>
        <p:xfrm>
          <a:off x="12700" y="2870199"/>
          <a:ext cx="4038600" cy="1290320"/>
        </p:xfrm>
        <a:graphic>
          <a:graphicData uri="http://schemas.openxmlformats.org/drawingml/2006/table">
            <a:tbl>
              <a:tblPr firstRow="1" bandRow="1">
                <a:tableStyleId>{E269D01E-BC32-4049-B463-5C60D7B0CCD2}</a:tableStyleId>
              </a:tblPr>
              <a:tblGrid>
                <a:gridCol w="1031438">
                  <a:extLst>
                    <a:ext uri="{9D8B030D-6E8A-4147-A177-3AD203B41FA5}">
                      <a16:colId xmlns:a16="http://schemas.microsoft.com/office/drawing/2014/main" val="20000"/>
                    </a:ext>
                  </a:extLst>
                </a:gridCol>
                <a:gridCol w="972834">
                  <a:extLst>
                    <a:ext uri="{9D8B030D-6E8A-4147-A177-3AD203B41FA5}">
                      <a16:colId xmlns:a16="http://schemas.microsoft.com/office/drawing/2014/main" val="20001"/>
                    </a:ext>
                  </a:extLst>
                </a:gridCol>
                <a:gridCol w="1002569">
                  <a:extLst>
                    <a:ext uri="{9D8B030D-6E8A-4147-A177-3AD203B41FA5}">
                      <a16:colId xmlns:a16="http://schemas.microsoft.com/office/drawing/2014/main" val="20002"/>
                    </a:ext>
                  </a:extLst>
                </a:gridCol>
                <a:gridCol w="1031759">
                  <a:extLst>
                    <a:ext uri="{9D8B030D-6E8A-4147-A177-3AD203B41FA5}">
                      <a16:colId xmlns:a16="http://schemas.microsoft.com/office/drawing/2014/main" val="20003"/>
                    </a:ext>
                  </a:extLst>
                </a:gridCol>
              </a:tblGrid>
              <a:tr h="645160">
                <a:tc>
                  <a:txBody>
                    <a:bodyPr/>
                    <a:lstStyle/>
                    <a:p>
                      <a:r>
                        <a:rPr lang="fr-FR" sz="1800" dirty="0"/>
                        <a:t> contact</a:t>
                      </a:r>
                    </a:p>
                  </a:txBody>
                  <a:tcPr marT="46083" marB="46083">
                    <a:lnR w="12700" cap="flat" cmpd="sng" algn="ctr">
                      <a:solidFill>
                        <a:srgbClr val="000000"/>
                      </a:solidFill>
                      <a:prstDash val="solid"/>
                      <a:round/>
                      <a:headEnd type="none" w="med" len="med"/>
                      <a:tailEnd type="none" w="med" len="med"/>
                    </a:lnR>
                  </a:tcPr>
                </a:tc>
                <a:tc>
                  <a:txBody>
                    <a:bodyPr/>
                    <a:lstStyle/>
                    <a:p>
                      <a:r>
                        <a:rPr lang="fr-FR" sz="1400" b="1" dirty="0"/>
                        <a:t>L=450 µm</a:t>
                      </a:r>
                    </a:p>
                  </a:txBody>
                  <a:tcPr marT="46083" marB="460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r>
                        <a:rPr lang="fr-FR" sz="1400" b="1" dirty="0"/>
                        <a:t>k=0.1</a:t>
                      </a:r>
                      <a:r>
                        <a:rPr lang="fr-FR" sz="1400" b="1" baseline="0" dirty="0"/>
                        <a:t> N/m</a:t>
                      </a:r>
                      <a:endParaRPr lang="fr-FR" sz="1400" b="1" dirty="0"/>
                    </a:p>
                  </a:txBody>
                  <a:tcPr marT="46083" marB="460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r>
                        <a:rPr lang="fr-FR" sz="1400" b="1" dirty="0"/>
                        <a:t>f = 6 kHz</a:t>
                      </a:r>
                    </a:p>
                  </a:txBody>
                  <a:tcPr marT="46083" marB="46083" anchor="ct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0"/>
                  </a:ext>
                </a:extLst>
              </a:tr>
              <a:tr h="645160">
                <a:tc>
                  <a:txBody>
                    <a:bodyPr/>
                    <a:lstStyle/>
                    <a:p>
                      <a:r>
                        <a:rPr lang="fr-FR" sz="1800" b="1" dirty="0" err="1"/>
                        <a:t>tapping</a:t>
                      </a:r>
                      <a:endParaRPr lang="fr-FR" sz="1800" b="1" dirty="0"/>
                    </a:p>
                  </a:txBody>
                  <a:tcPr marT="46083" marB="46083">
                    <a:lnR w="12700" cap="flat" cmpd="sng" algn="ctr">
                      <a:solidFill>
                        <a:srgbClr val="000000"/>
                      </a:solidFill>
                      <a:prstDash val="solid"/>
                      <a:round/>
                      <a:headEnd type="none" w="med" len="med"/>
                      <a:tailEnd type="none" w="med" len="med"/>
                    </a:lnR>
                  </a:tcPr>
                </a:tc>
                <a:tc>
                  <a:txBody>
                    <a:bodyPr/>
                    <a:lstStyle/>
                    <a:p>
                      <a:r>
                        <a:rPr lang="fr-FR" sz="1400" b="1" dirty="0"/>
                        <a:t>L=225 µm</a:t>
                      </a:r>
                    </a:p>
                  </a:txBody>
                  <a:tcPr marT="46083" marB="460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r>
                        <a:rPr lang="fr-FR" sz="1400" b="1" dirty="0"/>
                        <a:t>k=40</a:t>
                      </a:r>
                      <a:r>
                        <a:rPr lang="fr-FR" sz="1400" b="1" baseline="0" dirty="0"/>
                        <a:t> N/m</a:t>
                      </a:r>
                      <a:endParaRPr lang="fr-FR" sz="1400" b="1" dirty="0"/>
                    </a:p>
                  </a:txBody>
                  <a:tcPr marT="46083" marB="4608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a:txBody>
                    <a:bodyPr/>
                    <a:lstStyle/>
                    <a:p>
                      <a:r>
                        <a:rPr lang="fr-FR" sz="1400" b="1" dirty="0"/>
                        <a:t>f=</a:t>
                      </a:r>
                      <a:r>
                        <a:rPr lang="fr-FR" sz="1400" b="1" baseline="0" dirty="0"/>
                        <a:t> 150 kHz</a:t>
                      </a:r>
                      <a:endParaRPr lang="fr-FR" sz="1400" b="1" dirty="0"/>
                    </a:p>
                  </a:txBody>
                  <a:tcPr marT="46083" marB="46083" anchor="ct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cxnSp>
        <p:nvCxnSpPr>
          <p:cNvPr id="19471" name="Connecteur droit 14">
            <a:extLst>
              <a:ext uri="{FF2B5EF4-FFF2-40B4-BE49-F238E27FC236}">
                <a16:creationId xmlns:a16="http://schemas.microsoft.com/office/drawing/2014/main" id="{67917233-9F81-EA43-935B-E366786F788E}"/>
              </a:ext>
            </a:extLst>
          </p:cNvPr>
          <p:cNvCxnSpPr>
            <a:cxnSpLocks noChangeShapeType="1"/>
          </p:cNvCxnSpPr>
          <p:nvPr/>
        </p:nvCxnSpPr>
        <p:spPr bwMode="auto">
          <a:xfrm rot="16200000" flipH="1">
            <a:off x="3486150" y="3943350"/>
            <a:ext cx="2844800" cy="1206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9472" name="Connecteur droit 18">
            <a:extLst>
              <a:ext uri="{FF2B5EF4-FFF2-40B4-BE49-F238E27FC236}">
                <a16:creationId xmlns:a16="http://schemas.microsoft.com/office/drawing/2014/main" id="{76B3D3EF-8E3C-1346-89EC-E9543C9E1522}"/>
              </a:ext>
            </a:extLst>
          </p:cNvPr>
          <p:cNvCxnSpPr>
            <a:cxnSpLocks noChangeShapeType="1"/>
          </p:cNvCxnSpPr>
          <p:nvPr/>
        </p:nvCxnSpPr>
        <p:spPr bwMode="auto">
          <a:xfrm rot="16200000" flipH="1">
            <a:off x="4400550" y="3155950"/>
            <a:ext cx="1143000" cy="1079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9473" name="Connecteur droit 16">
            <a:extLst>
              <a:ext uri="{FF2B5EF4-FFF2-40B4-BE49-F238E27FC236}">
                <a16:creationId xmlns:a16="http://schemas.microsoft.com/office/drawing/2014/main" id="{77F5036F-5572-1840-807A-D5D7F6C3DAD0}"/>
              </a:ext>
            </a:extLst>
          </p:cNvPr>
          <p:cNvCxnSpPr>
            <a:cxnSpLocks noChangeShapeType="1"/>
          </p:cNvCxnSpPr>
          <p:nvPr/>
        </p:nvCxnSpPr>
        <p:spPr bwMode="auto">
          <a:xfrm>
            <a:off x="4521200" y="3073400"/>
            <a:ext cx="3251200" cy="1206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3">
            <a:extLst>
              <a:ext uri="{FF2B5EF4-FFF2-40B4-BE49-F238E27FC236}">
                <a16:creationId xmlns:a16="http://schemas.microsoft.com/office/drawing/2014/main" id="{E95D5414-116C-FD43-B30D-EE9E80449098}"/>
              </a:ext>
            </a:extLst>
          </p:cNvPr>
          <p:cNvSpPr txBox="1">
            <a:spLocks noChangeArrowheads="1"/>
          </p:cNvSpPr>
          <p:nvPr/>
        </p:nvSpPr>
        <p:spPr bwMode="auto">
          <a:xfrm>
            <a:off x="2901156" y="607218"/>
            <a:ext cx="379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Optical </a:t>
            </a:r>
            <a:r>
              <a:rPr lang="fr-FR" altLang="fr-FR" dirty="0" err="1"/>
              <a:t>detection</a:t>
            </a:r>
            <a:r>
              <a:rPr lang="fr-FR" altLang="fr-FR" dirty="0"/>
              <a:t> of the force</a:t>
            </a:r>
          </a:p>
        </p:txBody>
      </p:sp>
      <p:sp>
        <p:nvSpPr>
          <p:cNvPr id="5" name="Rectangle 4">
            <a:extLst>
              <a:ext uri="{FF2B5EF4-FFF2-40B4-BE49-F238E27FC236}">
                <a16:creationId xmlns:a16="http://schemas.microsoft.com/office/drawing/2014/main" id="{9FA425B0-415A-2340-A9EF-5BB1FB5B5DB0}"/>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III. Interaction force </a:t>
            </a:r>
            <a:r>
              <a:rPr lang="fr-FR" sz="1600" dirty="0" err="1">
                <a:latin typeface="Times" charset="0"/>
                <a:ea typeface="ＭＳ Ｐゴシック" charset="0"/>
                <a:cs typeface="ＭＳ Ｐゴシック" charset="0"/>
              </a:rPr>
              <a:t>detection</a:t>
            </a:r>
            <a:endParaRPr lang="fr-FR" sz="1600" dirty="0">
              <a:latin typeface="Times" charset="0"/>
              <a:ea typeface="ＭＳ Ｐゴシック" charset="0"/>
              <a:cs typeface="ＭＳ Ｐゴシック" charset="0"/>
            </a:endParaRPr>
          </a:p>
        </p:txBody>
      </p:sp>
      <p:pic>
        <p:nvPicPr>
          <p:cNvPr id="20483" name="Image 6" descr="fig2.tif">
            <a:extLst>
              <a:ext uri="{FF2B5EF4-FFF2-40B4-BE49-F238E27FC236}">
                <a16:creationId xmlns:a16="http://schemas.microsoft.com/office/drawing/2014/main" id="{D821AE4B-6D61-4A48-8CD3-94193B299F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1568450"/>
            <a:ext cx="7488237"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389D1B32-9352-4D4F-AEB0-3F396987FBA6}"/>
              </a:ext>
            </a:extLst>
          </p:cNvPr>
          <p:cNvSpPr txBox="1"/>
          <p:nvPr/>
        </p:nvSpPr>
        <p:spPr>
          <a:xfrm rot="1714618">
            <a:off x="7307457" y="1337616"/>
            <a:ext cx="1568058" cy="461665"/>
          </a:xfrm>
          <a:prstGeom prst="rect">
            <a:avLst/>
          </a:prstGeom>
          <a:noFill/>
        </p:spPr>
        <p:txBody>
          <a:bodyPr wrap="none" rtlCol="0">
            <a:spAutoFit/>
          </a:bodyPr>
          <a:lstStyle/>
          <a:p>
            <a:r>
              <a:rPr lang="fr-FR" dirty="0"/>
              <a:t>photodiode</a:t>
            </a:r>
          </a:p>
        </p:txBody>
      </p:sp>
      <p:sp>
        <p:nvSpPr>
          <p:cNvPr id="3" name="ZoneTexte 2">
            <a:extLst>
              <a:ext uri="{FF2B5EF4-FFF2-40B4-BE49-F238E27FC236}">
                <a16:creationId xmlns:a16="http://schemas.microsoft.com/office/drawing/2014/main" id="{4FE13458-A66B-324B-AB81-8D8A8F5EAB0F}"/>
              </a:ext>
            </a:extLst>
          </p:cNvPr>
          <p:cNvSpPr txBox="1"/>
          <p:nvPr/>
        </p:nvSpPr>
        <p:spPr>
          <a:xfrm>
            <a:off x="1273787" y="1185261"/>
            <a:ext cx="1627369" cy="461665"/>
          </a:xfrm>
          <a:prstGeom prst="rect">
            <a:avLst/>
          </a:prstGeom>
          <a:noFill/>
        </p:spPr>
        <p:txBody>
          <a:bodyPr wrap="none" rtlCol="0">
            <a:spAutoFit/>
          </a:bodyPr>
          <a:lstStyle/>
          <a:p>
            <a:r>
              <a:rPr lang="fr-FR" dirty="0"/>
              <a:t>Laser diode</a:t>
            </a:r>
          </a:p>
        </p:txBody>
      </p:sp>
      <p:sp>
        <p:nvSpPr>
          <p:cNvPr id="7" name="ZoneTexte 6">
            <a:extLst>
              <a:ext uri="{FF2B5EF4-FFF2-40B4-BE49-F238E27FC236}">
                <a16:creationId xmlns:a16="http://schemas.microsoft.com/office/drawing/2014/main" id="{23945089-63F0-7A48-86FD-9818D64ECAE7}"/>
              </a:ext>
            </a:extLst>
          </p:cNvPr>
          <p:cNvSpPr txBox="1"/>
          <p:nvPr/>
        </p:nvSpPr>
        <p:spPr>
          <a:xfrm>
            <a:off x="1052513" y="3911257"/>
            <a:ext cx="1394934" cy="461665"/>
          </a:xfrm>
          <a:prstGeom prst="rect">
            <a:avLst/>
          </a:prstGeom>
          <a:noFill/>
        </p:spPr>
        <p:txBody>
          <a:bodyPr wrap="none" rtlCol="0">
            <a:spAutoFit/>
          </a:bodyPr>
          <a:lstStyle/>
          <a:p>
            <a:r>
              <a:rPr lang="fr-FR" dirty="0"/>
              <a:t>cantilever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33306E-0C3E-D049-9195-45505C455331}"/>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err="1">
                <a:latin typeface="Times" charset="0"/>
                <a:ea typeface="ＭＳ Ｐゴシック" charset="0"/>
                <a:cs typeface="ＭＳ Ｐゴシック" charset="0"/>
              </a:rPr>
              <a:t>I.Introduction</a:t>
            </a:r>
            <a:endParaRPr lang="fr-FR" sz="1600" dirty="0">
              <a:latin typeface="Times"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A6AD8071-C5FD-5344-A5E1-DC82F86DF401}"/>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15363" name="ZoneTexte 5">
            <a:extLst>
              <a:ext uri="{FF2B5EF4-FFF2-40B4-BE49-F238E27FC236}">
                <a16:creationId xmlns:a16="http://schemas.microsoft.com/office/drawing/2014/main" id="{20ED0539-B5E3-D244-ACD4-5916F4DAE08F}"/>
              </a:ext>
            </a:extLst>
          </p:cNvPr>
          <p:cNvSpPr txBox="1">
            <a:spLocks noChangeArrowheads="1"/>
          </p:cNvSpPr>
          <p:nvPr/>
        </p:nvSpPr>
        <p:spPr bwMode="auto">
          <a:xfrm>
            <a:off x="338138" y="711200"/>
            <a:ext cx="8374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 80’s, strong willing to manipulate and observe nanometric objects</a:t>
            </a:r>
          </a:p>
        </p:txBody>
      </p:sp>
      <p:sp>
        <p:nvSpPr>
          <p:cNvPr id="15364" name="ZoneTexte 6">
            <a:extLst>
              <a:ext uri="{FF2B5EF4-FFF2-40B4-BE49-F238E27FC236}">
                <a16:creationId xmlns:a16="http://schemas.microsoft.com/office/drawing/2014/main" id="{5FA77D81-A9D3-4C40-8A8A-B21D035A6D92}"/>
              </a:ext>
            </a:extLst>
          </p:cNvPr>
          <p:cNvSpPr txBox="1">
            <a:spLocks noChangeArrowheads="1"/>
          </p:cNvSpPr>
          <p:nvPr/>
        </p:nvSpPr>
        <p:spPr bwMode="auto">
          <a:xfrm>
            <a:off x="566738" y="1862138"/>
            <a:ext cx="2635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Optical </a:t>
            </a:r>
            <a:r>
              <a:rPr lang="fr-FR" altLang="fr-FR" dirty="0" err="1"/>
              <a:t>Microscopy</a:t>
            </a:r>
            <a:endParaRPr lang="fr-FR" altLang="fr-FR" dirty="0"/>
          </a:p>
        </p:txBody>
      </p:sp>
      <p:pic>
        <p:nvPicPr>
          <p:cNvPr id="15365" name="Image 7">
            <a:extLst>
              <a:ext uri="{FF2B5EF4-FFF2-40B4-BE49-F238E27FC236}">
                <a16:creationId xmlns:a16="http://schemas.microsoft.com/office/drawing/2014/main" id="{415055A2-3A76-3F4E-9783-C4FC4F4018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2395538"/>
            <a:ext cx="19637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ZoneTexte 8">
            <a:extLst>
              <a:ext uri="{FF2B5EF4-FFF2-40B4-BE49-F238E27FC236}">
                <a16:creationId xmlns:a16="http://schemas.microsoft.com/office/drawing/2014/main" id="{AE80DC66-F4F1-0B4A-B15B-A6CFECCDAA25}"/>
              </a:ext>
            </a:extLst>
          </p:cNvPr>
          <p:cNvSpPr txBox="1">
            <a:spLocks noChangeArrowheads="1"/>
          </p:cNvSpPr>
          <p:nvPr/>
        </p:nvSpPr>
        <p:spPr bwMode="auto">
          <a:xfrm>
            <a:off x="4970463" y="1846263"/>
            <a:ext cx="2774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Electron Microscopy</a:t>
            </a:r>
          </a:p>
        </p:txBody>
      </p:sp>
      <p:pic>
        <p:nvPicPr>
          <p:cNvPr id="15367" name="Image 9">
            <a:extLst>
              <a:ext uri="{FF2B5EF4-FFF2-40B4-BE49-F238E27FC236}">
                <a16:creationId xmlns:a16="http://schemas.microsoft.com/office/drawing/2014/main" id="{813163B2-831B-3946-A215-5DC31E73C4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1138" y="2387600"/>
            <a:ext cx="2665412"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8" name="Objet 10">
            <a:extLst>
              <a:ext uri="{FF2B5EF4-FFF2-40B4-BE49-F238E27FC236}">
                <a16:creationId xmlns:a16="http://schemas.microsoft.com/office/drawing/2014/main" id="{13F8CEE6-E170-9F4B-9671-7062EA9AC15B}"/>
              </a:ext>
            </a:extLst>
          </p:cNvPr>
          <p:cNvGraphicFramePr>
            <a:graphicFrameLocks noChangeAspect="1"/>
          </p:cNvGraphicFramePr>
          <p:nvPr/>
        </p:nvGraphicFramePr>
        <p:xfrm>
          <a:off x="2197100" y="5068888"/>
          <a:ext cx="1787525" cy="1027112"/>
        </p:xfrm>
        <a:graphic>
          <a:graphicData uri="http://schemas.openxmlformats.org/presentationml/2006/ole">
            <mc:AlternateContent xmlns:mc="http://schemas.openxmlformats.org/markup-compatibility/2006">
              <mc:Choice xmlns:v="urn:schemas-microsoft-com:vml" Requires="v">
                <p:oleObj spid="_x0000_s15505" name="…quation" r:id="rId5" imgW="685800" imgH="393700" progId="Equation.3">
                  <p:embed/>
                </p:oleObj>
              </mc:Choice>
              <mc:Fallback>
                <p:oleObj name="…quation" r:id="rId5" imgW="685800" imgH="393700" progId="Equation.3">
                  <p:embed/>
                  <p:pic>
                    <p:nvPicPr>
                      <p:cNvPr id="0" name="Obje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7100" y="5068888"/>
                        <a:ext cx="1787525"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9" name="ZoneTexte 11">
            <a:extLst>
              <a:ext uri="{FF2B5EF4-FFF2-40B4-BE49-F238E27FC236}">
                <a16:creationId xmlns:a16="http://schemas.microsoft.com/office/drawing/2014/main" id="{63E4972E-7D9E-794D-9FA7-F8AB61DD037F}"/>
              </a:ext>
            </a:extLst>
          </p:cNvPr>
          <p:cNvSpPr txBox="1">
            <a:spLocks noChangeArrowheads="1"/>
          </p:cNvSpPr>
          <p:nvPr/>
        </p:nvSpPr>
        <p:spPr bwMode="auto">
          <a:xfrm>
            <a:off x="990600" y="4495800"/>
            <a:ext cx="1798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res ≈ 300 nm</a:t>
            </a:r>
          </a:p>
        </p:txBody>
      </p:sp>
      <p:sp>
        <p:nvSpPr>
          <p:cNvPr id="15370" name="ZoneTexte 12">
            <a:extLst>
              <a:ext uri="{FF2B5EF4-FFF2-40B4-BE49-F238E27FC236}">
                <a16:creationId xmlns:a16="http://schemas.microsoft.com/office/drawing/2014/main" id="{01E2F72A-CCF0-D545-A935-16168F023FEB}"/>
              </a:ext>
            </a:extLst>
          </p:cNvPr>
          <p:cNvSpPr txBox="1">
            <a:spLocks noChangeArrowheads="1"/>
          </p:cNvSpPr>
          <p:nvPr/>
        </p:nvSpPr>
        <p:spPr bwMode="auto">
          <a:xfrm>
            <a:off x="5842000" y="5884863"/>
            <a:ext cx="1720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res ≈ 0.1 nm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e 155">
            <a:extLst>
              <a:ext uri="{FF2B5EF4-FFF2-40B4-BE49-F238E27FC236}">
                <a16:creationId xmlns:a16="http://schemas.microsoft.com/office/drawing/2014/main" id="{5AC5FEDA-FA36-1240-B316-452463FDB597}"/>
              </a:ext>
            </a:extLst>
          </p:cNvPr>
          <p:cNvGrpSpPr/>
          <p:nvPr/>
        </p:nvGrpSpPr>
        <p:grpSpPr>
          <a:xfrm flipH="1">
            <a:off x="4492521" y="3952758"/>
            <a:ext cx="1984088" cy="1059393"/>
            <a:chOff x="4764522" y="4144248"/>
            <a:chExt cx="1984088" cy="1059393"/>
          </a:xfrm>
        </p:grpSpPr>
        <p:cxnSp>
          <p:nvCxnSpPr>
            <p:cNvPr id="157" name="Connecteur droit 156">
              <a:extLst>
                <a:ext uri="{FF2B5EF4-FFF2-40B4-BE49-F238E27FC236}">
                  <a16:creationId xmlns:a16="http://schemas.microsoft.com/office/drawing/2014/main" id="{592A2AD9-F67D-4740-A6CE-8A844CA67AE9}"/>
                </a:ext>
              </a:extLst>
            </p:cNvPr>
            <p:cNvCxnSpPr>
              <a:cxnSpLocks/>
            </p:cNvCxnSpPr>
            <p:nvPr/>
          </p:nvCxnSpPr>
          <p:spPr bwMode="auto">
            <a:xfrm>
              <a:off x="4764522" y="4420923"/>
              <a:ext cx="795935" cy="782718"/>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158" name="Connecteur droit 157">
              <a:extLst>
                <a:ext uri="{FF2B5EF4-FFF2-40B4-BE49-F238E27FC236}">
                  <a16:creationId xmlns:a16="http://schemas.microsoft.com/office/drawing/2014/main" id="{5448F63B-9609-204A-BAE6-A5427317A35B}"/>
                </a:ext>
              </a:extLst>
            </p:cNvPr>
            <p:cNvCxnSpPr>
              <a:cxnSpLocks/>
            </p:cNvCxnSpPr>
            <p:nvPr/>
          </p:nvCxnSpPr>
          <p:spPr bwMode="auto">
            <a:xfrm flipH="1">
              <a:off x="5550282" y="4144248"/>
              <a:ext cx="1198328" cy="1054152"/>
            </a:xfrm>
            <a:prstGeom prst="line">
              <a:avLst/>
            </a:prstGeom>
            <a:solidFill>
              <a:schemeClr val="accent1"/>
            </a:solidFill>
            <a:ln w="28575" cap="flat" cmpd="sng" algn="ctr">
              <a:solidFill>
                <a:srgbClr val="C00000"/>
              </a:solidFill>
              <a:prstDash val="solid"/>
              <a:round/>
              <a:headEnd type="none" w="med" len="med"/>
              <a:tailEnd type="none" w="med" len="med"/>
            </a:ln>
            <a:effectLst/>
          </p:spPr>
        </p:cxnSp>
      </p:grpSp>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III. Interaction force </a:t>
            </a:r>
            <a:r>
              <a:rPr lang="fr-FR" sz="1600" dirty="0" err="1">
                <a:latin typeface="Times" charset="0"/>
                <a:ea typeface="ＭＳ Ｐゴシック" charset="0"/>
                <a:cs typeface="ＭＳ Ｐゴシック" charset="0"/>
              </a:rPr>
              <a:t>detection</a:t>
            </a:r>
            <a:endParaRPr lang="fr-FR" sz="1600" dirty="0">
              <a:latin typeface="Times" charset="0"/>
              <a:ea typeface="ＭＳ Ｐゴシック" charset="0"/>
              <a:cs typeface="ＭＳ Ｐゴシック" charset="0"/>
            </a:endParaRP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27" name="ZoneTexte 26">
            <a:extLst>
              <a:ext uri="{FF2B5EF4-FFF2-40B4-BE49-F238E27FC236}">
                <a16:creationId xmlns:a16="http://schemas.microsoft.com/office/drawing/2014/main" id="{8FCECBFC-98F3-3942-A2BA-3BBFDC7F106D}"/>
              </a:ext>
            </a:extLst>
          </p:cNvPr>
          <p:cNvSpPr txBox="1"/>
          <p:nvPr/>
        </p:nvSpPr>
        <p:spPr>
          <a:xfrm>
            <a:off x="171930" y="807140"/>
            <a:ext cx="3581430" cy="461665"/>
          </a:xfrm>
          <a:prstGeom prst="rect">
            <a:avLst/>
          </a:prstGeom>
          <a:noFill/>
        </p:spPr>
        <p:txBody>
          <a:bodyPr wrap="none" rtlCol="0">
            <a:spAutoFit/>
          </a:bodyPr>
          <a:lstStyle/>
          <a:p>
            <a:r>
              <a:rPr lang="fr-FR" dirty="0"/>
              <a:t>B) </a:t>
            </a:r>
            <a:r>
              <a:rPr lang="fr-FR" dirty="0" err="1"/>
              <a:t>Deflection</a:t>
            </a:r>
            <a:r>
              <a:rPr lang="fr-FR" dirty="0"/>
              <a:t> </a:t>
            </a:r>
            <a:r>
              <a:rPr lang="fr-FR" dirty="0" err="1"/>
              <a:t>measurement</a:t>
            </a:r>
            <a:endParaRPr lang="fr-FR" dirty="0"/>
          </a:p>
        </p:txBody>
      </p:sp>
      <p:grpSp>
        <p:nvGrpSpPr>
          <p:cNvPr id="18" name="Groupe 17">
            <a:extLst>
              <a:ext uri="{FF2B5EF4-FFF2-40B4-BE49-F238E27FC236}">
                <a16:creationId xmlns:a16="http://schemas.microsoft.com/office/drawing/2014/main" id="{C8630BFA-BBB5-8340-9A19-B4EA8AF4C56F}"/>
              </a:ext>
            </a:extLst>
          </p:cNvPr>
          <p:cNvGrpSpPr/>
          <p:nvPr/>
        </p:nvGrpSpPr>
        <p:grpSpPr>
          <a:xfrm>
            <a:off x="467475" y="2208951"/>
            <a:ext cx="2020910" cy="1865033"/>
            <a:chOff x="570216" y="1809873"/>
            <a:chExt cx="2020910" cy="1865033"/>
          </a:xfrm>
        </p:grpSpPr>
        <p:sp>
          <p:nvSpPr>
            <p:cNvPr id="3" name="Rectangle 2">
              <a:extLst>
                <a:ext uri="{FF2B5EF4-FFF2-40B4-BE49-F238E27FC236}">
                  <a16:creationId xmlns:a16="http://schemas.microsoft.com/office/drawing/2014/main" id="{50223236-1A8C-0F4C-9B1F-1727800A159B}"/>
                </a:ext>
              </a:extLst>
            </p:cNvPr>
            <p:cNvSpPr/>
            <p:nvPr/>
          </p:nvSpPr>
          <p:spPr bwMode="auto">
            <a:xfrm>
              <a:off x="575353" y="1809873"/>
              <a:ext cx="2013735" cy="183421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 name="Rectangle 5">
              <a:extLst>
                <a:ext uri="{FF2B5EF4-FFF2-40B4-BE49-F238E27FC236}">
                  <a16:creationId xmlns:a16="http://schemas.microsoft.com/office/drawing/2014/main" id="{48819B7F-AFA9-8B45-80C2-54CABC75ECB6}"/>
                </a:ext>
              </a:extLst>
            </p:cNvPr>
            <p:cNvSpPr/>
            <p:nvPr/>
          </p:nvSpPr>
          <p:spPr bwMode="auto">
            <a:xfrm>
              <a:off x="636998" y="1859622"/>
              <a:ext cx="904126" cy="842481"/>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4" name="Rectangle 33">
              <a:extLst>
                <a:ext uri="{FF2B5EF4-FFF2-40B4-BE49-F238E27FC236}">
                  <a16:creationId xmlns:a16="http://schemas.microsoft.com/office/drawing/2014/main" id="{2407B9FB-33FC-8D46-9650-12EA2F8617BA}"/>
                </a:ext>
              </a:extLst>
            </p:cNvPr>
            <p:cNvSpPr/>
            <p:nvPr/>
          </p:nvSpPr>
          <p:spPr bwMode="auto">
            <a:xfrm>
              <a:off x="1607906" y="1859622"/>
              <a:ext cx="904126" cy="842481"/>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5" name="Rectangle 34">
              <a:extLst>
                <a:ext uri="{FF2B5EF4-FFF2-40B4-BE49-F238E27FC236}">
                  <a16:creationId xmlns:a16="http://schemas.microsoft.com/office/drawing/2014/main" id="{F514BC53-8200-6840-8037-C3238250D2BC}"/>
                </a:ext>
              </a:extLst>
            </p:cNvPr>
            <p:cNvSpPr/>
            <p:nvPr/>
          </p:nvSpPr>
          <p:spPr bwMode="auto">
            <a:xfrm>
              <a:off x="636998" y="2751853"/>
              <a:ext cx="904126" cy="842481"/>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7" name="Rectangle 36">
              <a:extLst>
                <a:ext uri="{FF2B5EF4-FFF2-40B4-BE49-F238E27FC236}">
                  <a16:creationId xmlns:a16="http://schemas.microsoft.com/office/drawing/2014/main" id="{CC59B4A2-50CE-0848-A8C0-C6AF94A20F60}"/>
                </a:ext>
              </a:extLst>
            </p:cNvPr>
            <p:cNvSpPr/>
            <p:nvPr/>
          </p:nvSpPr>
          <p:spPr bwMode="auto">
            <a:xfrm>
              <a:off x="1607906" y="2751852"/>
              <a:ext cx="904126" cy="842481"/>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 name="ZoneTexte 12">
              <a:extLst>
                <a:ext uri="{FF2B5EF4-FFF2-40B4-BE49-F238E27FC236}">
                  <a16:creationId xmlns:a16="http://schemas.microsoft.com/office/drawing/2014/main" id="{1448C3DD-9D63-B049-A7DB-571EF393D7B5}"/>
                </a:ext>
              </a:extLst>
            </p:cNvPr>
            <p:cNvSpPr txBox="1"/>
            <p:nvPr/>
          </p:nvSpPr>
          <p:spPr>
            <a:xfrm>
              <a:off x="570216" y="1881789"/>
              <a:ext cx="556563" cy="400110"/>
            </a:xfrm>
            <a:prstGeom prst="rect">
              <a:avLst/>
            </a:prstGeom>
            <a:noFill/>
          </p:spPr>
          <p:txBody>
            <a:bodyPr wrap="none" rtlCol="0">
              <a:spAutoFit/>
            </a:bodyPr>
            <a:lstStyle/>
            <a:p>
              <a:r>
                <a:rPr lang="fr-FR" sz="2000" dirty="0"/>
                <a:t>HG</a:t>
              </a:r>
            </a:p>
          </p:txBody>
        </p:sp>
        <p:sp>
          <p:nvSpPr>
            <p:cNvPr id="40" name="ZoneTexte 39">
              <a:extLst>
                <a:ext uri="{FF2B5EF4-FFF2-40B4-BE49-F238E27FC236}">
                  <a16:creationId xmlns:a16="http://schemas.microsoft.com/office/drawing/2014/main" id="{431C2C13-ED4B-6648-BA12-821767D39A69}"/>
                </a:ext>
              </a:extLst>
            </p:cNvPr>
            <p:cNvSpPr txBox="1"/>
            <p:nvPr/>
          </p:nvSpPr>
          <p:spPr>
            <a:xfrm>
              <a:off x="2034563" y="1892063"/>
              <a:ext cx="556563" cy="400110"/>
            </a:xfrm>
            <a:prstGeom prst="rect">
              <a:avLst/>
            </a:prstGeom>
            <a:noFill/>
          </p:spPr>
          <p:txBody>
            <a:bodyPr wrap="none" rtlCol="0">
              <a:spAutoFit/>
            </a:bodyPr>
            <a:lstStyle/>
            <a:p>
              <a:r>
                <a:rPr lang="fr-FR" sz="2000" dirty="0"/>
                <a:t>HD</a:t>
              </a:r>
            </a:p>
          </p:txBody>
        </p:sp>
        <p:sp>
          <p:nvSpPr>
            <p:cNvPr id="45" name="ZoneTexte 44">
              <a:extLst>
                <a:ext uri="{FF2B5EF4-FFF2-40B4-BE49-F238E27FC236}">
                  <a16:creationId xmlns:a16="http://schemas.microsoft.com/office/drawing/2014/main" id="{E60179B9-C007-E542-9FEA-CB897C3B4761}"/>
                </a:ext>
              </a:extLst>
            </p:cNvPr>
            <p:cNvSpPr txBox="1"/>
            <p:nvPr/>
          </p:nvSpPr>
          <p:spPr>
            <a:xfrm>
              <a:off x="574334" y="3274796"/>
              <a:ext cx="542136" cy="400110"/>
            </a:xfrm>
            <a:prstGeom prst="rect">
              <a:avLst/>
            </a:prstGeom>
            <a:noFill/>
          </p:spPr>
          <p:txBody>
            <a:bodyPr wrap="none" rtlCol="0">
              <a:spAutoFit/>
            </a:bodyPr>
            <a:lstStyle/>
            <a:p>
              <a:r>
                <a:rPr lang="fr-FR" sz="2000" dirty="0"/>
                <a:t>BG</a:t>
              </a:r>
            </a:p>
          </p:txBody>
        </p:sp>
        <p:sp>
          <p:nvSpPr>
            <p:cNvPr id="46" name="ZoneTexte 45">
              <a:extLst>
                <a:ext uri="{FF2B5EF4-FFF2-40B4-BE49-F238E27FC236}">
                  <a16:creationId xmlns:a16="http://schemas.microsoft.com/office/drawing/2014/main" id="{63AC215C-76AB-F64E-BCD3-584E446D075E}"/>
                </a:ext>
              </a:extLst>
            </p:cNvPr>
            <p:cNvSpPr txBox="1"/>
            <p:nvPr/>
          </p:nvSpPr>
          <p:spPr>
            <a:xfrm>
              <a:off x="2032525" y="3268850"/>
              <a:ext cx="556563" cy="400110"/>
            </a:xfrm>
            <a:prstGeom prst="rect">
              <a:avLst/>
            </a:prstGeom>
            <a:noFill/>
          </p:spPr>
          <p:txBody>
            <a:bodyPr wrap="none" rtlCol="0">
              <a:spAutoFit/>
            </a:bodyPr>
            <a:lstStyle/>
            <a:p>
              <a:r>
                <a:rPr lang="fr-FR" sz="2000" dirty="0"/>
                <a:t>HD</a:t>
              </a:r>
            </a:p>
          </p:txBody>
        </p:sp>
      </p:grpSp>
      <p:grpSp>
        <p:nvGrpSpPr>
          <p:cNvPr id="58" name="Groupe 57">
            <a:extLst>
              <a:ext uri="{FF2B5EF4-FFF2-40B4-BE49-F238E27FC236}">
                <a16:creationId xmlns:a16="http://schemas.microsoft.com/office/drawing/2014/main" id="{FFB1DE60-3404-A649-8115-F8CDA50F56D1}"/>
              </a:ext>
            </a:extLst>
          </p:cNvPr>
          <p:cNvGrpSpPr/>
          <p:nvPr/>
        </p:nvGrpSpPr>
        <p:grpSpPr>
          <a:xfrm>
            <a:off x="967417" y="1706337"/>
            <a:ext cx="980181" cy="552363"/>
            <a:chOff x="967417" y="1706337"/>
            <a:chExt cx="980181" cy="552363"/>
          </a:xfrm>
        </p:grpSpPr>
        <p:cxnSp>
          <p:nvCxnSpPr>
            <p:cNvPr id="24" name="Connecteur droit 23">
              <a:extLst>
                <a:ext uri="{FF2B5EF4-FFF2-40B4-BE49-F238E27FC236}">
                  <a16:creationId xmlns:a16="http://schemas.microsoft.com/office/drawing/2014/main" id="{80D83AE6-08B3-B341-B41F-D5232291868D}"/>
                </a:ext>
              </a:extLst>
            </p:cNvPr>
            <p:cNvCxnSpPr>
              <a:cxnSpLocks/>
            </p:cNvCxnSpPr>
            <p:nvPr/>
          </p:nvCxnSpPr>
          <p:spPr bwMode="auto">
            <a:xfrm flipV="1">
              <a:off x="986320" y="1924200"/>
              <a:ext cx="0" cy="3345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9" name="Connecteur droit 48">
              <a:extLst>
                <a:ext uri="{FF2B5EF4-FFF2-40B4-BE49-F238E27FC236}">
                  <a16:creationId xmlns:a16="http://schemas.microsoft.com/office/drawing/2014/main" id="{2B004997-49D7-1741-BABD-9A46D00A2914}"/>
                </a:ext>
              </a:extLst>
            </p:cNvPr>
            <p:cNvCxnSpPr>
              <a:cxnSpLocks/>
            </p:cNvCxnSpPr>
            <p:nvPr/>
          </p:nvCxnSpPr>
          <p:spPr bwMode="auto">
            <a:xfrm flipV="1">
              <a:off x="1929784" y="1924200"/>
              <a:ext cx="0" cy="33450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3" name="Groupe 32">
              <a:extLst>
                <a:ext uri="{FF2B5EF4-FFF2-40B4-BE49-F238E27FC236}">
                  <a16:creationId xmlns:a16="http://schemas.microsoft.com/office/drawing/2014/main" id="{DC0D23EC-D547-D244-876C-AF2EF0499BB1}"/>
                </a:ext>
              </a:extLst>
            </p:cNvPr>
            <p:cNvGrpSpPr/>
            <p:nvPr/>
          </p:nvGrpSpPr>
          <p:grpSpPr>
            <a:xfrm>
              <a:off x="1292792" y="1706337"/>
              <a:ext cx="369860" cy="461665"/>
              <a:chOff x="3842536" y="1698214"/>
              <a:chExt cx="369860" cy="461665"/>
            </a:xfrm>
          </p:grpSpPr>
          <p:sp>
            <p:nvSpPr>
              <p:cNvPr id="25" name="Bouée 24">
                <a:extLst>
                  <a:ext uri="{FF2B5EF4-FFF2-40B4-BE49-F238E27FC236}">
                    <a16:creationId xmlns:a16="http://schemas.microsoft.com/office/drawing/2014/main" id="{3D11FABC-4C2E-B442-8BD6-9651579BBFA0}"/>
                  </a:ext>
                </a:extLst>
              </p:cNvPr>
              <p:cNvSpPr/>
              <p:nvPr/>
            </p:nvSpPr>
            <p:spPr bwMode="auto">
              <a:xfrm>
                <a:off x="3842536" y="1771312"/>
                <a:ext cx="369860" cy="334501"/>
              </a:xfrm>
              <a:prstGeom prst="donut">
                <a:avLst>
                  <a:gd name="adj" fmla="val 0"/>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2" name="ZoneTexte 31">
                <a:extLst>
                  <a:ext uri="{FF2B5EF4-FFF2-40B4-BE49-F238E27FC236}">
                    <a16:creationId xmlns:a16="http://schemas.microsoft.com/office/drawing/2014/main" id="{B736B117-BEB0-C544-8ABB-CEEB3F952781}"/>
                  </a:ext>
                </a:extLst>
              </p:cNvPr>
              <p:cNvSpPr txBox="1"/>
              <p:nvPr/>
            </p:nvSpPr>
            <p:spPr>
              <a:xfrm>
                <a:off x="3854115" y="1698214"/>
                <a:ext cx="357790" cy="461665"/>
              </a:xfrm>
              <a:prstGeom prst="rect">
                <a:avLst/>
              </a:prstGeom>
              <a:noFill/>
            </p:spPr>
            <p:txBody>
              <a:bodyPr wrap="none" rtlCol="0">
                <a:spAutoFit/>
              </a:bodyPr>
              <a:lstStyle/>
              <a:p>
                <a:r>
                  <a:rPr lang="fr-FR" dirty="0"/>
                  <a:t>+</a:t>
                </a:r>
              </a:p>
            </p:txBody>
          </p:sp>
        </p:grpSp>
        <p:cxnSp>
          <p:nvCxnSpPr>
            <p:cNvPr id="51" name="Connecteur droit 50">
              <a:extLst>
                <a:ext uri="{FF2B5EF4-FFF2-40B4-BE49-F238E27FC236}">
                  <a16:creationId xmlns:a16="http://schemas.microsoft.com/office/drawing/2014/main" id="{8D959EB4-EFCF-D446-99FB-D105B89E756F}"/>
                </a:ext>
              </a:extLst>
            </p:cNvPr>
            <p:cNvCxnSpPr>
              <a:cxnSpLocks/>
            </p:cNvCxnSpPr>
            <p:nvPr/>
          </p:nvCxnSpPr>
          <p:spPr bwMode="auto">
            <a:xfrm flipH="1">
              <a:off x="1673490" y="1924199"/>
              <a:ext cx="274108"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5" name="Connecteur droit 54">
              <a:extLst>
                <a:ext uri="{FF2B5EF4-FFF2-40B4-BE49-F238E27FC236}">
                  <a16:creationId xmlns:a16="http://schemas.microsoft.com/office/drawing/2014/main" id="{218AAB44-378C-5C4D-BCE2-71052795B7CE}"/>
                </a:ext>
              </a:extLst>
            </p:cNvPr>
            <p:cNvCxnSpPr>
              <a:cxnSpLocks/>
            </p:cNvCxnSpPr>
            <p:nvPr/>
          </p:nvCxnSpPr>
          <p:spPr bwMode="auto">
            <a:xfrm flipH="1" flipV="1">
              <a:off x="967417" y="1924199"/>
              <a:ext cx="324531"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pSp>
        <p:nvGrpSpPr>
          <p:cNvPr id="59" name="Groupe 58">
            <a:extLst>
              <a:ext uri="{FF2B5EF4-FFF2-40B4-BE49-F238E27FC236}">
                <a16:creationId xmlns:a16="http://schemas.microsoft.com/office/drawing/2014/main" id="{743C30C9-1711-FD49-AB09-14DAEB4E6B80}"/>
              </a:ext>
            </a:extLst>
          </p:cNvPr>
          <p:cNvGrpSpPr/>
          <p:nvPr/>
        </p:nvGrpSpPr>
        <p:grpSpPr>
          <a:xfrm rot="10800000">
            <a:off x="967417" y="3990336"/>
            <a:ext cx="980181" cy="558848"/>
            <a:chOff x="967417" y="1699852"/>
            <a:chExt cx="980181" cy="558848"/>
          </a:xfrm>
        </p:grpSpPr>
        <p:cxnSp>
          <p:nvCxnSpPr>
            <p:cNvPr id="60" name="Connecteur droit 59">
              <a:extLst>
                <a:ext uri="{FF2B5EF4-FFF2-40B4-BE49-F238E27FC236}">
                  <a16:creationId xmlns:a16="http://schemas.microsoft.com/office/drawing/2014/main" id="{B54F4EC8-6722-B34F-BC81-10012246CB8E}"/>
                </a:ext>
              </a:extLst>
            </p:cNvPr>
            <p:cNvCxnSpPr>
              <a:cxnSpLocks/>
            </p:cNvCxnSpPr>
            <p:nvPr/>
          </p:nvCxnSpPr>
          <p:spPr bwMode="auto">
            <a:xfrm flipV="1">
              <a:off x="986320" y="1924200"/>
              <a:ext cx="0" cy="3345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1" name="Connecteur droit 60">
              <a:extLst>
                <a:ext uri="{FF2B5EF4-FFF2-40B4-BE49-F238E27FC236}">
                  <a16:creationId xmlns:a16="http://schemas.microsoft.com/office/drawing/2014/main" id="{ED0E34D9-3EDE-254A-A80B-922B46E483ED}"/>
                </a:ext>
              </a:extLst>
            </p:cNvPr>
            <p:cNvCxnSpPr>
              <a:cxnSpLocks/>
            </p:cNvCxnSpPr>
            <p:nvPr/>
          </p:nvCxnSpPr>
          <p:spPr bwMode="auto">
            <a:xfrm flipV="1">
              <a:off x="1929784" y="1924200"/>
              <a:ext cx="0" cy="33450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62" name="Groupe 61">
              <a:extLst>
                <a:ext uri="{FF2B5EF4-FFF2-40B4-BE49-F238E27FC236}">
                  <a16:creationId xmlns:a16="http://schemas.microsoft.com/office/drawing/2014/main" id="{A8D6A491-0B41-0A46-8CC2-D034A38C7342}"/>
                </a:ext>
              </a:extLst>
            </p:cNvPr>
            <p:cNvGrpSpPr/>
            <p:nvPr/>
          </p:nvGrpSpPr>
          <p:grpSpPr>
            <a:xfrm>
              <a:off x="1292792" y="1699852"/>
              <a:ext cx="369860" cy="461665"/>
              <a:chOff x="3842536" y="1691729"/>
              <a:chExt cx="369860" cy="461665"/>
            </a:xfrm>
          </p:grpSpPr>
          <p:sp>
            <p:nvSpPr>
              <p:cNvPr id="65" name="Bouée 64">
                <a:extLst>
                  <a:ext uri="{FF2B5EF4-FFF2-40B4-BE49-F238E27FC236}">
                    <a16:creationId xmlns:a16="http://schemas.microsoft.com/office/drawing/2014/main" id="{C4961F27-0639-034B-BAD7-8BF4F6DD5409}"/>
                  </a:ext>
                </a:extLst>
              </p:cNvPr>
              <p:cNvSpPr/>
              <p:nvPr/>
            </p:nvSpPr>
            <p:spPr bwMode="auto">
              <a:xfrm>
                <a:off x="3842536" y="1771312"/>
                <a:ext cx="369860" cy="334501"/>
              </a:xfrm>
              <a:prstGeom prst="donut">
                <a:avLst>
                  <a:gd name="adj" fmla="val 0"/>
                </a:avLst>
              </a:prstGeom>
              <a:solidFill>
                <a:schemeClr val="accent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6" name="ZoneTexte 65">
                <a:extLst>
                  <a:ext uri="{FF2B5EF4-FFF2-40B4-BE49-F238E27FC236}">
                    <a16:creationId xmlns:a16="http://schemas.microsoft.com/office/drawing/2014/main" id="{0D28EB39-2DC6-F24C-80ED-33C77385D2A0}"/>
                  </a:ext>
                </a:extLst>
              </p:cNvPr>
              <p:cNvSpPr txBox="1"/>
              <p:nvPr/>
            </p:nvSpPr>
            <p:spPr>
              <a:xfrm>
                <a:off x="3847630" y="1691729"/>
                <a:ext cx="357790" cy="461665"/>
              </a:xfrm>
              <a:prstGeom prst="rect">
                <a:avLst/>
              </a:prstGeom>
              <a:noFill/>
            </p:spPr>
            <p:txBody>
              <a:bodyPr wrap="none" rtlCol="0">
                <a:spAutoFit/>
              </a:bodyPr>
              <a:lstStyle/>
              <a:p>
                <a:r>
                  <a:rPr lang="fr-FR" dirty="0"/>
                  <a:t>+</a:t>
                </a:r>
              </a:p>
            </p:txBody>
          </p:sp>
        </p:grpSp>
        <p:cxnSp>
          <p:nvCxnSpPr>
            <p:cNvPr id="63" name="Connecteur droit 62">
              <a:extLst>
                <a:ext uri="{FF2B5EF4-FFF2-40B4-BE49-F238E27FC236}">
                  <a16:creationId xmlns:a16="http://schemas.microsoft.com/office/drawing/2014/main" id="{829B3430-2628-F241-A94B-B1FE631DD89F}"/>
                </a:ext>
              </a:extLst>
            </p:cNvPr>
            <p:cNvCxnSpPr>
              <a:cxnSpLocks/>
            </p:cNvCxnSpPr>
            <p:nvPr/>
          </p:nvCxnSpPr>
          <p:spPr bwMode="auto">
            <a:xfrm flipH="1">
              <a:off x="1673490" y="1924199"/>
              <a:ext cx="274108"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4" name="Connecteur droit 63">
              <a:extLst>
                <a:ext uri="{FF2B5EF4-FFF2-40B4-BE49-F238E27FC236}">
                  <a16:creationId xmlns:a16="http://schemas.microsoft.com/office/drawing/2014/main" id="{F22A8C5F-6345-5741-986C-0EC886985955}"/>
                </a:ext>
              </a:extLst>
            </p:cNvPr>
            <p:cNvCxnSpPr>
              <a:cxnSpLocks/>
            </p:cNvCxnSpPr>
            <p:nvPr/>
          </p:nvCxnSpPr>
          <p:spPr bwMode="auto">
            <a:xfrm flipH="1" flipV="1">
              <a:off x="967417" y="1924199"/>
              <a:ext cx="324531" cy="1"/>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cxnSp>
        <p:nvCxnSpPr>
          <p:cNvPr id="67" name="Connecteur droit 66">
            <a:extLst>
              <a:ext uri="{FF2B5EF4-FFF2-40B4-BE49-F238E27FC236}">
                <a16:creationId xmlns:a16="http://schemas.microsoft.com/office/drawing/2014/main" id="{B8F38A5F-C9A3-E04A-A353-F1ACCED34815}"/>
              </a:ext>
            </a:extLst>
          </p:cNvPr>
          <p:cNvCxnSpPr>
            <a:cxnSpLocks/>
          </p:cNvCxnSpPr>
          <p:nvPr/>
        </p:nvCxnSpPr>
        <p:spPr bwMode="auto">
          <a:xfrm>
            <a:off x="1473605" y="1573239"/>
            <a:ext cx="0" cy="20139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9" name="Connecteur droit 68">
            <a:extLst>
              <a:ext uri="{FF2B5EF4-FFF2-40B4-BE49-F238E27FC236}">
                <a16:creationId xmlns:a16="http://schemas.microsoft.com/office/drawing/2014/main" id="{13E048DD-58B6-FF41-863B-7A06AFB44AE2}"/>
              </a:ext>
            </a:extLst>
          </p:cNvPr>
          <p:cNvCxnSpPr>
            <a:cxnSpLocks/>
          </p:cNvCxnSpPr>
          <p:nvPr/>
        </p:nvCxnSpPr>
        <p:spPr bwMode="auto">
          <a:xfrm>
            <a:off x="1437293" y="4458446"/>
            <a:ext cx="0" cy="20139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0" name="Connecteur droit 69">
            <a:extLst>
              <a:ext uri="{FF2B5EF4-FFF2-40B4-BE49-F238E27FC236}">
                <a16:creationId xmlns:a16="http://schemas.microsoft.com/office/drawing/2014/main" id="{6B029DA9-B847-4F4A-9E79-0507EA753E3F}"/>
              </a:ext>
            </a:extLst>
          </p:cNvPr>
          <p:cNvCxnSpPr>
            <a:cxnSpLocks/>
          </p:cNvCxnSpPr>
          <p:nvPr/>
        </p:nvCxnSpPr>
        <p:spPr bwMode="auto">
          <a:xfrm flipH="1">
            <a:off x="1473608" y="1591213"/>
            <a:ext cx="1818682" cy="145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3" name="Connecteur droit 72">
            <a:extLst>
              <a:ext uri="{FF2B5EF4-FFF2-40B4-BE49-F238E27FC236}">
                <a16:creationId xmlns:a16="http://schemas.microsoft.com/office/drawing/2014/main" id="{0DA9BD2B-32F8-574E-936D-4F2D7B2EEBE6}"/>
              </a:ext>
            </a:extLst>
          </p:cNvPr>
          <p:cNvCxnSpPr>
            <a:cxnSpLocks/>
          </p:cNvCxnSpPr>
          <p:nvPr/>
        </p:nvCxnSpPr>
        <p:spPr bwMode="auto">
          <a:xfrm flipH="1">
            <a:off x="1437293" y="4634785"/>
            <a:ext cx="1845547" cy="588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5" name="Connecteur droit avec flèche 74">
            <a:extLst>
              <a:ext uri="{FF2B5EF4-FFF2-40B4-BE49-F238E27FC236}">
                <a16:creationId xmlns:a16="http://schemas.microsoft.com/office/drawing/2014/main" id="{6D44A86E-D92B-6A4F-A06B-C102FB0BF6B3}"/>
              </a:ext>
            </a:extLst>
          </p:cNvPr>
          <p:cNvCxnSpPr/>
          <p:nvPr/>
        </p:nvCxnSpPr>
        <p:spPr bwMode="auto">
          <a:xfrm>
            <a:off x="2308217" y="1593400"/>
            <a:ext cx="35626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76" name="Connecteur droit avec flèche 75">
            <a:extLst>
              <a:ext uri="{FF2B5EF4-FFF2-40B4-BE49-F238E27FC236}">
                <a16:creationId xmlns:a16="http://schemas.microsoft.com/office/drawing/2014/main" id="{AE77EB7B-5D4E-D640-8652-469C9F38FA96}"/>
              </a:ext>
            </a:extLst>
          </p:cNvPr>
          <p:cNvCxnSpPr>
            <a:cxnSpLocks/>
          </p:cNvCxnSpPr>
          <p:nvPr/>
        </p:nvCxnSpPr>
        <p:spPr bwMode="auto">
          <a:xfrm>
            <a:off x="2486347" y="4634785"/>
            <a:ext cx="145063"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77" name="Connecteur droit avec flèche 76">
            <a:extLst>
              <a:ext uri="{FF2B5EF4-FFF2-40B4-BE49-F238E27FC236}">
                <a16:creationId xmlns:a16="http://schemas.microsoft.com/office/drawing/2014/main" id="{F15E6DB0-3E0E-C744-B67D-8062B8C8A9EE}"/>
              </a:ext>
            </a:extLst>
          </p:cNvPr>
          <p:cNvCxnSpPr>
            <a:cxnSpLocks/>
          </p:cNvCxnSpPr>
          <p:nvPr/>
        </p:nvCxnSpPr>
        <p:spPr bwMode="auto">
          <a:xfrm flipV="1">
            <a:off x="1928695" y="2021797"/>
            <a:ext cx="0" cy="1332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79" name="Connecteur droit avec flèche 78">
            <a:extLst>
              <a:ext uri="{FF2B5EF4-FFF2-40B4-BE49-F238E27FC236}">
                <a16:creationId xmlns:a16="http://schemas.microsoft.com/office/drawing/2014/main" id="{02BEA4FF-BEEE-E547-8534-B086F16934D3}"/>
              </a:ext>
            </a:extLst>
          </p:cNvPr>
          <p:cNvCxnSpPr>
            <a:cxnSpLocks/>
          </p:cNvCxnSpPr>
          <p:nvPr/>
        </p:nvCxnSpPr>
        <p:spPr bwMode="auto">
          <a:xfrm flipV="1">
            <a:off x="990043" y="2034364"/>
            <a:ext cx="0" cy="13323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0" name="Connecteur droit avec flèche 79">
            <a:extLst>
              <a:ext uri="{FF2B5EF4-FFF2-40B4-BE49-F238E27FC236}">
                <a16:creationId xmlns:a16="http://schemas.microsoft.com/office/drawing/2014/main" id="{0937999A-8FA8-E440-AD72-E93D94F4F89B}"/>
              </a:ext>
            </a:extLst>
          </p:cNvPr>
          <p:cNvCxnSpPr>
            <a:cxnSpLocks/>
          </p:cNvCxnSpPr>
          <p:nvPr/>
        </p:nvCxnSpPr>
        <p:spPr bwMode="auto">
          <a:xfrm>
            <a:off x="1928695" y="4157586"/>
            <a:ext cx="0" cy="114124"/>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3" name="Connecteur droit avec flèche 82">
            <a:extLst>
              <a:ext uri="{FF2B5EF4-FFF2-40B4-BE49-F238E27FC236}">
                <a16:creationId xmlns:a16="http://schemas.microsoft.com/office/drawing/2014/main" id="{49F35C59-9A03-6F41-AD30-C3163307BF3C}"/>
              </a:ext>
            </a:extLst>
          </p:cNvPr>
          <p:cNvCxnSpPr>
            <a:cxnSpLocks/>
          </p:cNvCxnSpPr>
          <p:nvPr/>
        </p:nvCxnSpPr>
        <p:spPr bwMode="auto">
          <a:xfrm>
            <a:off x="980417" y="4135100"/>
            <a:ext cx="0" cy="114124"/>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4" name="Connecteur droit 83">
            <a:extLst>
              <a:ext uri="{FF2B5EF4-FFF2-40B4-BE49-F238E27FC236}">
                <a16:creationId xmlns:a16="http://schemas.microsoft.com/office/drawing/2014/main" id="{A7D52942-1293-0E4C-9C11-5C091D68BBC4}"/>
              </a:ext>
            </a:extLst>
          </p:cNvPr>
          <p:cNvCxnSpPr>
            <a:cxnSpLocks/>
          </p:cNvCxnSpPr>
          <p:nvPr/>
        </p:nvCxnSpPr>
        <p:spPr bwMode="auto">
          <a:xfrm flipV="1">
            <a:off x="3287180" y="1574027"/>
            <a:ext cx="1" cy="13510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6" name="Connecteur droit 85">
            <a:extLst>
              <a:ext uri="{FF2B5EF4-FFF2-40B4-BE49-F238E27FC236}">
                <a16:creationId xmlns:a16="http://schemas.microsoft.com/office/drawing/2014/main" id="{BD829B92-F494-3243-8CA2-A60BFCC4D947}"/>
              </a:ext>
            </a:extLst>
          </p:cNvPr>
          <p:cNvCxnSpPr>
            <a:cxnSpLocks/>
          </p:cNvCxnSpPr>
          <p:nvPr/>
        </p:nvCxnSpPr>
        <p:spPr bwMode="auto">
          <a:xfrm flipV="1">
            <a:off x="3292290" y="3303200"/>
            <a:ext cx="1" cy="135104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9" name="ZoneTexte 88">
            <a:extLst>
              <a:ext uri="{FF2B5EF4-FFF2-40B4-BE49-F238E27FC236}">
                <a16:creationId xmlns:a16="http://schemas.microsoft.com/office/drawing/2014/main" id="{C5A096AD-45A6-5947-9E33-DFD86E97A657}"/>
              </a:ext>
            </a:extLst>
          </p:cNvPr>
          <p:cNvSpPr txBox="1"/>
          <p:nvPr/>
        </p:nvSpPr>
        <p:spPr>
          <a:xfrm>
            <a:off x="3148661" y="2860000"/>
            <a:ext cx="287258" cy="461665"/>
          </a:xfrm>
          <a:prstGeom prst="rect">
            <a:avLst/>
          </a:prstGeom>
          <a:noFill/>
        </p:spPr>
        <p:txBody>
          <a:bodyPr wrap="none" rtlCol="0">
            <a:spAutoFit/>
          </a:bodyPr>
          <a:lstStyle/>
          <a:p>
            <a:r>
              <a:rPr lang="fr-FR" dirty="0"/>
              <a:t>-</a:t>
            </a:r>
          </a:p>
        </p:txBody>
      </p:sp>
      <p:sp>
        <p:nvSpPr>
          <p:cNvPr id="90" name="Bouée 89">
            <a:extLst>
              <a:ext uri="{FF2B5EF4-FFF2-40B4-BE49-F238E27FC236}">
                <a16:creationId xmlns:a16="http://schemas.microsoft.com/office/drawing/2014/main" id="{7D768F82-52E4-A745-98DC-E2797625DAA3}"/>
              </a:ext>
            </a:extLst>
          </p:cNvPr>
          <p:cNvSpPr/>
          <p:nvPr/>
        </p:nvSpPr>
        <p:spPr bwMode="auto">
          <a:xfrm>
            <a:off x="3098014" y="2941980"/>
            <a:ext cx="369651" cy="343492"/>
          </a:xfrm>
          <a:prstGeom prst="donut">
            <a:avLst>
              <a:gd name="adj" fmla="val 0"/>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91" name="ZoneTexte 90">
            <a:extLst>
              <a:ext uri="{FF2B5EF4-FFF2-40B4-BE49-F238E27FC236}">
                <a16:creationId xmlns:a16="http://schemas.microsoft.com/office/drawing/2014/main" id="{8291362D-BE1C-D746-B144-252052FFAFB3}"/>
              </a:ext>
            </a:extLst>
          </p:cNvPr>
          <p:cNvSpPr txBox="1"/>
          <p:nvPr/>
        </p:nvSpPr>
        <p:spPr>
          <a:xfrm>
            <a:off x="2573606" y="1227170"/>
            <a:ext cx="458780" cy="369332"/>
          </a:xfrm>
          <a:prstGeom prst="rect">
            <a:avLst/>
          </a:prstGeom>
          <a:noFill/>
        </p:spPr>
        <p:txBody>
          <a:bodyPr wrap="none" rtlCol="0">
            <a:spAutoFit/>
          </a:bodyPr>
          <a:lstStyle/>
          <a:p>
            <a:r>
              <a:rPr lang="fr-FR" sz="1800" dirty="0" err="1"/>
              <a:t>I</a:t>
            </a:r>
            <a:r>
              <a:rPr lang="fr-FR" sz="1800" baseline="-25000" dirty="0" err="1"/>
              <a:t>top</a:t>
            </a:r>
            <a:endParaRPr lang="fr-FR" sz="1800" baseline="-25000" dirty="0"/>
          </a:p>
        </p:txBody>
      </p:sp>
      <p:sp>
        <p:nvSpPr>
          <p:cNvPr id="92" name="ZoneTexte 91">
            <a:extLst>
              <a:ext uri="{FF2B5EF4-FFF2-40B4-BE49-F238E27FC236}">
                <a16:creationId xmlns:a16="http://schemas.microsoft.com/office/drawing/2014/main" id="{D2420DAF-F8DC-DC40-A930-C13F78AA208B}"/>
              </a:ext>
            </a:extLst>
          </p:cNvPr>
          <p:cNvSpPr txBox="1"/>
          <p:nvPr/>
        </p:nvSpPr>
        <p:spPr>
          <a:xfrm>
            <a:off x="2486347" y="4641132"/>
            <a:ext cx="699230" cy="369332"/>
          </a:xfrm>
          <a:prstGeom prst="rect">
            <a:avLst/>
          </a:prstGeom>
          <a:noFill/>
        </p:spPr>
        <p:txBody>
          <a:bodyPr wrap="none" rtlCol="0">
            <a:spAutoFit/>
          </a:bodyPr>
          <a:lstStyle/>
          <a:p>
            <a:r>
              <a:rPr lang="fr-FR" sz="1800" dirty="0" err="1"/>
              <a:t>I</a:t>
            </a:r>
            <a:r>
              <a:rPr lang="fr-FR" sz="1800" baseline="-25000" dirty="0" err="1"/>
              <a:t>bottom</a:t>
            </a:r>
            <a:endParaRPr lang="fr-FR" sz="1800" baseline="-25000" dirty="0"/>
          </a:p>
        </p:txBody>
      </p:sp>
      <p:cxnSp>
        <p:nvCxnSpPr>
          <p:cNvPr id="94" name="Connecteur droit 93">
            <a:extLst>
              <a:ext uri="{FF2B5EF4-FFF2-40B4-BE49-F238E27FC236}">
                <a16:creationId xmlns:a16="http://schemas.microsoft.com/office/drawing/2014/main" id="{FDD6EA16-23E9-AA43-A96D-AFBEF1C229AE}"/>
              </a:ext>
            </a:extLst>
          </p:cNvPr>
          <p:cNvCxnSpPr>
            <a:cxnSpLocks/>
          </p:cNvCxnSpPr>
          <p:nvPr/>
        </p:nvCxnSpPr>
        <p:spPr bwMode="auto">
          <a:xfrm flipH="1">
            <a:off x="3467665" y="3113726"/>
            <a:ext cx="767109" cy="2224"/>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6" name="ZoneTexte 95">
            <a:extLst>
              <a:ext uri="{FF2B5EF4-FFF2-40B4-BE49-F238E27FC236}">
                <a16:creationId xmlns:a16="http://schemas.microsoft.com/office/drawing/2014/main" id="{3996C8EE-1A7C-E545-B22D-27AACC1B68E5}"/>
              </a:ext>
            </a:extLst>
          </p:cNvPr>
          <p:cNvSpPr txBox="1"/>
          <p:nvPr/>
        </p:nvSpPr>
        <p:spPr>
          <a:xfrm>
            <a:off x="3628102" y="2593233"/>
            <a:ext cx="1946367" cy="461665"/>
          </a:xfrm>
          <a:prstGeom prst="rect">
            <a:avLst/>
          </a:prstGeom>
          <a:noFill/>
        </p:spPr>
        <p:txBody>
          <a:bodyPr wrap="none" rtlCol="0">
            <a:spAutoFit/>
          </a:bodyPr>
          <a:lstStyle/>
          <a:p>
            <a:r>
              <a:rPr lang="fr-FR" dirty="0" err="1"/>
              <a:t>I</a:t>
            </a:r>
            <a:r>
              <a:rPr lang="fr-FR" baseline="-25000" dirty="0" err="1"/>
              <a:t>mes</a:t>
            </a:r>
            <a:r>
              <a:rPr lang="fr-FR" dirty="0"/>
              <a:t>=</a:t>
            </a:r>
            <a:r>
              <a:rPr lang="fr-FR" dirty="0" err="1"/>
              <a:t>I</a:t>
            </a:r>
            <a:r>
              <a:rPr lang="fr-FR" baseline="-25000" dirty="0" err="1"/>
              <a:t>top</a:t>
            </a:r>
            <a:r>
              <a:rPr lang="fr-FR" dirty="0" err="1"/>
              <a:t>-I</a:t>
            </a:r>
            <a:r>
              <a:rPr lang="fr-FR" baseline="-25000" dirty="0" err="1"/>
              <a:t>bottom</a:t>
            </a:r>
            <a:endParaRPr lang="fr-FR" baseline="-25000" dirty="0"/>
          </a:p>
        </p:txBody>
      </p:sp>
      <p:cxnSp>
        <p:nvCxnSpPr>
          <p:cNvPr id="97" name="Connecteur droit avec flèche 96">
            <a:extLst>
              <a:ext uri="{FF2B5EF4-FFF2-40B4-BE49-F238E27FC236}">
                <a16:creationId xmlns:a16="http://schemas.microsoft.com/office/drawing/2014/main" id="{9803E86A-A3C7-E441-9305-74C6D70AECF2}"/>
              </a:ext>
            </a:extLst>
          </p:cNvPr>
          <p:cNvCxnSpPr>
            <a:cxnSpLocks/>
          </p:cNvCxnSpPr>
          <p:nvPr/>
        </p:nvCxnSpPr>
        <p:spPr bwMode="auto">
          <a:xfrm>
            <a:off x="3708163" y="3113726"/>
            <a:ext cx="17813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9" name="ZoneTexte 98">
                <a:extLst>
                  <a:ext uri="{FF2B5EF4-FFF2-40B4-BE49-F238E27FC236}">
                    <a16:creationId xmlns:a16="http://schemas.microsoft.com/office/drawing/2014/main" id="{8B679F85-C656-5A49-8F5C-CF3E39D6C1B9}"/>
                  </a:ext>
                </a:extLst>
              </p:cNvPr>
              <p:cNvSpPr txBox="1"/>
              <p:nvPr/>
            </p:nvSpPr>
            <p:spPr>
              <a:xfrm>
                <a:off x="5434062" y="1068049"/>
                <a:ext cx="2798780" cy="12230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3600" i="1" smtClean="0">
                              <a:latin typeface="Cambria Math" panose="02040503050406030204" pitchFamily="18" charset="0"/>
                            </a:rPr>
                          </m:ctrlPr>
                        </m:sSubPr>
                        <m:e>
                          <m:r>
                            <a:rPr lang="fr-FR" sz="3600" b="0" i="1" smtClean="0">
                              <a:latin typeface="Cambria Math" panose="02040503050406030204" pitchFamily="18" charset="0"/>
                            </a:rPr>
                            <m:t>𝐼</m:t>
                          </m:r>
                        </m:e>
                        <m:sub>
                          <m:r>
                            <a:rPr lang="fr-FR" sz="3600" b="0" i="1" smtClean="0">
                              <a:latin typeface="Cambria Math" panose="02040503050406030204" pitchFamily="18" charset="0"/>
                            </a:rPr>
                            <m:t>𝑚𝑒𝑠</m:t>
                          </m:r>
                        </m:sub>
                      </m:sSub>
                      <m:r>
                        <a:rPr lang="fr-FR" sz="3600" i="1">
                          <a:latin typeface="Cambria Math" panose="02040503050406030204" pitchFamily="18" charset="0"/>
                          <a:ea typeface="Cambria Math" panose="02040503050406030204" pitchFamily="18" charset="0"/>
                        </a:rPr>
                        <m:t>∝</m:t>
                      </m:r>
                      <m:r>
                        <a:rPr lang="fr-FR" sz="3600" b="0" i="1" smtClean="0">
                          <a:latin typeface="Cambria Math" panose="02040503050406030204" pitchFamily="18" charset="0"/>
                          <a:ea typeface="Cambria Math" panose="02040503050406030204" pitchFamily="18" charset="0"/>
                        </a:rPr>
                        <m:t>𝐴</m:t>
                      </m:r>
                      <m:f>
                        <m:fPr>
                          <m:ctrlPr>
                            <a:rPr lang="fr-FR" sz="3600" b="0" i="1" smtClean="0">
                              <a:latin typeface="Cambria Math" panose="02040503050406030204" pitchFamily="18" charset="0"/>
                              <a:ea typeface="Cambria Math" panose="02040503050406030204" pitchFamily="18" charset="0"/>
                            </a:rPr>
                          </m:ctrlPr>
                        </m:fPr>
                        <m:num>
                          <m:r>
                            <a:rPr lang="fr-FR" sz="3600" b="0" i="1" smtClean="0">
                              <a:latin typeface="Cambria Math" panose="02040503050406030204" pitchFamily="18" charset="0"/>
                              <a:ea typeface="Cambria Math" panose="02040503050406030204" pitchFamily="18" charset="0"/>
                            </a:rPr>
                            <m:t>𝐹</m:t>
                          </m:r>
                        </m:num>
                        <m:den>
                          <m:sSub>
                            <m:sSubPr>
                              <m:ctrlPr>
                                <a:rPr lang="fr-FR" sz="3600" b="0" i="1" smtClean="0">
                                  <a:latin typeface="Cambria Math" panose="02040503050406030204" pitchFamily="18" charset="0"/>
                                  <a:ea typeface="Cambria Math" panose="02040503050406030204" pitchFamily="18" charset="0"/>
                                </a:rPr>
                              </m:ctrlPr>
                            </m:sSubPr>
                            <m:e>
                              <m:r>
                                <a:rPr lang="fr-FR" sz="3600" b="0" i="1" smtClean="0">
                                  <a:latin typeface="Cambria Math" panose="02040503050406030204" pitchFamily="18" charset="0"/>
                                  <a:ea typeface="Cambria Math" panose="02040503050406030204" pitchFamily="18" charset="0"/>
                                </a:rPr>
                                <m:t>𝑘</m:t>
                              </m:r>
                            </m:e>
                            <m:sub>
                              <m:r>
                                <a:rPr lang="fr-FR" sz="3600" b="0" i="1" smtClean="0">
                                  <a:latin typeface="Cambria Math" panose="02040503050406030204" pitchFamily="18" charset="0"/>
                                  <a:ea typeface="Cambria Math" panose="02040503050406030204" pitchFamily="18" charset="0"/>
                                </a:rPr>
                                <m:t>𝑐</m:t>
                              </m:r>
                            </m:sub>
                          </m:sSub>
                          <m:r>
                            <a:rPr lang="fr-FR" sz="3600" b="0" i="1" smtClean="0">
                              <a:latin typeface="Cambria Math" panose="02040503050406030204" pitchFamily="18" charset="0"/>
                              <a:ea typeface="Cambria Math" panose="02040503050406030204" pitchFamily="18" charset="0"/>
                            </a:rPr>
                            <m:t>𝐿</m:t>
                          </m:r>
                        </m:den>
                      </m:f>
                    </m:oMath>
                  </m:oMathPara>
                </a14:m>
                <a:endParaRPr lang="fr-FR" sz="3600" dirty="0"/>
              </a:p>
            </p:txBody>
          </p:sp>
        </mc:Choice>
        <mc:Fallback xmlns="">
          <p:sp>
            <p:nvSpPr>
              <p:cNvPr id="99" name="ZoneTexte 98">
                <a:extLst>
                  <a:ext uri="{FF2B5EF4-FFF2-40B4-BE49-F238E27FC236}">
                    <a16:creationId xmlns:a16="http://schemas.microsoft.com/office/drawing/2014/main" id="{8B679F85-C656-5A49-8F5C-CF3E39D6C1B9}"/>
                  </a:ext>
                </a:extLst>
              </p:cNvPr>
              <p:cNvSpPr txBox="1">
                <a:spLocks noRot="1" noChangeAspect="1" noMove="1" noResize="1" noEditPoints="1" noAdjustHandles="1" noChangeArrowheads="1" noChangeShapeType="1" noTextEdit="1"/>
              </p:cNvSpPr>
              <p:nvPr/>
            </p:nvSpPr>
            <p:spPr>
              <a:xfrm>
                <a:off x="5434062" y="1068049"/>
                <a:ext cx="2798780" cy="1223092"/>
              </a:xfrm>
              <a:prstGeom prst="rect">
                <a:avLst/>
              </a:prstGeom>
              <a:blipFill>
                <a:blip r:embed="rId2"/>
                <a:stretch>
                  <a:fillRect b="-3093"/>
                </a:stretch>
              </a:blipFill>
            </p:spPr>
            <p:txBody>
              <a:bodyPr/>
              <a:lstStyle/>
              <a:p>
                <a:r>
                  <a:rPr lang="fr-FR">
                    <a:noFill/>
                  </a:rPr>
                  <a:t> </a:t>
                </a:r>
              </a:p>
            </p:txBody>
          </p:sp>
        </mc:Fallback>
      </mc:AlternateContent>
      <p:grpSp>
        <p:nvGrpSpPr>
          <p:cNvPr id="101" name="Groupe 100">
            <a:extLst>
              <a:ext uri="{FF2B5EF4-FFF2-40B4-BE49-F238E27FC236}">
                <a16:creationId xmlns:a16="http://schemas.microsoft.com/office/drawing/2014/main" id="{5FCA6C14-654D-CA46-AB76-25CC7E2CF300}"/>
              </a:ext>
            </a:extLst>
          </p:cNvPr>
          <p:cNvGrpSpPr/>
          <p:nvPr/>
        </p:nvGrpSpPr>
        <p:grpSpPr>
          <a:xfrm>
            <a:off x="5490918" y="5267643"/>
            <a:ext cx="2987407" cy="1179381"/>
            <a:chOff x="2210013" y="3281977"/>
            <a:chExt cx="2987407" cy="1179381"/>
          </a:xfrm>
        </p:grpSpPr>
        <p:grpSp>
          <p:nvGrpSpPr>
            <p:cNvPr id="112" name="Groupe 111">
              <a:extLst>
                <a:ext uri="{FF2B5EF4-FFF2-40B4-BE49-F238E27FC236}">
                  <a16:creationId xmlns:a16="http://schemas.microsoft.com/office/drawing/2014/main" id="{61056AD9-132A-4E4F-99C8-702CA7D9E5EA}"/>
                </a:ext>
              </a:extLst>
            </p:cNvPr>
            <p:cNvGrpSpPr/>
            <p:nvPr/>
          </p:nvGrpSpPr>
          <p:grpSpPr>
            <a:xfrm>
              <a:off x="2210013" y="3281977"/>
              <a:ext cx="2987407" cy="681673"/>
              <a:chOff x="2070207" y="2624746"/>
              <a:chExt cx="2987407" cy="681673"/>
            </a:xfrm>
          </p:grpSpPr>
          <p:sp>
            <p:nvSpPr>
              <p:cNvPr id="117" name="Rectangle 29">
                <a:extLst>
                  <a:ext uri="{FF2B5EF4-FFF2-40B4-BE49-F238E27FC236}">
                    <a16:creationId xmlns:a16="http://schemas.microsoft.com/office/drawing/2014/main" id="{7A2F9E33-9C0D-D641-8855-E353BCEB1445}"/>
                  </a:ext>
                </a:extLst>
              </p:cNvPr>
              <p:cNvSpPr/>
              <p:nvPr/>
            </p:nvSpPr>
            <p:spPr bwMode="auto">
              <a:xfrm>
                <a:off x="2070207" y="2624746"/>
                <a:ext cx="2987407" cy="287544"/>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87544"/>
                  <a:gd name="connsiteX1" fmla="*/ 2991185 w 2991185"/>
                  <a:gd name="connsiteY1" fmla="*/ 0 h 287544"/>
                  <a:gd name="connsiteX2" fmla="*/ 2991185 w 2991185"/>
                  <a:gd name="connsiteY2" fmla="*/ 45719 h 287544"/>
                  <a:gd name="connsiteX3" fmla="*/ 7557 w 2991185"/>
                  <a:gd name="connsiteY3" fmla="*/ 287544 h 287544"/>
                  <a:gd name="connsiteX4" fmla="*/ 0 w 2991185"/>
                  <a:gd name="connsiteY4" fmla="*/ 0 h 287544"/>
                  <a:gd name="connsiteX0" fmla="*/ 0 w 2987407"/>
                  <a:gd name="connsiteY0" fmla="*/ 245604 h 287544"/>
                  <a:gd name="connsiteX1" fmla="*/ 2987407 w 2987407"/>
                  <a:gd name="connsiteY1" fmla="*/ 0 h 287544"/>
                  <a:gd name="connsiteX2" fmla="*/ 2987407 w 2987407"/>
                  <a:gd name="connsiteY2" fmla="*/ 45719 h 287544"/>
                  <a:gd name="connsiteX3" fmla="*/ 3779 w 2987407"/>
                  <a:gd name="connsiteY3" fmla="*/ 287544 h 287544"/>
                  <a:gd name="connsiteX4" fmla="*/ 0 w 2987407"/>
                  <a:gd name="connsiteY4" fmla="*/ 245604 h 28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407" h="287544">
                    <a:moveTo>
                      <a:pt x="0" y="245604"/>
                    </a:moveTo>
                    <a:lnTo>
                      <a:pt x="2987407" y="0"/>
                    </a:lnTo>
                    <a:lnTo>
                      <a:pt x="2987407" y="45719"/>
                    </a:lnTo>
                    <a:lnTo>
                      <a:pt x="3779" y="287544"/>
                    </a:lnTo>
                    <a:lnTo>
                      <a:pt x="0" y="245604"/>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18" name="Triangle 117">
                <a:extLst>
                  <a:ext uri="{FF2B5EF4-FFF2-40B4-BE49-F238E27FC236}">
                    <a16:creationId xmlns:a16="http://schemas.microsoft.com/office/drawing/2014/main" id="{B2978051-4D48-F941-A971-D5498FE3EC2A}"/>
                  </a:ext>
                </a:extLst>
              </p:cNvPr>
              <p:cNvSpPr/>
              <p:nvPr/>
            </p:nvSpPr>
            <p:spPr bwMode="auto">
              <a:xfrm rot="10489194">
                <a:off x="2157984" y="289894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cxnSp>
          <p:nvCxnSpPr>
            <p:cNvPr id="113" name="Connecteur droit avec flèche 112">
              <a:extLst>
                <a:ext uri="{FF2B5EF4-FFF2-40B4-BE49-F238E27FC236}">
                  <a16:creationId xmlns:a16="http://schemas.microsoft.com/office/drawing/2014/main" id="{87EB62B2-0D09-B84A-B9E0-FCFAEFC0FE44}"/>
                </a:ext>
              </a:extLst>
            </p:cNvPr>
            <p:cNvCxnSpPr>
              <a:cxnSpLocks/>
            </p:cNvCxnSpPr>
            <p:nvPr/>
          </p:nvCxnSpPr>
          <p:spPr bwMode="auto">
            <a:xfrm>
              <a:off x="2406912" y="3952322"/>
              <a:ext cx="0" cy="40146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nvGrpSpPr>
            <p:cNvPr id="114" name="Groupe 113">
              <a:extLst>
                <a:ext uri="{FF2B5EF4-FFF2-40B4-BE49-F238E27FC236}">
                  <a16:creationId xmlns:a16="http://schemas.microsoft.com/office/drawing/2014/main" id="{148FB911-F934-824B-81D4-EF8503B1EFC4}"/>
                </a:ext>
              </a:extLst>
            </p:cNvPr>
            <p:cNvGrpSpPr/>
            <p:nvPr/>
          </p:nvGrpSpPr>
          <p:grpSpPr>
            <a:xfrm>
              <a:off x="2498692" y="3999693"/>
              <a:ext cx="397752" cy="461665"/>
              <a:chOff x="3714277" y="4020337"/>
              <a:chExt cx="397752" cy="461665"/>
            </a:xfrm>
          </p:grpSpPr>
          <p:sp>
            <p:nvSpPr>
              <p:cNvPr id="115" name="ZoneTexte 114">
                <a:extLst>
                  <a:ext uri="{FF2B5EF4-FFF2-40B4-BE49-F238E27FC236}">
                    <a16:creationId xmlns:a16="http://schemas.microsoft.com/office/drawing/2014/main" id="{70A84F32-454B-5B4B-BBEB-8D3628F8B8AA}"/>
                  </a:ext>
                </a:extLst>
              </p:cNvPr>
              <p:cNvSpPr txBox="1"/>
              <p:nvPr/>
            </p:nvSpPr>
            <p:spPr>
              <a:xfrm>
                <a:off x="3714277" y="4020337"/>
                <a:ext cx="356188" cy="461665"/>
              </a:xfrm>
              <a:prstGeom prst="rect">
                <a:avLst/>
              </a:prstGeom>
              <a:noFill/>
              <a:ln>
                <a:noFill/>
              </a:ln>
            </p:spPr>
            <p:txBody>
              <a:bodyPr wrap="none" rtlCol="0">
                <a:spAutoFit/>
              </a:bodyPr>
              <a:lstStyle/>
              <a:p>
                <a:r>
                  <a:rPr lang="fr-FR" dirty="0"/>
                  <a:t>F</a:t>
                </a:r>
              </a:p>
            </p:txBody>
          </p:sp>
          <p:cxnSp>
            <p:nvCxnSpPr>
              <p:cNvPr id="116" name="Connecteur droit avec flèche 115">
                <a:extLst>
                  <a:ext uri="{FF2B5EF4-FFF2-40B4-BE49-F238E27FC236}">
                    <a16:creationId xmlns:a16="http://schemas.microsoft.com/office/drawing/2014/main" id="{A425FF8D-3D95-F844-9435-31B842A12FDD}"/>
                  </a:ext>
                </a:extLst>
              </p:cNvPr>
              <p:cNvCxnSpPr>
                <a:cxnSpLocks/>
              </p:cNvCxnSpPr>
              <p:nvPr/>
            </p:nvCxnSpPr>
            <p:spPr bwMode="auto">
              <a:xfrm>
                <a:off x="3755841" y="4050915"/>
                <a:ext cx="356188" cy="29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grpSp>
        <p:nvGrpSpPr>
          <p:cNvPr id="122" name="Groupe 121">
            <a:extLst>
              <a:ext uri="{FF2B5EF4-FFF2-40B4-BE49-F238E27FC236}">
                <a16:creationId xmlns:a16="http://schemas.microsoft.com/office/drawing/2014/main" id="{7D5A0F65-CDA7-3B41-970E-D8B6BBC54672}"/>
              </a:ext>
            </a:extLst>
          </p:cNvPr>
          <p:cNvGrpSpPr/>
          <p:nvPr/>
        </p:nvGrpSpPr>
        <p:grpSpPr>
          <a:xfrm>
            <a:off x="5505734" y="5263275"/>
            <a:ext cx="2991185" cy="453196"/>
            <a:chOff x="2092879" y="2624328"/>
            <a:chExt cx="2991185" cy="453196"/>
          </a:xfrm>
        </p:grpSpPr>
        <p:sp>
          <p:nvSpPr>
            <p:cNvPr id="123" name="Rectangle 122">
              <a:extLst>
                <a:ext uri="{FF2B5EF4-FFF2-40B4-BE49-F238E27FC236}">
                  <a16:creationId xmlns:a16="http://schemas.microsoft.com/office/drawing/2014/main" id="{976D4FCF-C25E-5F4A-8E4A-628E5CC5A0EC}"/>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24" name="Triangle 123">
              <a:extLst>
                <a:ext uri="{FF2B5EF4-FFF2-40B4-BE49-F238E27FC236}">
                  <a16:creationId xmlns:a16="http://schemas.microsoft.com/office/drawing/2014/main" id="{6FE6C077-F9E2-4A4C-A628-C50E506D621F}"/>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133" name="Groupe 132">
            <a:extLst>
              <a:ext uri="{FF2B5EF4-FFF2-40B4-BE49-F238E27FC236}">
                <a16:creationId xmlns:a16="http://schemas.microsoft.com/office/drawing/2014/main" id="{B5C22635-C033-3B40-91BF-6250C7DC6308}"/>
              </a:ext>
            </a:extLst>
          </p:cNvPr>
          <p:cNvGrpSpPr/>
          <p:nvPr/>
        </p:nvGrpSpPr>
        <p:grpSpPr>
          <a:xfrm flipH="1">
            <a:off x="4341343" y="3968784"/>
            <a:ext cx="2197654" cy="1285157"/>
            <a:chOff x="4817697" y="3963420"/>
            <a:chExt cx="2197654" cy="1285157"/>
          </a:xfrm>
        </p:grpSpPr>
        <p:cxnSp>
          <p:nvCxnSpPr>
            <p:cNvPr id="121" name="Connecteur droit 120">
              <a:extLst>
                <a:ext uri="{FF2B5EF4-FFF2-40B4-BE49-F238E27FC236}">
                  <a16:creationId xmlns:a16="http://schemas.microsoft.com/office/drawing/2014/main" id="{0DE50475-B2F0-AC47-9400-8A1EFF15D131}"/>
                </a:ext>
              </a:extLst>
            </p:cNvPr>
            <p:cNvCxnSpPr/>
            <p:nvPr/>
          </p:nvCxnSpPr>
          <p:spPr bwMode="auto">
            <a:xfrm>
              <a:off x="4817697" y="4296606"/>
              <a:ext cx="832947" cy="947257"/>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125" name="Connecteur droit 124">
              <a:extLst>
                <a:ext uri="{FF2B5EF4-FFF2-40B4-BE49-F238E27FC236}">
                  <a16:creationId xmlns:a16="http://schemas.microsoft.com/office/drawing/2014/main" id="{5B9C4033-C6FF-BF4D-AB25-89F4BEED92D7}"/>
                </a:ext>
              </a:extLst>
            </p:cNvPr>
            <p:cNvCxnSpPr>
              <a:cxnSpLocks/>
            </p:cNvCxnSpPr>
            <p:nvPr/>
          </p:nvCxnSpPr>
          <p:spPr bwMode="auto">
            <a:xfrm flipH="1">
              <a:off x="5639186" y="3963420"/>
              <a:ext cx="1376165" cy="1285157"/>
            </a:xfrm>
            <a:prstGeom prst="line">
              <a:avLst/>
            </a:prstGeom>
            <a:solidFill>
              <a:schemeClr val="accent1"/>
            </a:solidFill>
            <a:ln w="28575" cap="flat" cmpd="sng" algn="ctr">
              <a:solidFill>
                <a:srgbClr val="C00000"/>
              </a:solidFill>
              <a:prstDash val="solid"/>
              <a:round/>
              <a:headEnd type="none" w="med" len="med"/>
              <a:tailEnd type="none" w="med" len="med"/>
            </a:ln>
            <a:effectLst/>
          </p:spPr>
        </p:cxnSp>
      </p:grpSp>
      <p:grpSp>
        <p:nvGrpSpPr>
          <p:cNvPr id="134" name="Groupe 133">
            <a:extLst>
              <a:ext uri="{FF2B5EF4-FFF2-40B4-BE49-F238E27FC236}">
                <a16:creationId xmlns:a16="http://schemas.microsoft.com/office/drawing/2014/main" id="{6047A16D-8D69-7D4E-837F-C3199A2667D5}"/>
              </a:ext>
            </a:extLst>
          </p:cNvPr>
          <p:cNvGrpSpPr/>
          <p:nvPr/>
        </p:nvGrpSpPr>
        <p:grpSpPr>
          <a:xfrm>
            <a:off x="3522820" y="3621264"/>
            <a:ext cx="5504084" cy="1931778"/>
            <a:chOff x="3522820" y="3621264"/>
            <a:chExt cx="5504084" cy="1931778"/>
          </a:xfrm>
        </p:grpSpPr>
        <p:grpSp>
          <p:nvGrpSpPr>
            <p:cNvPr id="132" name="Groupe 131">
              <a:extLst>
                <a:ext uri="{FF2B5EF4-FFF2-40B4-BE49-F238E27FC236}">
                  <a16:creationId xmlns:a16="http://schemas.microsoft.com/office/drawing/2014/main" id="{56950972-0732-404C-8977-8B9C14DA93A1}"/>
                </a:ext>
              </a:extLst>
            </p:cNvPr>
            <p:cNvGrpSpPr/>
            <p:nvPr/>
          </p:nvGrpSpPr>
          <p:grpSpPr>
            <a:xfrm>
              <a:off x="3977858" y="3621264"/>
              <a:ext cx="5049046" cy="1931778"/>
              <a:chOff x="3986184" y="3612962"/>
              <a:chExt cx="5049046" cy="1931778"/>
            </a:xfrm>
          </p:grpSpPr>
          <p:grpSp>
            <p:nvGrpSpPr>
              <p:cNvPr id="102" name="Groupe 101">
                <a:extLst>
                  <a:ext uri="{FF2B5EF4-FFF2-40B4-BE49-F238E27FC236}">
                    <a16:creationId xmlns:a16="http://schemas.microsoft.com/office/drawing/2014/main" id="{4DCE4204-0838-BB45-A693-1E0475DBDD6C}"/>
                  </a:ext>
                </a:extLst>
              </p:cNvPr>
              <p:cNvGrpSpPr/>
              <p:nvPr/>
            </p:nvGrpSpPr>
            <p:grpSpPr>
              <a:xfrm>
                <a:off x="4234630" y="4534405"/>
                <a:ext cx="4800600" cy="1010335"/>
                <a:chOff x="820882" y="1901536"/>
                <a:chExt cx="4800600" cy="1010335"/>
              </a:xfrm>
            </p:grpSpPr>
            <p:sp>
              <p:nvSpPr>
                <p:cNvPr id="106" name="Rectangle 105">
                  <a:extLst>
                    <a:ext uri="{FF2B5EF4-FFF2-40B4-BE49-F238E27FC236}">
                      <a16:creationId xmlns:a16="http://schemas.microsoft.com/office/drawing/2014/main" id="{C7D650C5-4E6F-B546-BCA3-7D9A8B0B3278}"/>
                    </a:ext>
                  </a:extLst>
                </p:cNvPr>
                <p:cNvSpPr/>
                <p:nvPr/>
              </p:nvSpPr>
              <p:spPr bwMode="auto">
                <a:xfrm>
                  <a:off x="5080285" y="2387661"/>
                  <a:ext cx="324701" cy="524210"/>
                </a:xfrm>
                <a:prstGeom prst="rect">
                  <a:avLst/>
                </a:prstGeom>
                <a:pattFill prst="wdUpDiag">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107" name="Groupe 106">
                  <a:extLst>
                    <a:ext uri="{FF2B5EF4-FFF2-40B4-BE49-F238E27FC236}">
                      <a16:creationId xmlns:a16="http://schemas.microsoft.com/office/drawing/2014/main" id="{DB1B1973-2487-854F-8C05-5FA50D85A184}"/>
                    </a:ext>
                  </a:extLst>
                </p:cNvPr>
                <p:cNvGrpSpPr/>
                <p:nvPr/>
              </p:nvGrpSpPr>
              <p:grpSpPr>
                <a:xfrm>
                  <a:off x="820882" y="1901536"/>
                  <a:ext cx="4800600" cy="972250"/>
                  <a:chOff x="820882" y="1901536"/>
                  <a:chExt cx="4800600" cy="972250"/>
                </a:xfrm>
              </p:grpSpPr>
              <p:cxnSp>
                <p:nvCxnSpPr>
                  <p:cNvPr id="108" name="Connecteur droit avec flèche 107">
                    <a:extLst>
                      <a:ext uri="{FF2B5EF4-FFF2-40B4-BE49-F238E27FC236}">
                        <a16:creationId xmlns:a16="http://schemas.microsoft.com/office/drawing/2014/main" id="{D5DFE618-1F53-FF4F-91C9-F4E4F41BC86F}"/>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9" name="Connecteur droit avec flèche 108">
                    <a:extLst>
                      <a:ext uri="{FF2B5EF4-FFF2-40B4-BE49-F238E27FC236}">
                        <a16:creationId xmlns:a16="http://schemas.microsoft.com/office/drawing/2014/main" id="{DED963A5-05C0-1048-8AB4-59803ABE6DC4}"/>
                      </a:ext>
                    </a:extLst>
                  </p:cNvPr>
                  <p:cNvCxnSpPr/>
                  <p:nvPr/>
                </p:nvCxnSpPr>
                <p:spPr bwMode="auto">
                  <a:xfrm flipV="1">
                    <a:off x="5084064" y="1901536"/>
                    <a:ext cx="0" cy="9722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
            <p:nvSpPr>
              <p:cNvPr id="119" name="Rectangle : coins arrondis 118">
                <a:extLst>
                  <a:ext uri="{FF2B5EF4-FFF2-40B4-BE49-F238E27FC236}">
                    <a16:creationId xmlns:a16="http://schemas.microsoft.com/office/drawing/2014/main" id="{5BA1C64A-42F9-734C-BFEE-02C7F0998FF8}"/>
                  </a:ext>
                </a:extLst>
              </p:cNvPr>
              <p:cNvSpPr/>
              <p:nvPr/>
            </p:nvSpPr>
            <p:spPr bwMode="auto">
              <a:xfrm rot="2415552" flipH="1">
                <a:off x="3986184" y="3612962"/>
                <a:ext cx="548640" cy="524234"/>
              </a:xfrm>
              <a:prstGeom prst="round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29" name="Rectangle 128">
                <a:extLst>
                  <a:ext uri="{FF2B5EF4-FFF2-40B4-BE49-F238E27FC236}">
                    <a16:creationId xmlns:a16="http://schemas.microsoft.com/office/drawing/2014/main" id="{A55189EB-2E17-794E-B4B8-BB77D3AD1E84}"/>
                  </a:ext>
                </a:extLst>
              </p:cNvPr>
              <p:cNvSpPr/>
              <p:nvPr/>
            </p:nvSpPr>
            <p:spPr bwMode="auto">
              <a:xfrm rot="2454545">
                <a:off x="4414554" y="3821682"/>
                <a:ext cx="124581" cy="49087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sp>
          <p:nvSpPr>
            <p:cNvPr id="130" name="ZoneTexte 129">
              <a:extLst>
                <a:ext uri="{FF2B5EF4-FFF2-40B4-BE49-F238E27FC236}">
                  <a16:creationId xmlns:a16="http://schemas.microsoft.com/office/drawing/2014/main" id="{B6FD4C1A-8925-BD4D-9E95-D8589A1EA352}"/>
                </a:ext>
              </a:extLst>
            </p:cNvPr>
            <p:cNvSpPr txBox="1"/>
            <p:nvPr/>
          </p:nvSpPr>
          <p:spPr>
            <a:xfrm rot="2489476">
              <a:off x="3522820" y="4023051"/>
              <a:ext cx="992579" cy="307777"/>
            </a:xfrm>
            <a:prstGeom prst="rect">
              <a:avLst/>
            </a:prstGeom>
            <a:noFill/>
          </p:spPr>
          <p:txBody>
            <a:bodyPr wrap="none" rtlCol="0">
              <a:spAutoFit/>
            </a:bodyPr>
            <a:lstStyle/>
            <a:p>
              <a:r>
                <a:rPr lang="fr-FR" sz="1400" dirty="0"/>
                <a:t>photodiode</a:t>
              </a:r>
            </a:p>
          </p:txBody>
        </p:sp>
      </p:grpSp>
      <p:sp>
        <p:nvSpPr>
          <p:cNvPr id="131" name="Ellipse 130">
            <a:extLst>
              <a:ext uri="{FF2B5EF4-FFF2-40B4-BE49-F238E27FC236}">
                <a16:creationId xmlns:a16="http://schemas.microsoft.com/office/drawing/2014/main" id="{DDA24752-8277-D34E-9754-6C20178F5F1C}"/>
              </a:ext>
            </a:extLst>
          </p:cNvPr>
          <p:cNvSpPr/>
          <p:nvPr/>
        </p:nvSpPr>
        <p:spPr bwMode="auto">
          <a:xfrm>
            <a:off x="791837" y="2445462"/>
            <a:ext cx="1329884" cy="1329884"/>
          </a:xfrm>
          <a:prstGeom prst="ellipse">
            <a:avLst/>
          </a:prstGeom>
          <a:solidFill>
            <a:srgbClr val="C00000">
              <a:alpha val="3411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135" name="Groupe 134">
            <a:extLst>
              <a:ext uri="{FF2B5EF4-FFF2-40B4-BE49-F238E27FC236}">
                <a16:creationId xmlns:a16="http://schemas.microsoft.com/office/drawing/2014/main" id="{794EDEBA-C074-274D-B7B5-680C5F6A651F}"/>
              </a:ext>
            </a:extLst>
          </p:cNvPr>
          <p:cNvGrpSpPr/>
          <p:nvPr/>
        </p:nvGrpSpPr>
        <p:grpSpPr>
          <a:xfrm>
            <a:off x="4425768" y="4226047"/>
            <a:ext cx="2211671" cy="1286426"/>
            <a:chOff x="4562346" y="4171055"/>
            <a:chExt cx="2211671" cy="1286426"/>
          </a:xfrm>
        </p:grpSpPr>
        <p:cxnSp>
          <p:nvCxnSpPr>
            <p:cNvPr id="136" name="Connecteur droit 135">
              <a:extLst>
                <a:ext uri="{FF2B5EF4-FFF2-40B4-BE49-F238E27FC236}">
                  <a16:creationId xmlns:a16="http://schemas.microsoft.com/office/drawing/2014/main" id="{452EDF13-6C15-D740-8085-2781CF19A182}"/>
                </a:ext>
              </a:extLst>
            </p:cNvPr>
            <p:cNvCxnSpPr>
              <a:cxnSpLocks/>
            </p:cNvCxnSpPr>
            <p:nvPr/>
          </p:nvCxnSpPr>
          <p:spPr bwMode="auto">
            <a:xfrm>
              <a:off x="4562346" y="4171055"/>
              <a:ext cx="1238498" cy="1286426"/>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137" name="Connecteur droit 136">
              <a:extLst>
                <a:ext uri="{FF2B5EF4-FFF2-40B4-BE49-F238E27FC236}">
                  <a16:creationId xmlns:a16="http://schemas.microsoft.com/office/drawing/2014/main" id="{1812A2CC-9FE2-A74A-8927-14CD2374BAA2}"/>
                </a:ext>
              </a:extLst>
            </p:cNvPr>
            <p:cNvCxnSpPr>
              <a:cxnSpLocks/>
            </p:cNvCxnSpPr>
            <p:nvPr/>
          </p:nvCxnSpPr>
          <p:spPr bwMode="auto">
            <a:xfrm flipH="1">
              <a:off x="5799502" y="4290699"/>
              <a:ext cx="974515" cy="1161535"/>
            </a:xfrm>
            <a:prstGeom prst="line">
              <a:avLst/>
            </a:prstGeom>
            <a:solidFill>
              <a:schemeClr val="accent1"/>
            </a:solidFill>
            <a:ln w="28575" cap="flat" cmpd="sng" algn="ctr">
              <a:solidFill>
                <a:srgbClr val="C00000"/>
              </a:solidFill>
              <a:prstDash val="solid"/>
              <a:round/>
              <a:headEnd type="none" w="med" len="med"/>
              <a:tailEnd type="none" w="med" len="med"/>
            </a:ln>
            <a:effectLst/>
          </p:spPr>
        </p:cxnSp>
      </p:grpSp>
      <p:sp>
        <p:nvSpPr>
          <p:cNvPr id="143" name="Ellipse 142">
            <a:extLst>
              <a:ext uri="{FF2B5EF4-FFF2-40B4-BE49-F238E27FC236}">
                <a16:creationId xmlns:a16="http://schemas.microsoft.com/office/drawing/2014/main" id="{E694DFF1-053A-5740-9A6E-F3643A942D04}"/>
              </a:ext>
            </a:extLst>
          </p:cNvPr>
          <p:cNvSpPr/>
          <p:nvPr/>
        </p:nvSpPr>
        <p:spPr bwMode="auto">
          <a:xfrm>
            <a:off x="796849" y="2670307"/>
            <a:ext cx="1329884" cy="1329884"/>
          </a:xfrm>
          <a:prstGeom prst="ellipse">
            <a:avLst/>
          </a:prstGeom>
          <a:solidFill>
            <a:srgbClr val="C00000">
              <a:alpha val="3411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155" name="Groupe 154">
            <a:extLst>
              <a:ext uri="{FF2B5EF4-FFF2-40B4-BE49-F238E27FC236}">
                <a16:creationId xmlns:a16="http://schemas.microsoft.com/office/drawing/2014/main" id="{136D87D8-8615-D54A-8A4F-CB97EB4D8F33}"/>
              </a:ext>
            </a:extLst>
          </p:cNvPr>
          <p:cNvGrpSpPr/>
          <p:nvPr/>
        </p:nvGrpSpPr>
        <p:grpSpPr>
          <a:xfrm>
            <a:off x="5493340" y="4833264"/>
            <a:ext cx="2987407" cy="915566"/>
            <a:chOff x="1197333" y="4917457"/>
            <a:chExt cx="2987407" cy="915566"/>
          </a:xfrm>
        </p:grpSpPr>
        <p:grpSp>
          <p:nvGrpSpPr>
            <p:cNvPr id="152" name="Groupe 151">
              <a:extLst>
                <a:ext uri="{FF2B5EF4-FFF2-40B4-BE49-F238E27FC236}">
                  <a16:creationId xmlns:a16="http://schemas.microsoft.com/office/drawing/2014/main" id="{AF207852-5089-8B4A-B517-3B01351D8E83}"/>
                </a:ext>
              </a:extLst>
            </p:cNvPr>
            <p:cNvGrpSpPr/>
            <p:nvPr/>
          </p:nvGrpSpPr>
          <p:grpSpPr>
            <a:xfrm>
              <a:off x="1197333" y="5094589"/>
              <a:ext cx="2987407" cy="462051"/>
              <a:chOff x="1197333" y="5094589"/>
              <a:chExt cx="2987407" cy="462051"/>
            </a:xfrm>
          </p:grpSpPr>
          <p:sp>
            <p:nvSpPr>
              <p:cNvPr id="150" name="Rectangle 29">
                <a:extLst>
                  <a:ext uri="{FF2B5EF4-FFF2-40B4-BE49-F238E27FC236}">
                    <a16:creationId xmlns:a16="http://schemas.microsoft.com/office/drawing/2014/main" id="{2FEDC35B-920E-AE46-B03A-F380AC7948A2}"/>
                  </a:ext>
                </a:extLst>
              </p:cNvPr>
              <p:cNvSpPr/>
              <p:nvPr/>
            </p:nvSpPr>
            <p:spPr bwMode="auto">
              <a:xfrm flipV="1">
                <a:off x="1197333" y="5094589"/>
                <a:ext cx="2987407" cy="287544"/>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87544"/>
                  <a:gd name="connsiteX1" fmla="*/ 2991185 w 2991185"/>
                  <a:gd name="connsiteY1" fmla="*/ 0 h 287544"/>
                  <a:gd name="connsiteX2" fmla="*/ 2991185 w 2991185"/>
                  <a:gd name="connsiteY2" fmla="*/ 45719 h 287544"/>
                  <a:gd name="connsiteX3" fmla="*/ 7557 w 2991185"/>
                  <a:gd name="connsiteY3" fmla="*/ 287544 h 287544"/>
                  <a:gd name="connsiteX4" fmla="*/ 0 w 2991185"/>
                  <a:gd name="connsiteY4" fmla="*/ 0 h 287544"/>
                  <a:gd name="connsiteX0" fmla="*/ 0 w 2987407"/>
                  <a:gd name="connsiteY0" fmla="*/ 245604 h 287544"/>
                  <a:gd name="connsiteX1" fmla="*/ 2987407 w 2987407"/>
                  <a:gd name="connsiteY1" fmla="*/ 0 h 287544"/>
                  <a:gd name="connsiteX2" fmla="*/ 2987407 w 2987407"/>
                  <a:gd name="connsiteY2" fmla="*/ 45719 h 287544"/>
                  <a:gd name="connsiteX3" fmla="*/ 3779 w 2987407"/>
                  <a:gd name="connsiteY3" fmla="*/ 287544 h 287544"/>
                  <a:gd name="connsiteX4" fmla="*/ 0 w 2987407"/>
                  <a:gd name="connsiteY4" fmla="*/ 245604 h 28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407" h="287544">
                    <a:moveTo>
                      <a:pt x="0" y="245604"/>
                    </a:moveTo>
                    <a:lnTo>
                      <a:pt x="2987407" y="0"/>
                    </a:lnTo>
                    <a:lnTo>
                      <a:pt x="2987407" y="45719"/>
                    </a:lnTo>
                    <a:lnTo>
                      <a:pt x="3779" y="287544"/>
                    </a:lnTo>
                    <a:lnTo>
                      <a:pt x="0" y="245604"/>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51" name="Triangle 150">
                <a:extLst>
                  <a:ext uri="{FF2B5EF4-FFF2-40B4-BE49-F238E27FC236}">
                    <a16:creationId xmlns:a16="http://schemas.microsoft.com/office/drawing/2014/main" id="{6A09C61F-5F7D-3F4F-9AA2-427B44A92590}"/>
                  </a:ext>
                </a:extLst>
              </p:cNvPr>
              <p:cNvSpPr/>
              <p:nvPr/>
            </p:nvSpPr>
            <p:spPr bwMode="auto">
              <a:xfrm rot="11155813">
                <a:off x="1254427" y="5149163"/>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cxnSp>
          <p:nvCxnSpPr>
            <p:cNvPr id="146" name="Connecteur droit avec flèche 145">
              <a:extLst>
                <a:ext uri="{FF2B5EF4-FFF2-40B4-BE49-F238E27FC236}">
                  <a16:creationId xmlns:a16="http://schemas.microsoft.com/office/drawing/2014/main" id="{E0AA15AC-D19B-CD46-831F-F2594973EBB8}"/>
                </a:ext>
              </a:extLst>
            </p:cNvPr>
            <p:cNvCxnSpPr>
              <a:cxnSpLocks/>
            </p:cNvCxnSpPr>
            <p:nvPr/>
          </p:nvCxnSpPr>
          <p:spPr bwMode="auto">
            <a:xfrm flipV="1">
              <a:off x="1325467" y="4917457"/>
              <a:ext cx="75610" cy="62636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nvGrpSpPr>
            <p:cNvPr id="147" name="Groupe 146">
              <a:extLst>
                <a:ext uri="{FF2B5EF4-FFF2-40B4-BE49-F238E27FC236}">
                  <a16:creationId xmlns:a16="http://schemas.microsoft.com/office/drawing/2014/main" id="{3031547C-12A8-F447-8382-0F5614A1C1A2}"/>
                </a:ext>
              </a:extLst>
            </p:cNvPr>
            <p:cNvGrpSpPr/>
            <p:nvPr/>
          </p:nvGrpSpPr>
          <p:grpSpPr>
            <a:xfrm>
              <a:off x="1401877" y="5371358"/>
              <a:ext cx="397752" cy="461665"/>
              <a:chOff x="3714277" y="4020337"/>
              <a:chExt cx="397752" cy="461665"/>
            </a:xfrm>
          </p:grpSpPr>
          <p:sp>
            <p:nvSpPr>
              <p:cNvPr id="148" name="ZoneTexte 147">
                <a:extLst>
                  <a:ext uri="{FF2B5EF4-FFF2-40B4-BE49-F238E27FC236}">
                    <a16:creationId xmlns:a16="http://schemas.microsoft.com/office/drawing/2014/main" id="{6F0231FA-7470-3046-90A2-7630E397B8A3}"/>
                  </a:ext>
                </a:extLst>
              </p:cNvPr>
              <p:cNvSpPr txBox="1"/>
              <p:nvPr/>
            </p:nvSpPr>
            <p:spPr>
              <a:xfrm>
                <a:off x="3714277" y="4020337"/>
                <a:ext cx="356188" cy="461665"/>
              </a:xfrm>
              <a:prstGeom prst="rect">
                <a:avLst/>
              </a:prstGeom>
              <a:noFill/>
              <a:ln>
                <a:noFill/>
              </a:ln>
            </p:spPr>
            <p:txBody>
              <a:bodyPr wrap="none" rtlCol="0">
                <a:spAutoFit/>
              </a:bodyPr>
              <a:lstStyle/>
              <a:p>
                <a:r>
                  <a:rPr lang="fr-FR" dirty="0"/>
                  <a:t>F</a:t>
                </a:r>
              </a:p>
            </p:txBody>
          </p:sp>
          <p:cxnSp>
            <p:nvCxnSpPr>
              <p:cNvPr id="149" name="Connecteur droit avec flèche 148">
                <a:extLst>
                  <a:ext uri="{FF2B5EF4-FFF2-40B4-BE49-F238E27FC236}">
                    <a16:creationId xmlns:a16="http://schemas.microsoft.com/office/drawing/2014/main" id="{FF9AB819-5FB7-B746-9F6C-1652BDA284BD}"/>
                  </a:ext>
                </a:extLst>
              </p:cNvPr>
              <p:cNvCxnSpPr>
                <a:cxnSpLocks/>
              </p:cNvCxnSpPr>
              <p:nvPr/>
            </p:nvCxnSpPr>
            <p:spPr bwMode="auto">
              <a:xfrm>
                <a:off x="3755841" y="4050915"/>
                <a:ext cx="356188" cy="29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sp>
        <p:nvSpPr>
          <p:cNvPr id="166" name="Ellipse 165">
            <a:extLst>
              <a:ext uri="{FF2B5EF4-FFF2-40B4-BE49-F238E27FC236}">
                <a16:creationId xmlns:a16="http://schemas.microsoft.com/office/drawing/2014/main" id="{5EAB52BE-D5FE-FD47-BC1D-5625E60E1618}"/>
              </a:ext>
            </a:extLst>
          </p:cNvPr>
          <p:cNvSpPr/>
          <p:nvPr/>
        </p:nvSpPr>
        <p:spPr bwMode="auto">
          <a:xfrm>
            <a:off x="788438" y="2288005"/>
            <a:ext cx="1329884" cy="1329884"/>
          </a:xfrm>
          <a:prstGeom prst="ellipse">
            <a:avLst/>
          </a:prstGeom>
          <a:solidFill>
            <a:srgbClr val="C00000">
              <a:alpha val="3411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30422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2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1"/>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1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43" grpId="0" animBg="1"/>
      <p:bldP spid="143" grpId="1" animBg="1"/>
      <p:bldP spid="143" grpId="2" animBg="1"/>
      <p:bldP spid="1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dirty="0">
              <a:latin typeface="Times" charset="0"/>
              <a:ea typeface="ＭＳ Ｐゴシック" charset="0"/>
              <a:cs typeface="ＭＳ Ｐゴシック" charset="0"/>
            </a:endParaRP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27" name="ZoneTexte 26">
            <a:extLst>
              <a:ext uri="{FF2B5EF4-FFF2-40B4-BE49-F238E27FC236}">
                <a16:creationId xmlns:a16="http://schemas.microsoft.com/office/drawing/2014/main" id="{8FCECBFC-98F3-3942-A2BA-3BBFDC7F106D}"/>
              </a:ext>
            </a:extLst>
          </p:cNvPr>
          <p:cNvSpPr txBox="1"/>
          <p:nvPr/>
        </p:nvSpPr>
        <p:spPr>
          <a:xfrm>
            <a:off x="154052" y="633099"/>
            <a:ext cx="2083006" cy="461665"/>
          </a:xfrm>
          <a:prstGeom prst="rect">
            <a:avLst/>
          </a:prstGeom>
          <a:noFill/>
        </p:spPr>
        <p:txBody>
          <a:bodyPr wrap="none" rtlCol="0">
            <a:spAutoFit/>
          </a:bodyPr>
          <a:lstStyle/>
          <a:p>
            <a:r>
              <a:rPr lang="fr-FR" dirty="0"/>
              <a:t>IV. </a:t>
            </a:r>
            <a:r>
              <a:rPr lang="fr-FR" dirty="0" err="1"/>
              <a:t>Static</a:t>
            </a:r>
            <a:r>
              <a:rPr lang="fr-FR" dirty="0"/>
              <a:t> mode</a:t>
            </a:r>
          </a:p>
        </p:txBody>
      </p:sp>
      <p:grpSp>
        <p:nvGrpSpPr>
          <p:cNvPr id="93" name="Groupe 92">
            <a:extLst>
              <a:ext uri="{FF2B5EF4-FFF2-40B4-BE49-F238E27FC236}">
                <a16:creationId xmlns:a16="http://schemas.microsoft.com/office/drawing/2014/main" id="{69B54357-DD69-FD4D-A9BF-E5260861C6E3}"/>
              </a:ext>
            </a:extLst>
          </p:cNvPr>
          <p:cNvGrpSpPr/>
          <p:nvPr/>
        </p:nvGrpSpPr>
        <p:grpSpPr>
          <a:xfrm>
            <a:off x="2092879" y="2624328"/>
            <a:ext cx="2991185" cy="453196"/>
            <a:chOff x="2092879" y="2624328"/>
            <a:chExt cx="2991185" cy="453196"/>
          </a:xfrm>
        </p:grpSpPr>
        <p:sp>
          <p:nvSpPr>
            <p:cNvPr id="95" name="Rectangle 94">
              <a:extLst>
                <a:ext uri="{FF2B5EF4-FFF2-40B4-BE49-F238E27FC236}">
                  <a16:creationId xmlns:a16="http://schemas.microsoft.com/office/drawing/2014/main" id="{C559A92D-7B41-2141-BCC8-A5F99946C2D5}"/>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98" name="Triangle 97">
              <a:extLst>
                <a:ext uri="{FF2B5EF4-FFF2-40B4-BE49-F238E27FC236}">
                  <a16:creationId xmlns:a16="http://schemas.microsoft.com/office/drawing/2014/main" id="{12EEB74A-694C-F043-8C85-3461EB1AB07E}"/>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127" name="Groupe 126">
            <a:extLst>
              <a:ext uri="{FF2B5EF4-FFF2-40B4-BE49-F238E27FC236}">
                <a16:creationId xmlns:a16="http://schemas.microsoft.com/office/drawing/2014/main" id="{F8F8BCE0-B15D-F34D-ACC3-DF03BC78B269}"/>
              </a:ext>
            </a:extLst>
          </p:cNvPr>
          <p:cNvGrpSpPr/>
          <p:nvPr/>
        </p:nvGrpSpPr>
        <p:grpSpPr>
          <a:xfrm>
            <a:off x="820882" y="1799925"/>
            <a:ext cx="5025956" cy="2030454"/>
            <a:chOff x="820882" y="1796904"/>
            <a:chExt cx="5025956" cy="2030454"/>
          </a:xfrm>
        </p:grpSpPr>
        <p:sp>
          <p:nvSpPr>
            <p:cNvPr id="128" name="Rectangle 127">
              <a:extLst>
                <a:ext uri="{FF2B5EF4-FFF2-40B4-BE49-F238E27FC236}">
                  <a16:creationId xmlns:a16="http://schemas.microsoft.com/office/drawing/2014/main" id="{5EF75436-6FD6-4D45-ADB8-20CFE084B845}"/>
                </a:ext>
              </a:extLst>
            </p:cNvPr>
            <p:cNvSpPr/>
            <p:nvPr/>
          </p:nvSpPr>
          <p:spPr bwMode="auto">
            <a:xfrm>
              <a:off x="5080285" y="1796904"/>
              <a:ext cx="766553" cy="887384"/>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nvGrpSpPr>
            <p:cNvPr id="138" name="Groupe 137">
              <a:extLst>
                <a:ext uri="{FF2B5EF4-FFF2-40B4-BE49-F238E27FC236}">
                  <a16:creationId xmlns:a16="http://schemas.microsoft.com/office/drawing/2014/main" id="{9A83CE51-469B-E940-80EC-93D73ACA9A29}"/>
                </a:ext>
              </a:extLst>
            </p:cNvPr>
            <p:cNvGrpSpPr/>
            <p:nvPr/>
          </p:nvGrpSpPr>
          <p:grpSpPr>
            <a:xfrm>
              <a:off x="820882" y="2222622"/>
              <a:ext cx="4800600" cy="1604736"/>
              <a:chOff x="820882" y="2222622"/>
              <a:chExt cx="4800600" cy="1604736"/>
            </a:xfrm>
          </p:grpSpPr>
          <p:cxnSp>
            <p:nvCxnSpPr>
              <p:cNvPr id="139" name="Connecteur droit avec flèche 138">
                <a:extLst>
                  <a:ext uri="{FF2B5EF4-FFF2-40B4-BE49-F238E27FC236}">
                    <a16:creationId xmlns:a16="http://schemas.microsoft.com/office/drawing/2014/main" id="{B23B5F5A-160C-424C-8F9E-6A848E2B495B}"/>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0" name="Connecteur droit avec flèche 139">
                <a:extLst>
                  <a:ext uri="{FF2B5EF4-FFF2-40B4-BE49-F238E27FC236}">
                    <a16:creationId xmlns:a16="http://schemas.microsoft.com/office/drawing/2014/main" id="{324B5A73-7D88-DD4D-B1F3-6CF4EE0C2915}"/>
                  </a:ext>
                </a:extLst>
              </p:cNvPr>
              <p:cNvCxnSpPr>
                <a:cxnSpLocks/>
                <a:stCxn id="95" idx="3"/>
              </p:cNvCxnSpPr>
              <p:nvPr/>
            </p:nvCxnSpPr>
            <p:spPr bwMode="auto">
              <a:xfrm flipH="1">
                <a:off x="5080286" y="2644167"/>
                <a:ext cx="3778" cy="1183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2" name="ZoneTexte 141">
                <a:extLst>
                  <a:ext uri="{FF2B5EF4-FFF2-40B4-BE49-F238E27FC236}">
                    <a16:creationId xmlns:a16="http://schemas.microsoft.com/office/drawing/2014/main" id="{C7E03B5D-23DB-9F4A-A361-E86B2AD9707A}"/>
                  </a:ext>
                </a:extLst>
              </p:cNvPr>
              <p:cNvSpPr txBox="1"/>
              <p:nvPr/>
            </p:nvSpPr>
            <p:spPr>
              <a:xfrm>
                <a:off x="949050" y="2222622"/>
                <a:ext cx="338554" cy="461665"/>
              </a:xfrm>
              <a:prstGeom prst="rect">
                <a:avLst/>
              </a:prstGeom>
              <a:noFill/>
            </p:spPr>
            <p:txBody>
              <a:bodyPr wrap="none" rtlCol="0">
                <a:spAutoFit/>
              </a:bodyPr>
              <a:lstStyle/>
              <a:p>
                <a:r>
                  <a:rPr lang="fr-FR" dirty="0"/>
                  <a:t>x</a:t>
                </a:r>
              </a:p>
            </p:txBody>
          </p:sp>
        </p:grpSp>
      </p:grpSp>
      <p:sp>
        <p:nvSpPr>
          <p:cNvPr id="4" name="ZoneTexte 3">
            <a:extLst>
              <a:ext uri="{FF2B5EF4-FFF2-40B4-BE49-F238E27FC236}">
                <a16:creationId xmlns:a16="http://schemas.microsoft.com/office/drawing/2014/main" id="{E5A31D0D-EE90-344D-8911-E3C5994327E4}"/>
              </a:ext>
            </a:extLst>
          </p:cNvPr>
          <p:cNvSpPr txBox="1"/>
          <p:nvPr/>
        </p:nvSpPr>
        <p:spPr>
          <a:xfrm>
            <a:off x="5080284" y="194341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sp>
        <p:nvSpPr>
          <p:cNvPr id="154" name="ZoneTexte 153">
            <a:extLst>
              <a:ext uri="{FF2B5EF4-FFF2-40B4-BE49-F238E27FC236}">
                <a16:creationId xmlns:a16="http://schemas.microsoft.com/office/drawing/2014/main" id="{74BDDB79-69A2-6C4A-B57D-770A27463E9D}"/>
              </a:ext>
            </a:extLst>
          </p:cNvPr>
          <p:cNvSpPr txBox="1"/>
          <p:nvPr/>
        </p:nvSpPr>
        <p:spPr>
          <a:xfrm>
            <a:off x="5103636" y="3288564"/>
            <a:ext cx="498855" cy="461665"/>
          </a:xfrm>
          <a:prstGeom prst="rect">
            <a:avLst/>
          </a:prstGeom>
          <a:noFill/>
        </p:spPr>
        <p:txBody>
          <a:bodyPr wrap="none" rtlCol="0">
            <a:spAutoFit/>
          </a:bodyPr>
          <a:lstStyle/>
          <a:p>
            <a:r>
              <a:rPr lang="fr-FR" dirty="0"/>
              <a:t>D</a:t>
            </a:r>
            <a:r>
              <a:rPr lang="fr-FR" baseline="-25000" dirty="0"/>
              <a:t>z</a:t>
            </a:r>
          </a:p>
        </p:txBody>
      </p:sp>
      <p:sp>
        <p:nvSpPr>
          <p:cNvPr id="159" name="Rectangle 158">
            <a:extLst>
              <a:ext uri="{FF2B5EF4-FFF2-40B4-BE49-F238E27FC236}">
                <a16:creationId xmlns:a16="http://schemas.microsoft.com/office/drawing/2014/main" id="{0F7A8C44-8B8F-0B45-AEB4-EBF66688158B}"/>
              </a:ext>
            </a:extLst>
          </p:cNvPr>
          <p:cNvSpPr/>
          <p:nvPr/>
        </p:nvSpPr>
        <p:spPr bwMode="auto">
          <a:xfrm>
            <a:off x="1581303" y="3536065"/>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160" name="Connecteur droit 159">
            <a:extLst>
              <a:ext uri="{FF2B5EF4-FFF2-40B4-BE49-F238E27FC236}">
                <a16:creationId xmlns:a16="http://schemas.microsoft.com/office/drawing/2014/main" id="{D9498945-EE4D-BC41-B98B-E95F8418AADE}"/>
              </a:ext>
            </a:extLst>
          </p:cNvPr>
          <p:cNvCxnSpPr>
            <a:cxnSpLocks/>
          </p:cNvCxnSpPr>
          <p:nvPr/>
        </p:nvCxnSpPr>
        <p:spPr bwMode="auto">
          <a:xfrm flipV="1">
            <a:off x="1542313" y="3532593"/>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2" name="Groupe 11">
            <a:extLst>
              <a:ext uri="{FF2B5EF4-FFF2-40B4-BE49-F238E27FC236}">
                <a16:creationId xmlns:a16="http://schemas.microsoft.com/office/drawing/2014/main" id="{97EF69D7-7F6A-CE44-BB10-B1670F382B86}"/>
              </a:ext>
            </a:extLst>
          </p:cNvPr>
          <p:cNvGrpSpPr/>
          <p:nvPr/>
        </p:nvGrpSpPr>
        <p:grpSpPr>
          <a:xfrm>
            <a:off x="2086734" y="2630822"/>
            <a:ext cx="2987407" cy="895019"/>
            <a:chOff x="2086734" y="2630822"/>
            <a:chExt cx="2987407" cy="895019"/>
          </a:xfrm>
        </p:grpSpPr>
        <p:grpSp>
          <p:nvGrpSpPr>
            <p:cNvPr id="10" name="Groupe 9">
              <a:extLst>
                <a:ext uri="{FF2B5EF4-FFF2-40B4-BE49-F238E27FC236}">
                  <a16:creationId xmlns:a16="http://schemas.microsoft.com/office/drawing/2014/main" id="{415B6B94-6C11-BE46-AA97-689ED9A3D795}"/>
                </a:ext>
              </a:extLst>
            </p:cNvPr>
            <p:cNvGrpSpPr/>
            <p:nvPr/>
          </p:nvGrpSpPr>
          <p:grpSpPr>
            <a:xfrm>
              <a:off x="2086734" y="2630822"/>
              <a:ext cx="2987407" cy="681673"/>
              <a:chOff x="2781306" y="2670916"/>
              <a:chExt cx="2987407" cy="681673"/>
            </a:xfrm>
          </p:grpSpPr>
          <p:sp>
            <p:nvSpPr>
              <p:cNvPr id="161" name="Rectangle 29">
                <a:extLst>
                  <a:ext uri="{FF2B5EF4-FFF2-40B4-BE49-F238E27FC236}">
                    <a16:creationId xmlns:a16="http://schemas.microsoft.com/office/drawing/2014/main" id="{2785251A-CB31-0B4A-B3A3-BB7BEF8210D8}"/>
                  </a:ext>
                </a:extLst>
              </p:cNvPr>
              <p:cNvSpPr/>
              <p:nvPr/>
            </p:nvSpPr>
            <p:spPr bwMode="auto">
              <a:xfrm>
                <a:off x="2781306" y="2670916"/>
                <a:ext cx="2987407" cy="287544"/>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87544"/>
                  <a:gd name="connsiteX1" fmla="*/ 2991185 w 2991185"/>
                  <a:gd name="connsiteY1" fmla="*/ 0 h 287544"/>
                  <a:gd name="connsiteX2" fmla="*/ 2991185 w 2991185"/>
                  <a:gd name="connsiteY2" fmla="*/ 45719 h 287544"/>
                  <a:gd name="connsiteX3" fmla="*/ 7557 w 2991185"/>
                  <a:gd name="connsiteY3" fmla="*/ 287544 h 287544"/>
                  <a:gd name="connsiteX4" fmla="*/ 0 w 2991185"/>
                  <a:gd name="connsiteY4" fmla="*/ 0 h 287544"/>
                  <a:gd name="connsiteX0" fmla="*/ 0 w 2987407"/>
                  <a:gd name="connsiteY0" fmla="*/ 245604 h 287544"/>
                  <a:gd name="connsiteX1" fmla="*/ 2987407 w 2987407"/>
                  <a:gd name="connsiteY1" fmla="*/ 0 h 287544"/>
                  <a:gd name="connsiteX2" fmla="*/ 2987407 w 2987407"/>
                  <a:gd name="connsiteY2" fmla="*/ 45719 h 287544"/>
                  <a:gd name="connsiteX3" fmla="*/ 3779 w 2987407"/>
                  <a:gd name="connsiteY3" fmla="*/ 287544 h 287544"/>
                  <a:gd name="connsiteX4" fmla="*/ 0 w 2987407"/>
                  <a:gd name="connsiteY4" fmla="*/ 245604 h 28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407" h="287544">
                    <a:moveTo>
                      <a:pt x="0" y="245604"/>
                    </a:moveTo>
                    <a:lnTo>
                      <a:pt x="2987407" y="0"/>
                    </a:lnTo>
                    <a:lnTo>
                      <a:pt x="2987407" y="45719"/>
                    </a:lnTo>
                    <a:lnTo>
                      <a:pt x="3779" y="287544"/>
                    </a:lnTo>
                    <a:lnTo>
                      <a:pt x="0" y="245604"/>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62" name="Triangle 161">
                <a:extLst>
                  <a:ext uri="{FF2B5EF4-FFF2-40B4-BE49-F238E27FC236}">
                    <a16:creationId xmlns:a16="http://schemas.microsoft.com/office/drawing/2014/main" id="{BCD57100-A83B-C948-956E-ABC021C2E45C}"/>
                  </a:ext>
                </a:extLst>
              </p:cNvPr>
              <p:cNvSpPr/>
              <p:nvPr/>
            </p:nvSpPr>
            <p:spPr bwMode="auto">
              <a:xfrm rot="10489194">
                <a:off x="2869083" y="294511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cxnSp>
          <p:nvCxnSpPr>
            <p:cNvPr id="163" name="Connecteur droit avec flèche 162">
              <a:extLst>
                <a:ext uri="{FF2B5EF4-FFF2-40B4-BE49-F238E27FC236}">
                  <a16:creationId xmlns:a16="http://schemas.microsoft.com/office/drawing/2014/main" id="{D024B01A-D254-714E-BC0A-60A7EC180F16}"/>
                </a:ext>
              </a:extLst>
            </p:cNvPr>
            <p:cNvCxnSpPr>
              <a:cxnSpLocks/>
              <a:stCxn id="162" idx="0"/>
            </p:cNvCxnSpPr>
            <p:nvPr/>
          </p:nvCxnSpPr>
          <p:spPr bwMode="auto">
            <a:xfrm>
              <a:off x="2284346" y="3311663"/>
              <a:ext cx="0" cy="214178"/>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164" name="ZoneTexte 163">
              <a:extLst>
                <a:ext uri="{FF2B5EF4-FFF2-40B4-BE49-F238E27FC236}">
                  <a16:creationId xmlns:a16="http://schemas.microsoft.com/office/drawing/2014/main" id="{2170A52D-C6AD-5648-8A76-63F69DEE3674}"/>
                </a:ext>
              </a:extLst>
            </p:cNvPr>
            <p:cNvSpPr txBox="1"/>
            <p:nvPr/>
          </p:nvSpPr>
          <p:spPr>
            <a:xfrm>
              <a:off x="2365253" y="3112048"/>
              <a:ext cx="476412" cy="369332"/>
            </a:xfrm>
            <a:prstGeom prst="rect">
              <a:avLst/>
            </a:prstGeom>
            <a:noFill/>
          </p:spPr>
          <p:txBody>
            <a:bodyPr wrap="none" rtlCol="0">
              <a:spAutoFit/>
            </a:bodyPr>
            <a:lstStyle/>
            <a:p>
              <a:r>
                <a:rPr lang="fr-FR" sz="1800" dirty="0" err="1">
                  <a:solidFill>
                    <a:srgbClr val="C00000"/>
                  </a:solidFill>
                </a:rPr>
                <a:t>F</a:t>
              </a:r>
              <a:r>
                <a:rPr lang="fr-FR" sz="1800" baseline="-25000" dirty="0" err="1">
                  <a:solidFill>
                    <a:srgbClr val="C00000"/>
                  </a:solidFill>
                </a:rPr>
                <a:t>int</a:t>
              </a:r>
              <a:endParaRPr lang="fr-FR" sz="1800" baseline="-25000" dirty="0">
                <a:solidFill>
                  <a:srgbClr val="C00000"/>
                </a:solidFill>
              </a:endParaRPr>
            </a:p>
          </p:txBody>
        </p:sp>
        <p:cxnSp>
          <p:nvCxnSpPr>
            <p:cNvPr id="165" name="Connecteur droit avec flèche 164">
              <a:extLst>
                <a:ext uri="{FF2B5EF4-FFF2-40B4-BE49-F238E27FC236}">
                  <a16:creationId xmlns:a16="http://schemas.microsoft.com/office/drawing/2014/main" id="{0203DF4B-C1D7-2E47-912E-6C4C44543328}"/>
                </a:ext>
              </a:extLst>
            </p:cNvPr>
            <p:cNvCxnSpPr>
              <a:cxnSpLocks/>
            </p:cNvCxnSpPr>
            <p:nvPr/>
          </p:nvCxnSpPr>
          <p:spPr bwMode="auto">
            <a:xfrm>
              <a:off x="2416977" y="3152786"/>
              <a:ext cx="356188" cy="291"/>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cxnSp>
        <p:nvCxnSpPr>
          <p:cNvPr id="15" name="Connecteur droit 14">
            <a:extLst>
              <a:ext uri="{FF2B5EF4-FFF2-40B4-BE49-F238E27FC236}">
                <a16:creationId xmlns:a16="http://schemas.microsoft.com/office/drawing/2014/main" id="{9D0E0F14-308B-B647-8A95-AFBA2F7B195A}"/>
              </a:ext>
            </a:extLst>
          </p:cNvPr>
          <p:cNvCxnSpPr/>
          <p:nvPr/>
        </p:nvCxnSpPr>
        <p:spPr bwMode="auto">
          <a:xfrm>
            <a:off x="2946233" y="3532593"/>
            <a:ext cx="217997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nvGrpSpPr>
          <p:cNvPr id="21" name="Groupe 20">
            <a:extLst>
              <a:ext uri="{FF2B5EF4-FFF2-40B4-BE49-F238E27FC236}">
                <a16:creationId xmlns:a16="http://schemas.microsoft.com/office/drawing/2014/main" id="{16DF775A-9A8A-E942-B4A7-D2E7B93BB15E}"/>
              </a:ext>
            </a:extLst>
          </p:cNvPr>
          <p:cNvGrpSpPr/>
          <p:nvPr/>
        </p:nvGrpSpPr>
        <p:grpSpPr>
          <a:xfrm>
            <a:off x="1451750" y="2617680"/>
            <a:ext cx="413836" cy="461665"/>
            <a:chOff x="1451750" y="2617680"/>
            <a:chExt cx="413836" cy="461665"/>
          </a:xfrm>
        </p:grpSpPr>
        <p:cxnSp>
          <p:nvCxnSpPr>
            <p:cNvPr id="19" name="Connecteur droit avec flèche 18">
              <a:extLst>
                <a:ext uri="{FF2B5EF4-FFF2-40B4-BE49-F238E27FC236}">
                  <a16:creationId xmlns:a16="http://schemas.microsoft.com/office/drawing/2014/main" id="{0B7199DC-E526-C847-BCB2-F331C4F5BBD1}"/>
                </a:ext>
              </a:extLst>
            </p:cNvPr>
            <p:cNvCxnSpPr/>
            <p:nvPr/>
          </p:nvCxnSpPr>
          <p:spPr bwMode="auto">
            <a:xfrm>
              <a:off x="1865586" y="2647187"/>
              <a:ext cx="0" cy="311475"/>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0" name="ZoneTexte 19">
              <a:extLst>
                <a:ext uri="{FF2B5EF4-FFF2-40B4-BE49-F238E27FC236}">
                  <a16:creationId xmlns:a16="http://schemas.microsoft.com/office/drawing/2014/main" id="{CD27814A-E4BC-7645-87A5-289493C3EBD3}"/>
                </a:ext>
              </a:extLst>
            </p:cNvPr>
            <p:cNvSpPr txBox="1"/>
            <p:nvPr/>
          </p:nvSpPr>
          <p:spPr>
            <a:xfrm>
              <a:off x="1451750" y="2617680"/>
              <a:ext cx="372218" cy="461665"/>
            </a:xfrm>
            <a:prstGeom prst="rect">
              <a:avLst/>
            </a:prstGeom>
            <a:noFill/>
          </p:spPr>
          <p:txBody>
            <a:bodyPr wrap="none" rtlCol="0">
              <a:spAutoFit/>
            </a:bodyPr>
            <a:lstStyle/>
            <a:p>
              <a:r>
                <a:rPr lang="fr-FR" dirty="0"/>
                <a:t>Z</a:t>
              </a:r>
            </a:p>
          </p:txBody>
        </p:sp>
      </p:grpSp>
      <p:grpSp>
        <p:nvGrpSpPr>
          <p:cNvPr id="167" name="Groupe 166">
            <a:extLst>
              <a:ext uri="{FF2B5EF4-FFF2-40B4-BE49-F238E27FC236}">
                <a16:creationId xmlns:a16="http://schemas.microsoft.com/office/drawing/2014/main" id="{3A4A4520-2F9E-A440-BDA9-64A8FE96F40B}"/>
              </a:ext>
            </a:extLst>
          </p:cNvPr>
          <p:cNvGrpSpPr/>
          <p:nvPr/>
        </p:nvGrpSpPr>
        <p:grpSpPr>
          <a:xfrm>
            <a:off x="1783311" y="3184859"/>
            <a:ext cx="416883" cy="461665"/>
            <a:chOff x="1451750" y="2617680"/>
            <a:chExt cx="416883" cy="461665"/>
          </a:xfrm>
        </p:grpSpPr>
        <p:cxnSp>
          <p:nvCxnSpPr>
            <p:cNvPr id="168" name="Connecteur droit avec flèche 167">
              <a:extLst>
                <a:ext uri="{FF2B5EF4-FFF2-40B4-BE49-F238E27FC236}">
                  <a16:creationId xmlns:a16="http://schemas.microsoft.com/office/drawing/2014/main" id="{541B9DC5-38DD-1443-B215-BFF0DC706B07}"/>
                </a:ext>
              </a:extLst>
            </p:cNvPr>
            <p:cNvCxnSpPr>
              <a:cxnSpLocks/>
            </p:cNvCxnSpPr>
            <p:nvPr/>
          </p:nvCxnSpPr>
          <p:spPr bwMode="auto">
            <a:xfrm flipH="1">
              <a:off x="1865586" y="2721385"/>
              <a:ext cx="3047" cy="237277"/>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69" name="ZoneTexte 168">
              <a:extLst>
                <a:ext uri="{FF2B5EF4-FFF2-40B4-BE49-F238E27FC236}">
                  <a16:creationId xmlns:a16="http://schemas.microsoft.com/office/drawing/2014/main" id="{B56E06FC-FBB7-F74F-91A4-E5F57181E0DD}"/>
                </a:ext>
              </a:extLst>
            </p:cNvPr>
            <p:cNvSpPr txBox="1"/>
            <p:nvPr/>
          </p:nvSpPr>
          <p:spPr>
            <a:xfrm>
              <a:off x="1451750" y="2617680"/>
              <a:ext cx="407484" cy="461665"/>
            </a:xfrm>
            <a:prstGeom prst="rect">
              <a:avLst/>
            </a:prstGeom>
            <a:noFill/>
          </p:spPr>
          <p:txBody>
            <a:bodyPr wrap="none" rtlCol="0">
              <a:spAutoFit/>
            </a:bodyPr>
            <a:lstStyle/>
            <a:p>
              <a:r>
                <a:rPr lang="fr-FR" dirty="0"/>
                <a:t>D</a:t>
              </a:r>
            </a:p>
          </p:txBody>
        </p:sp>
      </p:grpSp>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CD6F8C6B-157B-CA4A-974A-9ED49CC74140}"/>
                  </a:ext>
                </a:extLst>
              </p:cNvPr>
              <p:cNvSpPr txBox="1"/>
              <p:nvPr/>
            </p:nvSpPr>
            <p:spPr>
              <a:xfrm>
                <a:off x="6553200" y="2105395"/>
                <a:ext cx="177183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𝐷</m:t>
                          </m:r>
                        </m:e>
                        <m:sub>
                          <m:r>
                            <a:rPr lang="fr-FR" b="0" i="1" smtClean="0">
                              <a:latin typeface="Cambria Math" panose="02040503050406030204" pitchFamily="18" charset="0"/>
                            </a:rPr>
                            <m:t>𝑧</m:t>
                          </m:r>
                        </m:sub>
                      </m:sSub>
                      <m:r>
                        <a:rPr lang="fr-FR" b="0" i="1" smtClean="0">
                          <a:latin typeface="Cambria Math" panose="02040503050406030204" pitchFamily="18" charset="0"/>
                        </a:rPr>
                        <m:t>=</m:t>
                      </m:r>
                      <m:r>
                        <a:rPr lang="fr-FR" b="0" i="1" smtClean="0">
                          <a:latin typeface="Cambria Math" panose="02040503050406030204" pitchFamily="18" charset="0"/>
                        </a:rPr>
                        <m:t>𝐷</m:t>
                      </m:r>
                      <m:r>
                        <a:rPr lang="fr-FR" b="0" i="1" smtClean="0">
                          <a:latin typeface="Cambria Math" panose="02040503050406030204" pitchFamily="18" charset="0"/>
                        </a:rPr>
                        <m:t>+</m:t>
                      </m:r>
                      <m:r>
                        <a:rPr lang="fr-FR" b="0" i="1" smtClean="0">
                          <a:latin typeface="Cambria Math" panose="02040503050406030204" pitchFamily="18" charset="0"/>
                        </a:rPr>
                        <m:t>𝑍</m:t>
                      </m:r>
                    </m:oMath>
                  </m:oMathPara>
                </a14:m>
                <a:endParaRPr lang="fr-FR" dirty="0"/>
              </a:p>
            </p:txBody>
          </p:sp>
        </mc:Choice>
        <mc:Fallback xmlns="">
          <p:sp>
            <p:nvSpPr>
              <p:cNvPr id="23" name="ZoneTexte 22">
                <a:extLst>
                  <a:ext uri="{FF2B5EF4-FFF2-40B4-BE49-F238E27FC236}">
                    <a16:creationId xmlns:a16="http://schemas.microsoft.com/office/drawing/2014/main" id="{CD6F8C6B-157B-CA4A-974A-9ED49CC74140}"/>
                  </a:ext>
                </a:extLst>
              </p:cNvPr>
              <p:cNvSpPr txBox="1">
                <a:spLocks noRot="1" noChangeAspect="1" noMove="1" noResize="1" noEditPoints="1" noAdjustHandles="1" noChangeArrowheads="1" noChangeShapeType="1" noTextEdit="1"/>
              </p:cNvSpPr>
              <p:nvPr/>
            </p:nvSpPr>
            <p:spPr>
              <a:xfrm>
                <a:off x="6553200" y="2105395"/>
                <a:ext cx="1771832" cy="461665"/>
              </a:xfrm>
              <a:prstGeom prst="rect">
                <a:avLst/>
              </a:prstGeom>
              <a:blipFill>
                <a:blip r:embed="rId2"/>
                <a:stretch>
                  <a:fillRect/>
                </a:stretch>
              </a:blipFill>
            </p:spPr>
            <p:txBody>
              <a:bodyPr/>
              <a:lstStyle/>
              <a:p>
                <a:r>
                  <a:rPr lang="fr-FR">
                    <a:noFill/>
                  </a:rPr>
                  <a:t> </a:t>
                </a:r>
              </a:p>
            </p:txBody>
          </p:sp>
        </mc:Fallback>
      </mc:AlternateContent>
      <p:sp>
        <p:nvSpPr>
          <p:cNvPr id="28" name="ZoneTexte 27">
            <a:extLst>
              <a:ext uri="{FF2B5EF4-FFF2-40B4-BE49-F238E27FC236}">
                <a16:creationId xmlns:a16="http://schemas.microsoft.com/office/drawing/2014/main" id="{CE9EBEC9-4259-8C42-A3A4-31A991BADD2E}"/>
              </a:ext>
            </a:extLst>
          </p:cNvPr>
          <p:cNvSpPr txBox="1"/>
          <p:nvPr/>
        </p:nvSpPr>
        <p:spPr>
          <a:xfrm>
            <a:off x="674548" y="1261803"/>
            <a:ext cx="2047355" cy="461665"/>
          </a:xfrm>
          <a:prstGeom prst="rect">
            <a:avLst/>
          </a:prstGeom>
          <a:noFill/>
        </p:spPr>
        <p:txBody>
          <a:bodyPr wrap="none" rtlCol="0">
            <a:spAutoFit/>
          </a:bodyPr>
          <a:lstStyle/>
          <a:p>
            <a:r>
              <a:rPr lang="fr-FR" dirty="0"/>
              <a:t>A) Force </a:t>
            </a:r>
            <a:r>
              <a:rPr lang="fr-FR" dirty="0" err="1"/>
              <a:t>curve</a:t>
            </a:r>
            <a:endParaRPr lang="fr-FR" dirty="0"/>
          </a:p>
        </p:txBody>
      </p:sp>
      <p:grpSp>
        <p:nvGrpSpPr>
          <p:cNvPr id="31" name="Groupe 30">
            <a:extLst>
              <a:ext uri="{FF2B5EF4-FFF2-40B4-BE49-F238E27FC236}">
                <a16:creationId xmlns:a16="http://schemas.microsoft.com/office/drawing/2014/main" id="{004AEF66-1B8F-8E4C-85E4-FA3292FDBB86}"/>
              </a:ext>
            </a:extLst>
          </p:cNvPr>
          <p:cNvGrpSpPr/>
          <p:nvPr/>
        </p:nvGrpSpPr>
        <p:grpSpPr>
          <a:xfrm>
            <a:off x="2249423" y="2472243"/>
            <a:ext cx="425456" cy="382426"/>
            <a:chOff x="2249423" y="2472243"/>
            <a:chExt cx="425456" cy="382426"/>
          </a:xfrm>
        </p:grpSpPr>
        <p:grpSp>
          <p:nvGrpSpPr>
            <p:cNvPr id="29" name="Groupe 28">
              <a:extLst>
                <a:ext uri="{FF2B5EF4-FFF2-40B4-BE49-F238E27FC236}">
                  <a16:creationId xmlns:a16="http://schemas.microsoft.com/office/drawing/2014/main" id="{84356C35-DAE3-D241-8C76-54FC07037115}"/>
                </a:ext>
              </a:extLst>
            </p:cNvPr>
            <p:cNvGrpSpPr/>
            <p:nvPr/>
          </p:nvGrpSpPr>
          <p:grpSpPr>
            <a:xfrm>
              <a:off x="2310677" y="2472243"/>
              <a:ext cx="364202" cy="382426"/>
              <a:chOff x="3322700" y="1341042"/>
              <a:chExt cx="364202" cy="382426"/>
            </a:xfrm>
          </p:grpSpPr>
          <p:sp>
            <p:nvSpPr>
              <p:cNvPr id="171" name="ZoneTexte 170">
                <a:extLst>
                  <a:ext uri="{FF2B5EF4-FFF2-40B4-BE49-F238E27FC236}">
                    <a16:creationId xmlns:a16="http://schemas.microsoft.com/office/drawing/2014/main" id="{CC688F5A-B7E1-3C43-9A27-698C342F6102}"/>
                  </a:ext>
                </a:extLst>
              </p:cNvPr>
              <p:cNvSpPr txBox="1"/>
              <p:nvPr/>
            </p:nvSpPr>
            <p:spPr>
              <a:xfrm>
                <a:off x="3322700" y="1354136"/>
                <a:ext cx="364202" cy="369332"/>
              </a:xfrm>
              <a:prstGeom prst="rect">
                <a:avLst/>
              </a:prstGeom>
              <a:noFill/>
              <a:ln>
                <a:noFill/>
              </a:ln>
            </p:spPr>
            <p:txBody>
              <a:bodyPr wrap="none" rtlCol="0">
                <a:spAutoFit/>
              </a:bodyPr>
              <a:lstStyle/>
              <a:p>
                <a:r>
                  <a:rPr lang="fr-FR" sz="1800" dirty="0">
                    <a:solidFill>
                      <a:srgbClr val="05A34B"/>
                    </a:solidFill>
                  </a:rPr>
                  <a:t>F</a:t>
                </a:r>
                <a:r>
                  <a:rPr lang="fr-FR" sz="1800" baseline="-25000" dirty="0">
                    <a:solidFill>
                      <a:srgbClr val="05A34B"/>
                    </a:solidFill>
                  </a:rPr>
                  <a:t>r</a:t>
                </a:r>
              </a:p>
            </p:txBody>
          </p:sp>
          <p:cxnSp>
            <p:nvCxnSpPr>
              <p:cNvPr id="172" name="Connecteur droit avec flèche 171">
                <a:extLst>
                  <a:ext uri="{FF2B5EF4-FFF2-40B4-BE49-F238E27FC236}">
                    <a16:creationId xmlns:a16="http://schemas.microsoft.com/office/drawing/2014/main" id="{0F9C39B6-07F1-624E-9707-16E79CC2482F}"/>
                  </a:ext>
                </a:extLst>
              </p:cNvPr>
              <p:cNvCxnSpPr>
                <a:cxnSpLocks/>
              </p:cNvCxnSpPr>
              <p:nvPr/>
            </p:nvCxnSpPr>
            <p:spPr bwMode="auto">
              <a:xfrm>
                <a:off x="3330714" y="1341042"/>
                <a:ext cx="356188" cy="291"/>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grpSp>
        <p:cxnSp>
          <p:nvCxnSpPr>
            <p:cNvPr id="173" name="Connecteur droit avec flèche 172">
              <a:extLst>
                <a:ext uri="{FF2B5EF4-FFF2-40B4-BE49-F238E27FC236}">
                  <a16:creationId xmlns:a16="http://schemas.microsoft.com/office/drawing/2014/main" id="{0F7B119B-4D40-AF45-9FC4-9F7EB4DB2DA0}"/>
                </a:ext>
              </a:extLst>
            </p:cNvPr>
            <p:cNvCxnSpPr>
              <a:cxnSpLocks/>
            </p:cNvCxnSpPr>
            <p:nvPr/>
          </p:nvCxnSpPr>
          <p:spPr bwMode="auto">
            <a:xfrm flipV="1">
              <a:off x="2249423" y="2617680"/>
              <a:ext cx="0" cy="234924"/>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grpSp>
      <mc:AlternateContent xmlns:mc="http://schemas.openxmlformats.org/markup-compatibility/2006">
        <mc:Choice xmlns:a14="http://schemas.microsoft.com/office/drawing/2010/main" Requires="a14">
          <p:sp>
            <p:nvSpPr>
              <p:cNvPr id="41" name="ZoneTexte 40">
                <a:extLst>
                  <a:ext uri="{FF2B5EF4-FFF2-40B4-BE49-F238E27FC236}">
                    <a16:creationId xmlns:a16="http://schemas.microsoft.com/office/drawing/2014/main" id="{28E2B0E2-7CB5-164E-81FF-F36C4663ACEB}"/>
                  </a:ext>
                </a:extLst>
              </p:cNvPr>
              <p:cNvSpPr txBox="1"/>
              <p:nvPr/>
            </p:nvSpPr>
            <p:spPr>
              <a:xfrm>
                <a:off x="2340864" y="4156702"/>
                <a:ext cx="4232697" cy="506421"/>
              </a:xfrm>
              <a:prstGeom prst="rect">
                <a:avLst/>
              </a:prstGeom>
              <a:noFill/>
            </p:spPr>
            <p:txBody>
              <a:bodyPr wrap="none" rtlCol="0">
                <a:spAutoFit/>
              </a:bodyPr>
              <a:lstStyle/>
              <a:p>
                <a:r>
                  <a:rPr lang="fr-FR" dirty="0" err="1"/>
                  <a:t>Equilibrium</a:t>
                </a:r>
                <a:r>
                  <a:rPr lang="fr-FR" dirty="0"/>
                  <a:t> of forces : </a:t>
                </a:r>
                <a14:m>
                  <m:oMath xmlns:m="http://schemas.openxmlformats.org/officeDocument/2006/math">
                    <m:acc>
                      <m:accPr>
                        <m:chr m:val="⃗"/>
                        <m:ctrlPr>
                          <a:rPr lang="fr-FR" i="1" smtClean="0">
                            <a:latin typeface="Cambria Math" panose="02040503050406030204" pitchFamily="18" charset="0"/>
                          </a:rPr>
                        </m:ctrlPr>
                      </m:accPr>
                      <m:e>
                        <m:sSub>
                          <m:sSubPr>
                            <m:ctrlPr>
                              <a:rPr lang="fr-FR" i="1" smtClean="0">
                                <a:latin typeface="Cambria Math" panose="02040503050406030204" pitchFamily="18" charset="0"/>
                              </a:rPr>
                            </m:ctrlPr>
                          </m:sSubPr>
                          <m:e>
                            <m:r>
                              <a:rPr lang="fr-FR" b="0" i="1" smtClean="0">
                                <a:latin typeface="Cambria Math" panose="02040503050406030204" pitchFamily="18" charset="0"/>
                              </a:rPr>
                              <m:t>𝐹</m:t>
                            </m:r>
                          </m:e>
                          <m:sub>
                            <m:r>
                              <a:rPr lang="fr-FR" b="0" i="1" smtClean="0">
                                <a:latin typeface="Cambria Math" panose="02040503050406030204" pitchFamily="18" charset="0"/>
                              </a:rPr>
                              <m:t>𝑟</m:t>
                            </m:r>
                          </m:sub>
                        </m:sSub>
                      </m:e>
                    </m:acc>
                    <m:r>
                      <a:rPr lang="fr-FR" b="0" i="1" smtClean="0">
                        <a:latin typeface="Cambria Math" panose="02040503050406030204" pitchFamily="18" charset="0"/>
                      </a:rPr>
                      <m:t>=</m:t>
                    </m:r>
                    <m:acc>
                      <m:accPr>
                        <m:chr m:val="⃗"/>
                        <m:ctrlPr>
                          <a:rPr lang="fr-FR" i="1">
                            <a:latin typeface="Cambria Math" panose="02040503050406030204" pitchFamily="18" charset="0"/>
                          </a:rPr>
                        </m:ctrlPr>
                      </m:accPr>
                      <m:e>
                        <m:sSub>
                          <m:sSubPr>
                            <m:ctrlPr>
                              <a:rPr lang="fr-FR" i="1">
                                <a:latin typeface="Cambria Math" panose="02040503050406030204" pitchFamily="18" charset="0"/>
                              </a:rPr>
                            </m:ctrlPr>
                          </m:sSubPr>
                          <m:e>
                            <m:r>
                              <a:rPr lang="fr-FR" i="1">
                                <a:latin typeface="Cambria Math" panose="02040503050406030204" pitchFamily="18" charset="0"/>
                              </a:rPr>
                              <m:t>𝐹</m:t>
                            </m:r>
                          </m:e>
                          <m:sub>
                            <m:r>
                              <a:rPr lang="fr-FR" b="0" i="1" smtClean="0">
                                <a:latin typeface="Cambria Math" panose="02040503050406030204" pitchFamily="18" charset="0"/>
                              </a:rPr>
                              <m:t>𝑖𝑛𝑡</m:t>
                            </m:r>
                          </m:sub>
                        </m:sSub>
                      </m:e>
                    </m:acc>
                  </m:oMath>
                </a14:m>
                <a:endParaRPr lang="fr-FR" dirty="0"/>
              </a:p>
            </p:txBody>
          </p:sp>
        </mc:Choice>
        <mc:Fallback>
          <p:sp>
            <p:nvSpPr>
              <p:cNvPr id="41" name="ZoneTexte 40">
                <a:extLst>
                  <a:ext uri="{FF2B5EF4-FFF2-40B4-BE49-F238E27FC236}">
                    <a16:creationId xmlns:a16="http://schemas.microsoft.com/office/drawing/2014/main" id="{28E2B0E2-7CB5-164E-81FF-F36C4663ACEB}"/>
                  </a:ext>
                </a:extLst>
              </p:cNvPr>
              <p:cNvSpPr txBox="1">
                <a:spLocks noRot="1" noChangeAspect="1" noMove="1" noResize="1" noEditPoints="1" noAdjustHandles="1" noChangeArrowheads="1" noChangeShapeType="1" noTextEdit="1"/>
              </p:cNvSpPr>
              <p:nvPr/>
            </p:nvSpPr>
            <p:spPr>
              <a:xfrm>
                <a:off x="2340864" y="4156702"/>
                <a:ext cx="4232697" cy="506421"/>
              </a:xfrm>
              <a:prstGeom prst="rect">
                <a:avLst/>
              </a:prstGeom>
              <a:blipFill>
                <a:blip r:embed="rId3"/>
                <a:stretch>
                  <a:fillRect l="-2395" t="-2439" b="-2439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E001561F-C793-2746-873B-F25027870E4D}"/>
                  </a:ext>
                </a:extLst>
              </p:cNvPr>
              <p:cNvSpPr txBox="1"/>
              <p:nvPr/>
            </p:nvSpPr>
            <p:spPr>
              <a:xfrm>
                <a:off x="2043191" y="4822095"/>
                <a:ext cx="4256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𝑘</m:t>
                          </m:r>
                        </m:e>
                        <m:sub>
                          <m:r>
                            <a:rPr lang="fr-FR" b="0" i="1" smtClean="0">
                              <a:latin typeface="Cambria Math" panose="02040503050406030204" pitchFamily="18" charset="0"/>
                            </a:rPr>
                            <m:t>𝑐</m:t>
                          </m:r>
                        </m:sub>
                      </m:sSub>
                      <m:r>
                        <a:rPr lang="fr-FR" b="0" i="1" smtClean="0">
                          <a:latin typeface="Cambria Math" panose="02040503050406030204" pitchFamily="18" charset="0"/>
                        </a:rPr>
                        <m:t>𝑍</m:t>
                      </m:r>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𝐹</m:t>
                          </m:r>
                        </m:e>
                        <m:sup>
                          <m:r>
                            <a:rPr lang="fr-FR" b="0" i="1" smtClean="0">
                              <a:latin typeface="Cambria Math" panose="02040503050406030204" pitchFamily="18" charset="0"/>
                            </a:rPr>
                            <m:t>𝑠</m:t>
                          </m:r>
                          <m:r>
                            <a:rPr lang="fr-FR" b="0" i="1" smtClean="0">
                              <a:latin typeface="Cambria Math" panose="02040503050406030204" pitchFamily="18" charset="0"/>
                            </a:rPr>
                            <m:t>−</m:t>
                          </m:r>
                          <m:r>
                            <a:rPr lang="fr-FR" b="0" i="1" smtClean="0">
                              <a:latin typeface="Cambria Math" panose="02040503050406030204" pitchFamily="18" charset="0"/>
                            </a:rPr>
                            <m:t>𝑝</m:t>
                          </m:r>
                        </m:sup>
                      </m:sSup>
                      <m:r>
                        <a:rPr lang="fr-FR" b="0" i="1" smtClean="0">
                          <a:latin typeface="Cambria Math" panose="02040503050406030204" pitchFamily="18" charset="0"/>
                        </a:rPr>
                        <m:t>(</m:t>
                      </m:r>
                      <m:r>
                        <a:rPr lang="fr-FR" b="0" i="1" smtClean="0">
                          <a:latin typeface="Cambria Math" panose="02040503050406030204" pitchFamily="18" charset="0"/>
                        </a:rPr>
                        <m:t>𝐷</m:t>
                      </m:r>
                      <m:r>
                        <a:rPr lang="fr-FR" b="0" i="1" smtClean="0">
                          <a:latin typeface="Cambria Math" panose="02040503050406030204" pitchFamily="18" charset="0"/>
                        </a:rPr>
                        <m:t>)</m:t>
                      </m:r>
                    </m:oMath>
                  </m:oMathPara>
                </a14:m>
                <a:endParaRPr lang="fr-FR" dirty="0"/>
              </a:p>
            </p:txBody>
          </p:sp>
        </mc:Choice>
        <mc:Fallback xmlns="">
          <p:sp>
            <p:nvSpPr>
              <p:cNvPr id="42" name="ZoneTexte 41">
                <a:extLst>
                  <a:ext uri="{FF2B5EF4-FFF2-40B4-BE49-F238E27FC236}">
                    <a16:creationId xmlns:a16="http://schemas.microsoft.com/office/drawing/2014/main" id="{E001561F-C793-2746-873B-F25027870E4D}"/>
                  </a:ext>
                </a:extLst>
              </p:cNvPr>
              <p:cNvSpPr txBox="1">
                <a:spLocks noRot="1" noChangeAspect="1" noMove="1" noResize="1" noEditPoints="1" noAdjustHandles="1" noChangeArrowheads="1" noChangeShapeType="1" noTextEdit="1"/>
              </p:cNvSpPr>
              <p:nvPr/>
            </p:nvSpPr>
            <p:spPr>
              <a:xfrm>
                <a:off x="2043191" y="4822095"/>
                <a:ext cx="4256365" cy="461665"/>
              </a:xfrm>
              <a:prstGeom prst="rect">
                <a:avLst/>
              </a:prstGeom>
              <a:blipFill>
                <a:blip r:embed="rId4"/>
                <a:stretch>
                  <a:fillRect b="-1315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4" name="ZoneTexte 173">
                <a:extLst>
                  <a:ext uri="{FF2B5EF4-FFF2-40B4-BE49-F238E27FC236}">
                    <a16:creationId xmlns:a16="http://schemas.microsoft.com/office/drawing/2014/main" id="{5BE75070-3309-A142-8C80-914B3B33B6A2}"/>
                  </a:ext>
                </a:extLst>
              </p:cNvPr>
              <p:cNvSpPr txBox="1"/>
              <p:nvPr/>
            </p:nvSpPr>
            <p:spPr>
              <a:xfrm>
                <a:off x="1920015" y="5645989"/>
                <a:ext cx="425636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𝑘</m:t>
                          </m:r>
                        </m:e>
                        <m:sub>
                          <m:r>
                            <a:rPr lang="fr-FR" b="0" i="1" smtClean="0">
                              <a:latin typeface="Cambria Math" panose="02040503050406030204" pitchFamily="18" charset="0"/>
                            </a:rPr>
                            <m:t>𝑐</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𝐷</m:t>
                              </m:r>
                            </m:e>
                            <m:sub>
                              <m:r>
                                <a:rPr lang="fr-FR" b="0" i="1" smtClean="0">
                                  <a:latin typeface="Cambria Math" panose="02040503050406030204" pitchFamily="18" charset="0"/>
                                </a:rPr>
                                <m:t>𝑧</m:t>
                              </m:r>
                            </m:sub>
                          </m:sSub>
                          <m:r>
                            <a:rPr lang="fr-FR" b="0" i="1" smtClean="0">
                              <a:latin typeface="Cambria Math" panose="02040503050406030204" pitchFamily="18" charset="0"/>
                            </a:rPr>
                            <m:t>−</m:t>
                          </m:r>
                          <m:r>
                            <a:rPr lang="fr-FR" b="0" i="1" smtClean="0">
                              <a:latin typeface="Cambria Math" panose="02040503050406030204" pitchFamily="18" charset="0"/>
                            </a:rPr>
                            <m:t>𝐷</m:t>
                          </m:r>
                        </m:e>
                      </m:d>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𝐹</m:t>
                          </m:r>
                        </m:e>
                        <m:sup>
                          <m:r>
                            <a:rPr lang="fr-FR" b="0" i="1" smtClean="0">
                              <a:latin typeface="Cambria Math" panose="02040503050406030204" pitchFamily="18" charset="0"/>
                            </a:rPr>
                            <m:t>𝑠</m:t>
                          </m:r>
                          <m:r>
                            <a:rPr lang="fr-FR" b="0" i="1" smtClean="0">
                              <a:latin typeface="Cambria Math" panose="02040503050406030204" pitchFamily="18" charset="0"/>
                            </a:rPr>
                            <m:t>−</m:t>
                          </m:r>
                          <m:r>
                            <a:rPr lang="fr-FR" b="0" i="1" smtClean="0">
                              <a:latin typeface="Cambria Math" panose="02040503050406030204" pitchFamily="18" charset="0"/>
                            </a:rPr>
                            <m:t>𝑝</m:t>
                          </m:r>
                        </m:sup>
                      </m:sSup>
                      <m:r>
                        <a:rPr lang="fr-FR" b="0" i="1" smtClean="0">
                          <a:latin typeface="Cambria Math" panose="02040503050406030204" pitchFamily="18" charset="0"/>
                        </a:rPr>
                        <m:t>(</m:t>
                      </m:r>
                      <m:r>
                        <a:rPr lang="fr-FR" b="0" i="1" smtClean="0">
                          <a:latin typeface="Cambria Math" panose="02040503050406030204" pitchFamily="18" charset="0"/>
                        </a:rPr>
                        <m:t>𝐷</m:t>
                      </m:r>
                      <m:r>
                        <a:rPr lang="fr-FR" b="0" i="1" smtClean="0">
                          <a:latin typeface="Cambria Math" panose="02040503050406030204" pitchFamily="18" charset="0"/>
                        </a:rPr>
                        <m:t>)</m:t>
                      </m:r>
                    </m:oMath>
                  </m:oMathPara>
                </a14:m>
                <a:endParaRPr lang="fr-FR" dirty="0"/>
              </a:p>
            </p:txBody>
          </p:sp>
        </mc:Choice>
        <mc:Fallback xmlns="">
          <p:sp>
            <p:nvSpPr>
              <p:cNvPr id="174" name="ZoneTexte 173">
                <a:extLst>
                  <a:ext uri="{FF2B5EF4-FFF2-40B4-BE49-F238E27FC236}">
                    <a16:creationId xmlns:a16="http://schemas.microsoft.com/office/drawing/2014/main" id="{5BE75070-3309-A142-8C80-914B3B33B6A2}"/>
                  </a:ext>
                </a:extLst>
              </p:cNvPr>
              <p:cNvSpPr txBox="1">
                <a:spLocks noRot="1" noChangeAspect="1" noMove="1" noResize="1" noEditPoints="1" noAdjustHandles="1" noChangeArrowheads="1" noChangeShapeType="1" noTextEdit="1"/>
              </p:cNvSpPr>
              <p:nvPr/>
            </p:nvSpPr>
            <p:spPr>
              <a:xfrm>
                <a:off x="1920015" y="5645989"/>
                <a:ext cx="4256365" cy="461665"/>
              </a:xfrm>
              <a:prstGeom prst="rect">
                <a:avLst/>
              </a:prstGeom>
              <a:blipFill>
                <a:blip r:embed="rId5"/>
                <a:stretch>
                  <a:fillRect b="-16216"/>
                </a:stretch>
              </a:blipFill>
            </p:spPr>
            <p:txBody>
              <a:bodyPr/>
              <a:lstStyle/>
              <a:p>
                <a:r>
                  <a:rPr lang="fr-FR">
                    <a:noFill/>
                  </a:rPr>
                  <a:t> </a:t>
                </a:r>
              </a:p>
            </p:txBody>
          </p:sp>
        </mc:Fallback>
      </mc:AlternateContent>
      <p:grpSp>
        <p:nvGrpSpPr>
          <p:cNvPr id="52" name="Groupe 51">
            <a:extLst>
              <a:ext uri="{FF2B5EF4-FFF2-40B4-BE49-F238E27FC236}">
                <a16:creationId xmlns:a16="http://schemas.microsoft.com/office/drawing/2014/main" id="{F8121F6F-16A0-6740-84BE-931C810D5092}"/>
              </a:ext>
            </a:extLst>
          </p:cNvPr>
          <p:cNvGrpSpPr/>
          <p:nvPr/>
        </p:nvGrpSpPr>
        <p:grpSpPr>
          <a:xfrm>
            <a:off x="347220" y="6168767"/>
            <a:ext cx="2722551" cy="369332"/>
            <a:chOff x="347220" y="6168767"/>
            <a:chExt cx="2722551" cy="369332"/>
          </a:xfrm>
        </p:grpSpPr>
        <p:sp>
          <p:nvSpPr>
            <p:cNvPr id="47" name="ZoneTexte 46">
              <a:extLst>
                <a:ext uri="{FF2B5EF4-FFF2-40B4-BE49-F238E27FC236}">
                  <a16:creationId xmlns:a16="http://schemas.microsoft.com/office/drawing/2014/main" id="{B1B79E86-3E0C-1542-99C9-C034B782621D}"/>
                </a:ext>
              </a:extLst>
            </p:cNvPr>
            <p:cNvSpPr txBox="1"/>
            <p:nvPr/>
          </p:nvSpPr>
          <p:spPr>
            <a:xfrm>
              <a:off x="347220" y="6168767"/>
              <a:ext cx="1896673" cy="369332"/>
            </a:xfrm>
            <a:prstGeom prst="rect">
              <a:avLst/>
            </a:prstGeom>
            <a:noFill/>
          </p:spPr>
          <p:txBody>
            <a:bodyPr wrap="none" rtlCol="0">
              <a:spAutoFit/>
            </a:bodyPr>
            <a:lstStyle/>
            <a:p>
              <a:r>
                <a:rPr lang="fr-FR" sz="1800" dirty="0"/>
                <a:t>Line </a:t>
              </a:r>
              <a:r>
                <a:rPr lang="fr-FR" sz="1800" dirty="0" err="1"/>
                <a:t>with</a:t>
              </a:r>
              <a:r>
                <a:rPr lang="fr-FR" sz="1800" dirty="0"/>
                <a:t> </a:t>
              </a:r>
              <a:r>
                <a:rPr lang="fr-FR" sz="1800" dirty="0" err="1"/>
                <a:t>k</a:t>
              </a:r>
              <a:r>
                <a:rPr lang="fr-FR" sz="1800" baseline="-25000" dirty="0" err="1"/>
                <a:t>c</a:t>
              </a:r>
              <a:r>
                <a:rPr lang="fr-FR" sz="1800" dirty="0"/>
                <a:t> </a:t>
              </a:r>
              <a:r>
                <a:rPr lang="fr-FR" sz="1800" dirty="0" err="1"/>
                <a:t>slope</a:t>
              </a:r>
              <a:endParaRPr lang="fr-FR" sz="1800" dirty="0"/>
            </a:p>
          </p:txBody>
        </p:sp>
        <p:cxnSp>
          <p:nvCxnSpPr>
            <p:cNvPr id="50" name="Connecteur droit avec flèche 49">
              <a:extLst>
                <a:ext uri="{FF2B5EF4-FFF2-40B4-BE49-F238E27FC236}">
                  <a16:creationId xmlns:a16="http://schemas.microsoft.com/office/drawing/2014/main" id="{8BD94E48-6619-944E-A072-0C93C77CCCFF}"/>
                </a:ext>
              </a:extLst>
            </p:cNvPr>
            <p:cNvCxnSpPr>
              <a:endCxn id="47" idx="3"/>
            </p:cNvCxnSpPr>
            <p:nvPr/>
          </p:nvCxnSpPr>
          <p:spPr bwMode="auto">
            <a:xfrm flipH="1">
              <a:off x="2243893" y="6168767"/>
              <a:ext cx="825878" cy="1846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54" name="Groupe 53">
            <a:extLst>
              <a:ext uri="{FF2B5EF4-FFF2-40B4-BE49-F238E27FC236}">
                <a16:creationId xmlns:a16="http://schemas.microsoft.com/office/drawing/2014/main" id="{A0F46B0D-2BCE-A448-9B84-11390C965687}"/>
              </a:ext>
            </a:extLst>
          </p:cNvPr>
          <p:cNvGrpSpPr/>
          <p:nvPr/>
        </p:nvGrpSpPr>
        <p:grpSpPr>
          <a:xfrm>
            <a:off x="4932905" y="5995608"/>
            <a:ext cx="1875603" cy="689097"/>
            <a:chOff x="4932905" y="5995608"/>
            <a:chExt cx="1875603" cy="689097"/>
          </a:xfrm>
        </p:grpSpPr>
        <p:sp>
          <p:nvSpPr>
            <p:cNvPr id="44" name="ZoneTexte 43">
              <a:extLst>
                <a:ext uri="{FF2B5EF4-FFF2-40B4-BE49-F238E27FC236}">
                  <a16:creationId xmlns:a16="http://schemas.microsoft.com/office/drawing/2014/main" id="{60470F2B-2D29-824D-8BA6-0EDFB8886659}"/>
                </a:ext>
              </a:extLst>
            </p:cNvPr>
            <p:cNvSpPr txBox="1"/>
            <p:nvPr/>
          </p:nvSpPr>
          <p:spPr>
            <a:xfrm>
              <a:off x="5544251" y="6315373"/>
              <a:ext cx="1264257" cy="369332"/>
            </a:xfrm>
            <a:prstGeom prst="rect">
              <a:avLst/>
            </a:prstGeom>
            <a:noFill/>
          </p:spPr>
          <p:txBody>
            <a:bodyPr wrap="none" rtlCol="0">
              <a:spAutoFit/>
            </a:bodyPr>
            <a:lstStyle/>
            <a:p>
              <a:r>
                <a:rPr lang="fr-FR" sz="1800" dirty="0"/>
                <a:t>DMT </a:t>
              </a:r>
              <a:r>
                <a:rPr lang="fr-FR" sz="1800" dirty="0" err="1"/>
                <a:t>curve</a:t>
              </a:r>
              <a:endParaRPr lang="fr-FR" sz="1800" dirty="0"/>
            </a:p>
          </p:txBody>
        </p:sp>
        <p:cxnSp>
          <p:nvCxnSpPr>
            <p:cNvPr id="175" name="Connecteur droit avec flèche 174">
              <a:extLst>
                <a:ext uri="{FF2B5EF4-FFF2-40B4-BE49-F238E27FC236}">
                  <a16:creationId xmlns:a16="http://schemas.microsoft.com/office/drawing/2014/main" id="{725F682C-78A1-5E46-A19A-5AF4BB6B9AA0}"/>
                </a:ext>
              </a:extLst>
            </p:cNvPr>
            <p:cNvCxnSpPr>
              <a:cxnSpLocks/>
            </p:cNvCxnSpPr>
            <p:nvPr/>
          </p:nvCxnSpPr>
          <p:spPr bwMode="auto">
            <a:xfrm>
              <a:off x="4932905" y="5995608"/>
              <a:ext cx="530656" cy="47427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42939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1" grpId="0"/>
      <p:bldP spid="42" grpId="0"/>
      <p:bldP spid="1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6" descr="AXES.tif">
            <a:extLst>
              <a:ext uri="{FF2B5EF4-FFF2-40B4-BE49-F238E27FC236}">
                <a16:creationId xmlns:a16="http://schemas.microsoft.com/office/drawing/2014/main" id="{71866F45-854F-6740-B0AA-789E0BC71A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3550" y="3429000"/>
            <a:ext cx="34972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0D89B66-369D-5E4A-B543-9902242EB16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Static</a:t>
            </a:r>
            <a:r>
              <a:rPr lang="fr-FR" sz="1600" dirty="0">
                <a:latin typeface="Times" charset="0"/>
                <a:ea typeface="ＭＳ Ｐゴシック" charset="0"/>
                <a:cs typeface="ＭＳ Ｐゴシック" charset="0"/>
              </a:rPr>
              <a:t> mode</a:t>
            </a:r>
          </a:p>
        </p:txBody>
      </p:sp>
      <p:pic>
        <p:nvPicPr>
          <p:cNvPr id="21507" name="Image 3" descr="DMT.tif">
            <a:extLst>
              <a:ext uri="{FF2B5EF4-FFF2-40B4-BE49-F238E27FC236}">
                <a16:creationId xmlns:a16="http://schemas.microsoft.com/office/drawing/2014/main" id="{C0102287-8A60-2F46-89A7-92701FAA5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431800"/>
            <a:ext cx="34972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r 118">
            <a:extLst>
              <a:ext uri="{FF2B5EF4-FFF2-40B4-BE49-F238E27FC236}">
                <a16:creationId xmlns:a16="http://schemas.microsoft.com/office/drawing/2014/main" id="{9005EEAC-8816-D249-8834-E201DF4A0C33}"/>
              </a:ext>
            </a:extLst>
          </p:cNvPr>
          <p:cNvGrpSpPr>
            <a:grpSpLocks/>
          </p:cNvGrpSpPr>
          <p:nvPr/>
        </p:nvGrpSpPr>
        <p:grpSpPr bwMode="auto">
          <a:xfrm>
            <a:off x="5335588" y="5630863"/>
            <a:ext cx="195262" cy="173037"/>
            <a:chOff x="5334844" y="5630332"/>
            <a:chExt cx="196002" cy="173566"/>
          </a:xfrm>
        </p:grpSpPr>
        <p:sp>
          <p:nvSpPr>
            <p:cNvPr id="21588" name="Ellipse 9">
              <a:extLst>
                <a:ext uri="{FF2B5EF4-FFF2-40B4-BE49-F238E27FC236}">
                  <a16:creationId xmlns:a16="http://schemas.microsoft.com/office/drawing/2014/main" id="{6F7FBF1A-01CE-E749-9A5C-CECC0F5CAD67}"/>
                </a:ext>
              </a:extLst>
            </p:cNvPr>
            <p:cNvSpPr>
              <a:spLocks noChangeArrowheads="1"/>
            </p:cNvSpPr>
            <p:nvPr/>
          </p:nvSpPr>
          <p:spPr bwMode="auto">
            <a:xfrm>
              <a:off x="5334844" y="5630332"/>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89" name="Rectangle 10">
              <a:extLst>
                <a:ext uri="{FF2B5EF4-FFF2-40B4-BE49-F238E27FC236}">
                  <a16:creationId xmlns:a16="http://schemas.microsoft.com/office/drawing/2014/main" id="{AD323C3A-CD2F-2F41-8D3C-8F96613B5365}"/>
                </a:ext>
              </a:extLst>
            </p:cNvPr>
            <p:cNvSpPr>
              <a:spLocks noChangeArrowheads="1"/>
            </p:cNvSpPr>
            <p:nvPr/>
          </p:nvSpPr>
          <p:spPr bwMode="auto">
            <a:xfrm>
              <a:off x="5403846" y="5638798"/>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A</a:t>
              </a:r>
            </a:p>
          </p:txBody>
        </p:sp>
      </p:grpSp>
      <p:grpSp>
        <p:nvGrpSpPr>
          <p:cNvPr id="5" name="Grouper 117">
            <a:extLst>
              <a:ext uri="{FF2B5EF4-FFF2-40B4-BE49-F238E27FC236}">
                <a16:creationId xmlns:a16="http://schemas.microsoft.com/office/drawing/2014/main" id="{26497F66-53E1-EF48-91B1-A8008DAFDD49}"/>
              </a:ext>
            </a:extLst>
          </p:cNvPr>
          <p:cNvGrpSpPr>
            <a:grpSpLocks/>
          </p:cNvGrpSpPr>
          <p:nvPr/>
        </p:nvGrpSpPr>
        <p:grpSpPr bwMode="auto">
          <a:xfrm>
            <a:off x="5016500" y="2146300"/>
            <a:ext cx="977900" cy="787400"/>
            <a:chOff x="5016500" y="2146300"/>
            <a:chExt cx="977900" cy="787400"/>
          </a:xfrm>
        </p:grpSpPr>
        <p:sp>
          <p:nvSpPr>
            <p:cNvPr id="21584" name="Ellipse 7">
              <a:extLst>
                <a:ext uri="{FF2B5EF4-FFF2-40B4-BE49-F238E27FC236}">
                  <a16:creationId xmlns:a16="http://schemas.microsoft.com/office/drawing/2014/main" id="{B9821C9A-4E91-7542-B64C-D67A9005E840}"/>
                </a:ext>
              </a:extLst>
            </p:cNvPr>
            <p:cNvSpPr>
              <a:spLocks noChangeArrowheads="1"/>
            </p:cNvSpPr>
            <p:nvPr/>
          </p:nvSpPr>
          <p:spPr bwMode="auto">
            <a:xfrm flipV="1">
              <a:off x="5312717" y="2648374"/>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85" name="Rectangle 8">
              <a:extLst>
                <a:ext uri="{FF2B5EF4-FFF2-40B4-BE49-F238E27FC236}">
                  <a16:creationId xmlns:a16="http://schemas.microsoft.com/office/drawing/2014/main" id="{77049856-6CAA-6048-8E16-E5654B980B13}"/>
                </a:ext>
              </a:extLst>
            </p:cNvPr>
            <p:cNvSpPr>
              <a:spLocks noChangeArrowheads="1"/>
            </p:cNvSpPr>
            <p:nvPr/>
          </p:nvSpPr>
          <p:spPr bwMode="auto">
            <a:xfrm>
              <a:off x="5344160" y="2654301"/>
              <a:ext cx="17145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A</a:t>
              </a:r>
            </a:p>
          </p:txBody>
        </p:sp>
        <p:cxnSp>
          <p:nvCxnSpPr>
            <p:cNvPr id="21586" name="Connecteur droit 5">
              <a:extLst>
                <a:ext uri="{FF2B5EF4-FFF2-40B4-BE49-F238E27FC236}">
                  <a16:creationId xmlns:a16="http://schemas.microsoft.com/office/drawing/2014/main" id="{5977E3AA-20BA-CE45-BB32-4A225BC925FC}"/>
                </a:ext>
              </a:extLst>
            </p:cNvPr>
            <p:cNvCxnSpPr>
              <a:cxnSpLocks noChangeShapeType="1"/>
            </p:cNvCxnSpPr>
            <p:nvPr/>
          </p:nvCxnSpPr>
          <p:spPr bwMode="auto">
            <a:xfrm rot="10800000" flipV="1">
              <a:off x="5016500" y="2146300"/>
              <a:ext cx="977900" cy="78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1587" name="Rectangle 25">
              <a:extLst>
                <a:ext uri="{FF2B5EF4-FFF2-40B4-BE49-F238E27FC236}">
                  <a16:creationId xmlns:a16="http://schemas.microsoft.com/office/drawing/2014/main" id="{A0502685-4880-E14C-9BF3-35FBEAFB8940}"/>
                </a:ext>
              </a:extLst>
            </p:cNvPr>
            <p:cNvSpPr>
              <a:spLocks noChangeArrowheads="1"/>
            </p:cNvSpPr>
            <p:nvPr/>
          </p:nvSpPr>
          <p:spPr bwMode="auto">
            <a:xfrm>
              <a:off x="5245100" y="2477775"/>
              <a:ext cx="247650" cy="1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800"/>
                <a:t>D</a:t>
              </a:r>
              <a:r>
                <a:rPr lang="fr-FR" altLang="fr-FR" sz="800" baseline="-25000"/>
                <a:t>z</a:t>
              </a:r>
              <a:r>
                <a:rPr lang="fr-FR" altLang="fr-FR" sz="800" baseline="30000"/>
                <a:t>A</a:t>
              </a:r>
            </a:p>
          </p:txBody>
        </p:sp>
      </p:grpSp>
      <p:grpSp>
        <p:nvGrpSpPr>
          <p:cNvPr id="6" name="Grouper 119">
            <a:extLst>
              <a:ext uri="{FF2B5EF4-FFF2-40B4-BE49-F238E27FC236}">
                <a16:creationId xmlns:a16="http://schemas.microsoft.com/office/drawing/2014/main" id="{8388D892-B1CE-E743-9E01-6F41AAA6BF44}"/>
              </a:ext>
            </a:extLst>
          </p:cNvPr>
          <p:cNvGrpSpPr>
            <a:grpSpLocks/>
          </p:cNvGrpSpPr>
          <p:nvPr/>
        </p:nvGrpSpPr>
        <p:grpSpPr bwMode="auto">
          <a:xfrm>
            <a:off x="3911600" y="2146300"/>
            <a:ext cx="1346200" cy="1189039"/>
            <a:chOff x="3911600" y="2146300"/>
            <a:chExt cx="1346200" cy="1188721"/>
          </a:xfrm>
        </p:grpSpPr>
        <p:cxnSp>
          <p:nvCxnSpPr>
            <p:cNvPr id="21578" name="Connecteur droit 11">
              <a:extLst>
                <a:ext uri="{FF2B5EF4-FFF2-40B4-BE49-F238E27FC236}">
                  <a16:creationId xmlns:a16="http://schemas.microsoft.com/office/drawing/2014/main" id="{31695D0A-A347-CF4F-AB5E-0B7145EC47AC}"/>
                </a:ext>
              </a:extLst>
            </p:cNvPr>
            <p:cNvCxnSpPr>
              <a:cxnSpLocks noChangeShapeType="1"/>
            </p:cNvCxnSpPr>
            <p:nvPr/>
          </p:nvCxnSpPr>
          <p:spPr bwMode="auto">
            <a:xfrm rot="10800000" flipV="1">
              <a:off x="3911600" y="2146300"/>
              <a:ext cx="1346200" cy="1079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1579" name="Ellipse 18">
              <a:extLst>
                <a:ext uri="{FF2B5EF4-FFF2-40B4-BE49-F238E27FC236}">
                  <a16:creationId xmlns:a16="http://schemas.microsoft.com/office/drawing/2014/main" id="{92FDFAEE-708F-6B43-B66F-5B55526D2DD2}"/>
                </a:ext>
              </a:extLst>
            </p:cNvPr>
            <p:cNvSpPr>
              <a:spLocks noChangeArrowheads="1"/>
            </p:cNvSpPr>
            <p:nvPr/>
          </p:nvSpPr>
          <p:spPr bwMode="auto">
            <a:xfrm flipV="1">
              <a:off x="4531667" y="2686472"/>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80" name="Ellipse 21">
              <a:extLst>
                <a:ext uri="{FF2B5EF4-FFF2-40B4-BE49-F238E27FC236}">
                  <a16:creationId xmlns:a16="http://schemas.microsoft.com/office/drawing/2014/main" id="{EA2B75D6-085C-AB4B-9A89-1742B28FA2AC}"/>
                </a:ext>
              </a:extLst>
            </p:cNvPr>
            <p:cNvSpPr>
              <a:spLocks noChangeArrowheads="1"/>
            </p:cNvSpPr>
            <p:nvPr/>
          </p:nvSpPr>
          <p:spPr bwMode="auto">
            <a:xfrm flipV="1">
              <a:off x="3941117" y="3156372"/>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81" name="Rectangle 26">
              <a:extLst>
                <a:ext uri="{FF2B5EF4-FFF2-40B4-BE49-F238E27FC236}">
                  <a16:creationId xmlns:a16="http://schemas.microsoft.com/office/drawing/2014/main" id="{5742C214-B9A1-6947-96F2-44D29F619E5A}"/>
                </a:ext>
              </a:extLst>
            </p:cNvPr>
            <p:cNvSpPr>
              <a:spLocks noChangeArrowheads="1"/>
            </p:cNvSpPr>
            <p:nvPr/>
          </p:nvSpPr>
          <p:spPr bwMode="auto">
            <a:xfrm>
              <a:off x="4566920" y="2689861"/>
              <a:ext cx="17145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B</a:t>
              </a:r>
            </a:p>
          </p:txBody>
        </p:sp>
        <p:sp>
          <p:nvSpPr>
            <p:cNvPr id="21582" name="Rectangle 27">
              <a:extLst>
                <a:ext uri="{FF2B5EF4-FFF2-40B4-BE49-F238E27FC236}">
                  <a16:creationId xmlns:a16="http://schemas.microsoft.com/office/drawing/2014/main" id="{3B799B5A-B8B7-7B4C-9433-048182741A44}"/>
                </a:ext>
              </a:extLst>
            </p:cNvPr>
            <p:cNvSpPr>
              <a:spLocks noChangeArrowheads="1"/>
            </p:cNvSpPr>
            <p:nvPr/>
          </p:nvSpPr>
          <p:spPr bwMode="auto">
            <a:xfrm>
              <a:off x="3982719" y="3134381"/>
              <a:ext cx="318137" cy="20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ja-JP" sz="1200" dirty="0">
                  <a:solidFill>
                    <a:srgbClr val="0000FF"/>
                  </a:solidFill>
                </a:rPr>
                <a:t>B</a:t>
              </a:r>
              <a:r>
                <a:rPr lang="ja-JP" altLang="fr-FR" sz="1200">
                  <a:solidFill>
                    <a:srgbClr val="0000FF"/>
                  </a:solidFill>
                </a:rPr>
                <a:t>’</a:t>
              </a:r>
              <a:endParaRPr lang="fr-FR" altLang="fr-FR" sz="1200" dirty="0">
                <a:solidFill>
                  <a:srgbClr val="0000FF"/>
                </a:solidFill>
              </a:endParaRPr>
            </a:p>
          </p:txBody>
        </p:sp>
        <p:sp>
          <p:nvSpPr>
            <p:cNvPr id="21583" name="Rectangle 35">
              <a:extLst>
                <a:ext uri="{FF2B5EF4-FFF2-40B4-BE49-F238E27FC236}">
                  <a16:creationId xmlns:a16="http://schemas.microsoft.com/office/drawing/2014/main" id="{80264439-FA4D-E649-8AE2-5117D7FBD6DA}"/>
                </a:ext>
              </a:extLst>
            </p:cNvPr>
            <p:cNvSpPr>
              <a:spLocks noChangeArrowheads="1"/>
            </p:cNvSpPr>
            <p:nvPr/>
          </p:nvSpPr>
          <p:spPr bwMode="auto">
            <a:xfrm>
              <a:off x="4655820" y="2551431"/>
              <a:ext cx="24765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800"/>
                <a:t>D</a:t>
              </a:r>
              <a:r>
                <a:rPr lang="fr-FR" altLang="fr-FR" sz="800" baseline="-25000"/>
                <a:t>z</a:t>
              </a:r>
              <a:r>
                <a:rPr lang="fr-FR" altLang="fr-FR" sz="800" baseline="30000"/>
                <a:t>B</a:t>
              </a:r>
            </a:p>
          </p:txBody>
        </p:sp>
      </p:grpSp>
      <p:cxnSp>
        <p:nvCxnSpPr>
          <p:cNvPr id="21511" name="Connecteur droit 37">
            <a:extLst>
              <a:ext uri="{FF2B5EF4-FFF2-40B4-BE49-F238E27FC236}">
                <a16:creationId xmlns:a16="http://schemas.microsoft.com/office/drawing/2014/main" id="{83E94463-8B95-7844-B107-0120EAFCFA75}"/>
              </a:ext>
            </a:extLst>
          </p:cNvPr>
          <p:cNvCxnSpPr>
            <a:cxnSpLocks noChangeShapeType="1"/>
          </p:cNvCxnSpPr>
          <p:nvPr/>
        </p:nvCxnSpPr>
        <p:spPr bwMode="auto">
          <a:xfrm rot="5400000">
            <a:off x="4602163" y="2651125"/>
            <a:ext cx="4127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2" name="Connecteur droit 39">
            <a:extLst>
              <a:ext uri="{FF2B5EF4-FFF2-40B4-BE49-F238E27FC236}">
                <a16:creationId xmlns:a16="http://schemas.microsoft.com/office/drawing/2014/main" id="{F8AF2919-B366-7E4F-AB63-DC887D5D1823}"/>
              </a:ext>
            </a:extLst>
          </p:cNvPr>
          <p:cNvCxnSpPr>
            <a:cxnSpLocks noChangeShapeType="1"/>
          </p:cNvCxnSpPr>
          <p:nvPr/>
        </p:nvCxnSpPr>
        <p:spPr bwMode="auto">
          <a:xfrm rot="5400000">
            <a:off x="4483101" y="2654300"/>
            <a:ext cx="3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3" name="Connecteur droit 41">
            <a:extLst>
              <a:ext uri="{FF2B5EF4-FFF2-40B4-BE49-F238E27FC236}">
                <a16:creationId xmlns:a16="http://schemas.microsoft.com/office/drawing/2014/main" id="{47AAFA20-50FA-BD46-A2FC-AE9C2482FE74}"/>
              </a:ext>
            </a:extLst>
          </p:cNvPr>
          <p:cNvCxnSpPr>
            <a:cxnSpLocks noChangeShapeType="1"/>
          </p:cNvCxnSpPr>
          <p:nvPr/>
        </p:nvCxnSpPr>
        <p:spPr bwMode="auto">
          <a:xfrm rot="5400000">
            <a:off x="4358481" y="2656682"/>
            <a:ext cx="41275"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4" name="Connecteur droit 43">
            <a:extLst>
              <a:ext uri="{FF2B5EF4-FFF2-40B4-BE49-F238E27FC236}">
                <a16:creationId xmlns:a16="http://schemas.microsoft.com/office/drawing/2014/main" id="{66568C6E-9ACA-2B45-ACB1-D57BE8387C33}"/>
              </a:ext>
            </a:extLst>
          </p:cNvPr>
          <p:cNvCxnSpPr>
            <a:cxnSpLocks noChangeShapeType="1"/>
          </p:cNvCxnSpPr>
          <p:nvPr/>
        </p:nvCxnSpPr>
        <p:spPr bwMode="auto">
          <a:xfrm rot="5400000">
            <a:off x="3779838" y="2657475"/>
            <a:ext cx="30162"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7" name="Grouper 143">
            <a:extLst>
              <a:ext uri="{FF2B5EF4-FFF2-40B4-BE49-F238E27FC236}">
                <a16:creationId xmlns:a16="http://schemas.microsoft.com/office/drawing/2014/main" id="{58A17F74-3DAF-5446-9BD9-A93237595B2B}"/>
              </a:ext>
            </a:extLst>
          </p:cNvPr>
          <p:cNvGrpSpPr>
            <a:grpSpLocks/>
          </p:cNvGrpSpPr>
          <p:nvPr/>
        </p:nvGrpSpPr>
        <p:grpSpPr bwMode="auto">
          <a:xfrm>
            <a:off x="3749675" y="2127250"/>
            <a:ext cx="1412875" cy="1131888"/>
            <a:chOff x="3749040" y="2127250"/>
            <a:chExt cx="1413510" cy="1131570"/>
          </a:xfrm>
        </p:grpSpPr>
        <p:grpSp>
          <p:nvGrpSpPr>
            <p:cNvPr id="21571" name="Grouper 124">
              <a:extLst>
                <a:ext uri="{FF2B5EF4-FFF2-40B4-BE49-F238E27FC236}">
                  <a16:creationId xmlns:a16="http://schemas.microsoft.com/office/drawing/2014/main" id="{4A8CAAE7-EA78-0D46-B9CF-759CD15DC49D}"/>
                </a:ext>
              </a:extLst>
            </p:cNvPr>
            <p:cNvGrpSpPr>
              <a:grpSpLocks/>
            </p:cNvGrpSpPr>
            <p:nvPr/>
          </p:nvGrpSpPr>
          <p:grpSpPr bwMode="auto">
            <a:xfrm>
              <a:off x="3749040" y="2127250"/>
              <a:ext cx="1413510" cy="1131570"/>
              <a:chOff x="3749040" y="2127250"/>
              <a:chExt cx="1413510" cy="1131570"/>
            </a:xfrm>
          </p:grpSpPr>
          <p:cxnSp>
            <p:nvCxnSpPr>
              <p:cNvPr id="21573" name="Connecteur droit 12">
                <a:extLst>
                  <a:ext uri="{FF2B5EF4-FFF2-40B4-BE49-F238E27FC236}">
                    <a16:creationId xmlns:a16="http://schemas.microsoft.com/office/drawing/2014/main" id="{AE216D7B-7762-7D47-BAC9-162A34B9A83F}"/>
                  </a:ext>
                </a:extLst>
              </p:cNvPr>
              <p:cNvCxnSpPr>
                <a:cxnSpLocks noChangeShapeType="1"/>
              </p:cNvCxnSpPr>
              <p:nvPr/>
            </p:nvCxnSpPr>
            <p:spPr bwMode="auto">
              <a:xfrm rot="10800000" flipV="1">
                <a:off x="3906520" y="2127250"/>
                <a:ext cx="1256030" cy="10071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1574" name="Ellipse 19">
                <a:extLst>
                  <a:ext uri="{FF2B5EF4-FFF2-40B4-BE49-F238E27FC236}">
                    <a16:creationId xmlns:a16="http://schemas.microsoft.com/office/drawing/2014/main" id="{847E88C5-1ED4-4D43-A5B9-1657AFDAAA90}"/>
                  </a:ext>
                </a:extLst>
              </p:cNvPr>
              <p:cNvSpPr>
                <a:spLocks noChangeArrowheads="1"/>
              </p:cNvSpPr>
              <p:nvPr/>
            </p:nvSpPr>
            <p:spPr bwMode="auto">
              <a:xfrm flipV="1">
                <a:off x="4372917" y="2711872"/>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75" name="Ellipse 22">
                <a:extLst>
                  <a:ext uri="{FF2B5EF4-FFF2-40B4-BE49-F238E27FC236}">
                    <a16:creationId xmlns:a16="http://schemas.microsoft.com/office/drawing/2014/main" id="{22927BC3-068E-6E4B-BC21-E8C92B4016CB}"/>
                  </a:ext>
                </a:extLst>
              </p:cNvPr>
              <p:cNvSpPr>
                <a:spLocks noChangeArrowheads="1"/>
              </p:cNvSpPr>
              <p:nvPr/>
            </p:nvSpPr>
            <p:spPr bwMode="auto">
              <a:xfrm flipV="1">
                <a:off x="3915717" y="3080172"/>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76" name="Rectangle 28">
                <a:extLst>
                  <a:ext uri="{FF2B5EF4-FFF2-40B4-BE49-F238E27FC236}">
                    <a16:creationId xmlns:a16="http://schemas.microsoft.com/office/drawing/2014/main" id="{2E9B228A-D59B-A54B-8564-822365964C16}"/>
                  </a:ext>
                </a:extLst>
              </p:cNvPr>
              <p:cNvSpPr>
                <a:spLocks noChangeArrowheads="1"/>
              </p:cNvSpPr>
              <p:nvPr/>
            </p:nvSpPr>
            <p:spPr bwMode="auto">
              <a:xfrm>
                <a:off x="4358640" y="2740661"/>
                <a:ext cx="17145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C</a:t>
                </a:r>
              </a:p>
            </p:txBody>
          </p:sp>
          <p:sp>
            <p:nvSpPr>
              <p:cNvPr id="21577" name="Rectangle 29">
                <a:extLst>
                  <a:ext uri="{FF2B5EF4-FFF2-40B4-BE49-F238E27FC236}">
                    <a16:creationId xmlns:a16="http://schemas.microsoft.com/office/drawing/2014/main" id="{E6770288-660A-6947-B6A5-83B275301E7B}"/>
                  </a:ext>
                </a:extLst>
              </p:cNvPr>
              <p:cNvSpPr>
                <a:spLocks noChangeArrowheads="1"/>
              </p:cNvSpPr>
              <p:nvPr/>
            </p:nvSpPr>
            <p:spPr bwMode="auto">
              <a:xfrm>
                <a:off x="3749040" y="3081021"/>
                <a:ext cx="24384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C</a:t>
                </a:r>
                <a:r>
                  <a:rPr lang="ja-JP" altLang="fr-FR" sz="1200">
                    <a:solidFill>
                      <a:srgbClr val="0000FF"/>
                    </a:solidFill>
                  </a:rPr>
                  <a:t>’</a:t>
                </a:r>
                <a:endParaRPr lang="fr-FR" altLang="fr-FR" sz="1200">
                  <a:solidFill>
                    <a:srgbClr val="0000FF"/>
                  </a:solidFill>
                </a:endParaRPr>
              </a:p>
            </p:txBody>
          </p:sp>
        </p:grpSp>
        <p:sp>
          <p:nvSpPr>
            <p:cNvPr id="21572" name="Rectangle 44">
              <a:extLst>
                <a:ext uri="{FF2B5EF4-FFF2-40B4-BE49-F238E27FC236}">
                  <a16:creationId xmlns:a16="http://schemas.microsoft.com/office/drawing/2014/main" id="{CBDDD644-6947-5C40-B8DA-6EC7020E79AB}"/>
                </a:ext>
              </a:extLst>
            </p:cNvPr>
            <p:cNvSpPr>
              <a:spLocks noChangeArrowheads="1"/>
            </p:cNvSpPr>
            <p:nvPr/>
          </p:nvSpPr>
          <p:spPr bwMode="auto">
            <a:xfrm>
              <a:off x="4467860" y="2510791"/>
              <a:ext cx="24765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800"/>
                <a:t>D</a:t>
              </a:r>
              <a:r>
                <a:rPr lang="fr-FR" altLang="fr-FR" sz="800" baseline="-25000"/>
                <a:t>z</a:t>
              </a:r>
              <a:r>
                <a:rPr lang="fr-FR" altLang="fr-FR" sz="800" baseline="30000"/>
                <a:t>C</a:t>
              </a:r>
            </a:p>
          </p:txBody>
        </p:sp>
      </p:grpSp>
      <p:grpSp>
        <p:nvGrpSpPr>
          <p:cNvPr id="9" name="Grouper 126">
            <a:extLst>
              <a:ext uri="{FF2B5EF4-FFF2-40B4-BE49-F238E27FC236}">
                <a16:creationId xmlns:a16="http://schemas.microsoft.com/office/drawing/2014/main" id="{B5B7C134-715D-5549-9889-4DBF76378781}"/>
              </a:ext>
            </a:extLst>
          </p:cNvPr>
          <p:cNvGrpSpPr>
            <a:grpSpLocks/>
          </p:cNvGrpSpPr>
          <p:nvPr/>
        </p:nvGrpSpPr>
        <p:grpSpPr bwMode="auto">
          <a:xfrm>
            <a:off x="3738563" y="2070100"/>
            <a:ext cx="1379537" cy="1016000"/>
            <a:chOff x="3738880" y="2070100"/>
            <a:chExt cx="1379220" cy="1016000"/>
          </a:xfrm>
        </p:grpSpPr>
        <p:cxnSp>
          <p:nvCxnSpPr>
            <p:cNvPr id="21565" name="Connecteur droit 16">
              <a:extLst>
                <a:ext uri="{FF2B5EF4-FFF2-40B4-BE49-F238E27FC236}">
                  <a16:creationId xmlns:a16="http://schemas.microsoft.com/office/drawing/2014/main" id="{50E9E59C-54A3-FD46-A5A4-2228D9BCCDC3}"/>
                </a:ext>
              </a:extLst>
            </p:cNvPr>
            <p:cNvCxnSpPr>
              <a:cxnSpLocks noChangeShapeType="1"/>
            </p:cNvCxnSpPr>
            <p:nvPr/>
          </p:nvCxnSpPr>
          <p:spPr bwMode="auto">
            <a:xfrm rot="10800000" flipV="1">
              <a:off x="3886200" y="2070100"/>
              <a:ext cx="1231900" cy="9880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1566" name="Ellipse 20">
              <a:extLst>
                <a:ext uri="{FF2B5EF4-FFF2-40B4-BE49-F238E27FC236}">
                  <a16:creationId xmlns:a16="http://schemas.microsoft.com/office/drawing/2014/main" id="{14968841-564D-1D4B-87CC-C171510DDD86}"/>
                </a:ext>
              </a:extLst>
            </p:cNvPr>
            <p:cNvSpPr>
              <a:spLocks noChangeArrowheads="1"/>
            </p:cNvSpPr>
            <p:nvPr/>
          </p:nvSpPr>
          <p:spPr bwMode="auto">
            <a:xfrm flipV="1">
              <a:off x="4125267" y="2819822"/>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67" name="Ellipse 23">
              <a:extLst>
                <a:ext uri="{FF2B5EF4-FFF2-40B4-BE49-F238E27FC236}">
                  <a16:creationId xmlns:a16="http://schemas.microsoft.com/office/drawing/2014/main" id="{A4D50C38-BC18-E24D-B463-DD759CA9FA99}"/>
                </a:ext>
              </a:extLst>
            </p:cNvPr>
            <p:cNvSpPr>
              <a:spLocks noChangeArrowheads="1"/>
            </p:cNvSpPr>
            <p:nvPr/>
          </p:nvSpPr>
          <p:spPr bwMode="auto">
            <a:xfrm flipV="1">
              <a:off x="3903017" y="2991272"/>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68" name="Rectangle 32">
              <a:extLst>
                <a:ext uri="{FF2B5EF4-FFF2-40B4-BE49-F238E27FC236}">
                  <a16:creationId xmlns:a16="http://schemas.microsoft.com/office/drawing/2014/main" id="{A2DB257D-3ECE-EA4D-9A70-7EC330B19DB7}"/>
                </a:ext>
              </a:extLst>
            </p:cNvPr>
            <p:cNvSpPr>
              <a:spLocks noChangeArrowheads="1"/>
            </p:cNvSpPr>
            <p:nvPr/>
          </p:nvSpPr>
          <p:spPr bwMode="auto">
            <a:xfrm>
              <a:off x="3738880" y="2908301"/>
              <a:ext cx="28448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D</a:t>
              </a:r>
              <a:r>
                <a:rPr lang="ja-JP" altLang="fr-FR" sz="1200">
                  <a:solidFill>
                    <a:srgbClr val="0000FF"/>
                  </a:solidFill>
                </a:rPr>
                <a:t>’</a:t>
              </a:r>
              <a:endParaRPr lang="fr-FR" altLang="fr-FR" sz="1200">
                <a:solidFill>
                  <a:srgbClr val="0000FF"/>
                </a:solidFill>
              </a:endParaRPr>
            </a:p>
          </p:txBody>
        </p:sp>
        <p:sp>
          <p:nvSpPr>
            <p:cNvPr id="21569" name="Rectangle 33">
              <a:extLst>
                <a:ext uri="{FF2B5EF4-FFF2-40B4-BE49-F238E27FC236}">
                  <a16:creationId xmlns:a16="http://schemas.microsoft.com/office/drawing/2014/main" id="{7818969E-6B2A-4643-A858-F1FFBD6E7781}"/>
                </a:ext>
              </a:extLst>
            </p:cNvPr>
            <p:cNvSpPr>
              <a:spLocks noChangeArrowheads="1"/>
            </p:cNvSpPr>
            <p:nvPr/>
          </p:nvSpPr>
          <p:spPr bwMode="auto">
            <a:xfrm>
              <a:off x="4053840" y="2654301"/>
              <a:ext cx="19304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D</a:t>
              </a:r>
            </a:p>
          </p:txBody>
        </p:sp>
        <p:sp>
          <p:nvSpPr>
            <p:cNvPr id="21570" name="Rectangle 45">
              <a:extLst>
                <a:ext uri="{FF2B5EF4-FFF2-40B4-BE49-F238E27FC236}">
                  <a16:creationId xmlns:a16="http://schemas.microsoft.com/office/drawing/2014/main" id="{24AA4A2C-D760-484D-A18C-B41F58A1E148}"/>
                </a:ext>
              </a:extLst>
            </p:cNvPr>
            <p:cNvSpPr>
              <a:spLocks noChangeArrowheads="1"/>
            </p:cNvSpPr>
            <p:nvPr/>
          </p:nvSpPr>
          <p:spPr bwMode="auto">
            <a:xfrm>
              <a:off x="4305300" y="2500631"/>
              <a:ext cx="24765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800"/>
                <a:t>D</a:t>
              </a:r>
              <a:r>
                <a:rPr lang="fr-FR" altLang="fr-FR" sz="800" baseline="-25000"/>
                <a:t>z</a:t>
              </a:r>
              <a:r>
                <a:rPr lang="fr-FR" altLang="fr-FR" sz="800" baseline="30000"/>
                <a:t>D</a:t>
              </a:r>
            </a:p>
          </p:txBody>
        </p:sp>
      </p:grpSp>
      <p:grpSp>
        <p:nvGrpSpPr>
          <p:cNvPr id="10" name="Grouper 128">
            <a:extLst>
              <a:ext uri="{FF2B5EF4-FFF2-40B4-BE49-F238E27FC236}">
                <a16:creationId xmlns:a16="http://schemas.microsoft.com/office/drawing/2014/main" id="{F5B0CA50-0601-904E-B235-AEF28B5DFB57}"/>
              </a:ext>
            </a:extLst>
          </p:cNvPr>
          <p:cNvGrpSpPr>
            <a:grpSpLocks/>
          </p:cNvGrpSpPr>
          <p:nvPr/>
        </p:nvGrpSpPr>
        <p:grpSpPr bwMode="auto">
          <a:xfrm>
            <a:off x="3536950" y="1816100"/>
            <a:ext cx="1308100" cy="1054100"/>
            <a:chOff x="3536950" y="1816100"/>
            <a:chExt cx="1308100" cy="1054100"/>
          </a:xfrm>
        </p:grpSpPr>
        <p:cxnSp>
          <p:nvCxnSpPr>
            <p:cNvPr id="21561" name="Connecteur droit 17">
              <a:extLst>
                <a:ext uri="{FF2B5EF4-FFF2-40B4-BE49-F238E27FC236}">
                  <a16:creationId xmlns:a16="http://schemas.microsoft.com/office/drawing/2014/main" id="{5CF09F7E-B7F3-994B-80B3-E44DE4939EA9}"/>
                </a:ext>
              </a:extLst>
            </p:cNvPr>
            <p:cNvCxnSpPr>
              <a:cxnSpLocks noChangeShapeType="1"/>
            </p:cNvCxnSpPr>
            <p:nvPr/>
          </p:nvCxnSpPr>
          <p:spPr bwMode="auto">
            <a:xfrm rot="10800000" flipV="1">
              <a:off x="3536950" y="1816100"/>
              <a:ext cx="1308100" cy="1054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1562" name="Ellipse 24">
              <a:extLst>
                <a:ext uri="{FF2B5EF4-FFF2-40B4-BE49-F238E27FC236}">
                  <a16:creationId xmlns:a16="http://schemas.microsoft.com/office/drawing/2014/main" id="{46679FB6-E632-644B-9933-DC3E5F8DEF75}"/>
                </a:ext>
              </a:extLst>
            </p:cNvPr>
            <p:cNvSpPr>
              <a:spLocks noChangeArrowheads="1"/>
            </p:cNvSpPr>
            <p:nvPr/>
          </p:nvSpPr>
          <p:spPr bwMode="auto">
            <a:xfrm flipV="1">
              <a:off x="3871267" y="2565822"/>
              <a:ext cx="53033" cy="45719"/>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63" name="Rectangle 34">
              <a:extLst>
                <a:ext uri="{FF2B5EF4-FFF2-40B4-BE49-F238E27FC236}">
                  <a16:creationId xmlns:a16="http://schemas.microsoft.com/office/drawing/2014/main" id="{90CA18B3-5385-294D-8B06-CB94725CEA56}"/>
                </a:ext>
              </a:extLst>
            </p:cNvPr>
            <p:cNvSpPr>
              <a:spLocks noChangeArrowheads="1"/>
            </p:cNvSpPr>
            <p:nvPr/>
          </p:nvSpPr>
          <p:spPr bwMode="auto">
            <a:xfrm>
              <a:off x="3942080" y="2512061"/>
              <a:ext cx="19304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E</a:t>
              </a:r>
            </a:p>
          </p:txBody>
        </p:sp>
        <p:sp>
          <p:nvSpPr>
            <p:cNvPr id="21564" name="Rectangle 46">
              <a:extLst>
                <a:ext uri="{FF2B5EF4-FFF2-40B4-BE49-F238E27FC236}">
                  <a16:creationId xmlns:a16="http://schemas.microsoft.com/office/drawing/2014/main" id="{BAE2FD28-C861-B141-8375-4CF019BD6327}"/>
                </a:ext>
              </a:extLst>
            </p:cNvPr>
            <p:cNvSpPr>
              <a:spLocks noChangeArrowheads="1"/>
            </p:cNvSpPr>
            <p:nvPr/>
          </p:nvSpPr>
          <p:spPr bwMode="auto">
            <a:xfrm>
              <a:off x="3721100" y="2505711"/>
              <a:ext cx="247650" cy="17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800"/>
                <a:t>D</a:t>
              </a:r>
              <a:r>
                <a:rPr lang="fr-FR" altLang="fr-FR" sz="800" baseline="-25000"/>
                <a:t>z</a:t>
              </a:r>
              <a:r>
                <a:rPr lang="fr-FR" altLang="fr-FR" sz="800" baseline="30000"/>
                <a:t>E</a:t>
              </a:r>
            </a:p>
          </p:txBody>
        </p:sp>
      </p:grpSp>
      <p:sp>
        <p:nvSpPr>
          <p:cNvPr id="21518" name="ZoneTexte 47">
            <a:extLst>
              <a:ext uri="{FF2B5EF4-FFF2-40B4-BE49-F238E27FC236}">
                <a16:creationId xmlns:a16="http://schemas.microsoft.com/office/drawing/2014/main" id="{1D274865-ECFD-9F4C-9ECF-3B197876400C}"/>
              </a:ext>
            </a:extLst>
          </p:cNvPr>
          <p:cNvSpPr txBox="1">
            <a:spLocks noChangeArrowheads="1"/>
          </p:cNvSpPr>
          <p:nvPr/>
        </p:nvSpPr>
        <p:spPr bwMode="auto">
          <a:xfrm>
            <a:off x="4640263" y="3378200"/>
            <a:ext cx="2667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900"/>
              <a:t>D</a:t>
            </a:r>
          </a:p>
        </p:txBody>
      </p:sp>
      <p:sp>
        <p:nvSpPr>
          <p:cNvPr id="21519" name="ZoneTexte 48">
            <a:extLst>
              <a:ext uri="{FF2B5EF4-FFF2-40B4-BE49-F238E27FC236}">
                <a16:creationId xmlns:a16="http://schemas.microsoft.com/office/drawing/2014/main" id="{E913959A-8488-6E43-8B08-95C7F5959AE1}"/>
              </a:ext>
            </a:extLst>
          </p:cNvPr>
          <p:cNvSpPr txBox="1">
            <a:spLocks noChangeArrowheads="1"/>
          </p:cNvSpPr>
          <p:nvPr/>
        </p:nvSpPr>
        <p:spPr bwMode="auto">
          <a:xfrm>
            <a:off x="4605338" y="6375400"/>
            <a:ext cx="3032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900"/>
              <a:t>D</a:t>
            </a:r>
            <a:r>
              <a:rPr lang="fr-FR" altLang="fr-FR" sz="900" baseline="-25000"/>
              <a:t>z</a:t>
            </a:r>
          </a:p>
        </p:txBody>
      </p:sp>
      <p:cxnSp>
        <p:nvCxnSpPr>
          <p:cNvPr id="51" name="Connecteur droit 50">
            <a:extLst>
              <a:ext uri="{FF2B5EF4-FFF2-40B4-BE49-F238E27FC236}">
                <a16:creationId xmlns:a16="http://schemas.microsoft.com/office/drawing/2014/main" id="{CA5974A6-3D50-C94B-BD8A-C4AD56B8D8AF}"/>
              </a:ext>
            </a:extLst>
          </p:cNvPr>
          <p:cNvCxnSpPr>
            <a:cxnSpLocks noChangeShapeType="1"/>
          </p:cNvCxnSpPr>
          <p:nvPr/>
        </p:nvCxnSpPr>
        <p:spPr bwMode="auto">
          <a:xfrm rot="16200000" flipH="1">
            <a:off x="3911601" y="4173537"/>
            <a:ext cx="2870200" cy="9525"/>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2" name="Connecteur droit 51">
            <a:extLst>
              <a:ext uri="{FF2B5EF4-FFF2-40B4-BE49-F238E27FC236}">
                <a16:creationId xmlns:a16="http://schemas.microsoft.com/office/drawing/2014/main" id="{876AAB7B-FA7C-8C47-9E13-B025812A2C1B}"/>
              </a:ext>
            </a:extLst>
          </p:cNvPr>
          <p:cNvCxnSpPr>
            <a:cxnSpLocks noChangeShapeType="1"/>
          </p:cNvCxnSpPr>
          <p:nvPr/>
        </p:nvCxnSpPr>
        <p:spPr bwMode="auto">
          <a:xfrm rot="16200000" flipH="1">
            <a:off x="3153570" y="4152106"/>
            <a:ext cx="2963862" cy="9525"/>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3" name="Connecteur droit 52">
            <a:extLst>
              <a:ext uri="{FF2B5EF4-FFF2-40B4-BE49-F238E27FC236}">
                <a16:creationId xmlns:a16="http://schemas.microsoft.com/office/drawing/2014/main" id="{D6651D2C-BBB9-7E44-99CA-79A6D82FBABD}"/>
              </a:ext>
            </a:extLst>
          </p:cNvPr>
          <p:cNvCxnSpPr>
            <a:cxnSpLocks noChangeShapeType="1"/>
          </p:cNvCxnSpPr>
          <p:nvPr/>
        </p:nvCxnSpPr>
        <p:spPr bwMode="auto">
          <a:xfrm rot="16200000" flipH="1">
            <a:off x="3009900" y="4186238"/>
            <a:ext cx="2984500" cy="12700"/>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4" name="Connecteur droit 53">
            <a:extLst>
              <a:ext uri="{FF2B5EF4-FFF2-40B4-BE49-F238E27FC236}">
                <a16:creationId xmlns:a16="http://schemas.microsoft.com/office/drawing/2014/main" id="{8BAE8F49-EC34-0247-8A3F-A65F8A08A768}"/>
              </a:ext>
            </a:extLst>
          </p:cNvPr>
          <p:cNvCxnSpPr>
            <a:cxnSpLocks noChangeShapeType="1"/>
          </p:cNvCxnSpPr>
          <p:nvPr/>
        </p:nvCxnSpPr>
        <p:spPr bwMode="auto">
          <a:xfrm rot="16200000" flipH="1">
            <a:off x="2866232" y="4207669"/>
            <a:ext cx="3073400" cy="7937"/>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55" name="Connecteur droit 54">
            <a:extLst>
              <a:ext uri="{FF2B5EF4-FFF2-40B4-BE49-F238E27FC236}">
                <a16:creationId xmlns:a16="http://schemas.microsoft.com/office/drawing/2014/main" id="{F13E4BCD-D402-E24F-A620-D39CCB05DA18}"/>
              </a:ext>
            </a:extLst>
          </p:cNvPr>
          <p:cNvCxnSpPr>
            <a:cxnSpLocks noChangeShapeType="1"/>
          </p:cNvCxnSpPr>
          <p:nvPr/>
        </p:nvCxnSpPr>
        <p:spPr bwMode="auto">
          <a:xfrm rot="16200000" flipH="1">
            <a:off x="2341563" y="4152900"/>
            <a:ext cx="2954337" cy="17463"/>
          </a:xfrm>
          <a:prstGeom prst="line">
            <a:avLst/>
          </a:prstGeom>
          <a:noFill/>
          <a:ln w="9525">
            <a:solidFill>
              <a:schemeClr val="tx1"/>
            </a:solidFill>
            <a:prstDash val="sysDash"/>
            <a:round/>
            <a:headEnd/>
            <a:tailEnd/>
          </a:ln>
          <a:extLst>
            <a:ext uri="{909E8E84-426E-40DD-AFC4-6F175D3DCCD1}">
              <a14:hiddenFill xmlns:a14="http://schemas.microsoft.com/office/drawing/2010/main">
                <a:noFill/>
              </a14:hiddenFill>
            </a:ext>
          </a:extLst>
        </p:spPr>
      </p:cxnSp>
      <p:grpSp>
        <p:nvGrpSpPr>
          <p:cNvPr id="11" name="Grouper 120">
            <a:extLst>
              <a:ext uri="{FF2B5EF4-FFF2-40B4-BE49-F238E27FC236}">
                <a16:creationId xmlns:a16="http://schemas.microsoft.com/office/drawing/2014/main" id="{012DE3C7-CE1B-334B-9287-326B786721CA}"/>
              </a:ext>
            </a:extLst>
          </p:cNvPr>
          <p:cNvGrpSpPr>
            <a:grpSpLocks/>
          </p:cNvGrpSpPr>
          <p:nvPr/>
        </p:nvGrpSpPr>
        <p:grpSpPr bwMode="auto">
          <a:xfrm>
            <a:off x="4624388" y="5503863"/>
            <a:ext cx="346075" cy="769937"/>
            <a:chOff x="4623604" y="5503324"/>
            <a:chExt cx="346328" cy="770475"/>
          </a:xfrm>
        </p:grpSpPr>
        <p:sp>
          <p:nvSpPr>
            <p:cNvPr id="21557" name="Ellipse 61">
              <a:extLst>
                <a:ext uri="{FF2B5EF4-FFF2-40B4-BE49-F238E27FC236}">
                  <a16:creationId xmlns:a16="http://schemas.microsoft.com/office/drawing/2014/main" id="{6CE5398E-0521-674F-91CC-630C1EA04F08}"/>
                </a:ext>
              </a:extLst>
            </p:cNvPr>
            <p:cNvSpPr>
              <a:spLocks noChangeArrowheads="1"/>
            </p:cNvSpPr>
            <p:nvPr/>
          </p:nvSpPr>
          <p:spPr bwMode="auto">
            <a:xfrm>
              <a:off x="4623610" y="5689595"/>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58" name="Ellipse 63">
              <a:extLst>
                <a:ext uri="{FF2B5EF4-FFF2-40B4-BE49-F238E27FC236}">
                  <a16:creationId xmlns:a16="http://schemas.microsoft.com/office/drawing/2014/main" id="{08150B08-1DFB-6E45-8690-3A6084EA8FE6}"/>
                </a:ext>
              </a:extLst>
            </p:cNvPr>
            <p:cNvSpPr>
              <a:spLocks noChangeArrowheads="1"/>
            </p:cNvSpPr>
            <p:nvPr/>
          </p:nvSpPr>
          <p:spPr bwMode="auto">
            <a:xfrm>
              <a:off x="4623604" y="6138340"/>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59" name="Rectangle 69">
              <a:extLst>
                <a:ext uri="{FF2B5EF4-FFF2-40B4-BE49-F238E27FC236}">
                  <a16:creationId xmlns:a16="http://schemas.microsoft.com/office/drawing/2014/main" id="{7768DEBC-B39D-E347-A9D5-3FA678CFDA12}"/>
                </a:ext>
              </a:extLst>
            </p:cNvPr>
            <p:cNvSpPr>
              <a:spLocks noChangeArrowheads="1"/>
            </p:cNvSpPr>
            <p:nvPr/>
          </p:nvSpPr>
          <p:spPr bwMode="auto">
            <a:xfrm>
              <a:off x="4701114" y="5503324"/>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B</a:t>
              </a:r>
            </a:p>
          </p:txBody>
        </p:sp>
        <p:sp>
          <p:nvSpPr>
            <p:cNvPr id="21560" name="Rectangle 70">
              <a:extLst>
                <a:ext uri="{FF2B5EF4-FFF2-40B4-BE49-F238E27FC236}">
                  <a16:creationId xmlns:a16="http://schemas.microsoft.com/office/drawing/2014/main" id="{2E17B45F-A329-D54A-9460-953641F08C3F}"/>
                </a:ext>
              </a:extLst>
            </p:cNvPr>
            <p:cNvSpPr>
              <a:spLocks noChangeArrowheads="1"/>
            </p:cNvSpPr>
            <p:nvPr/>
          </p:nvSpPr>
          <p:spPr bwMode="auto">
            <a:xfrm>
              <a:off x="4692645" y="6095996"/>
              <a:ext cx="277287" cy="17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B</a:t>
              </a:r>
              <a:r>
                <a:rPr lang="ja-JP" altLang="fr-FR" sz="1200">
                  <a:solidFill>
                    <a:srgbClr val="0000FF"/>
                  </a:solidFill>
                </a:rPr>
                <a:t>’</a:t>
              </a:r>
              <a:endParaRPr lang="fr-FR" altLang="fr-FR" sz="1200">
                <a:solidFill>
                  <a:srgbClr val="0000FF"/>
                </a:solidFill>
              </a:endParaRPr>
            </a:p>
          </p:txBody>
        </p:sp>
      </p:grpSp>
      <p:grpSp>
        <p:nvGrpSpPr>
          <p:cNvPr id="12" name="Grouper 125">
            <a:extLst>
              <a:ext uri="{FF2B5EF4-FFF2-40B4-BE49-F238E27FC236}">
                <a16:creationId xmlns:a16="http://schemas.microsoft.com/office/drawing/2014/main" id="{BF190300-156D-F74A-B573-C2EAC9E1E71C}"/>
              </a:ext>
            </a:extLst>
          </p:cNvPr>
          <p:cNvGrpSpPr>
            <a:grpSpLocks/>
          </p:cNvGrpSpPr>
          <p:nvPr/>
        </p:nvGrpSpPr>
        <p:grpSpPr bwMode="auto">
          <a:xfrm>
            <a:off x="4405313" y="5537200"/>
            <a:ext cx="285750" cy="762000"/>
            <a:chOff x="4404756" y="5537186"/>
            <a:chExt cx="285776" cy="762013"/>
          </a:xfrm>
        </p:grpSpPr>
        <p:sp>
          <p:nvSpPr>
            <p:cNvPr id="21553" name="Ellipse 64">
              <a:extLst>
                <a:ext uri="{FF2B5EF4-FFF2-40B4-BE49-F238E27FC236}">
                  <a16:creationId xmlns:a16="http://schemas.microsoft.com/office/drawing/2014/main" id="{0A0271A6-EC1E-DC46-A051-DD31D7DF4DD6}"/>
                </a:ext>
              </a:extLst>
            </p:cNvPr>
            <p:cNvSpPr>
              <a:spLocks noChangeArrowheads="1"/>
            </p:cNvSpPr>
            <p:nvPr/>
          </p:nvSpPr>
          <p:spPr bwMode="auto">
            <a:xfrm>
              <a:off x="4496599" y="5731924"/>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54" name="Ellipse 65">
              <a:extLst>
                <a:ext uri="{FF2B5EF4-FFF2-40B4-BE49-F238E27FC236}">
                  <a16:creationId xmlns:a16="http://schemas.microsoft.com/office/drawing/2014/main" id="{E21ACDCF-7DA8-F944-9535-28DD0063F720}"/>
                </a:ext>
              </a:extLst>
            </p:cNvPr>
            <p:cNvSpPr>
              <a:spLocks noChangeArrowheads="1"/>
            </p:cNvSpPr>
            <p:nvPr/>
          </p:nvSpPr>
          <p:spPr bwMode="auto">
            <a:xfrm>
              <a:off x="4505060" y="6079065"/>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55" name="Rectangle 71">
              <a:extLst>
                <a:ext uri="{FF2B5EF4-FFF2-40B4-BE49-F238E27FC236}">
                  <a16:creationId xmlns:a16="http://schemas.microsoft.com/office/drawing/2014/main" id="{E23ECD83-7A37-564D-9E0F-7F3EEB087529}"/>
                </a:ext>
              </a:extLst>
            </p:cNvPr>
            <p:cNvSpPr>
              <a:spLocks noChangeArrowheads="1"/>
            </p:cNvSpPr>
            <p:nvPr/>
          </p:nvSpPr>
          <p:spPr bwMode="auto">
            <a:xfrm>
              <a:off x="4472499" y="5537186"/>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C</a:t>
              </a:r>
            </a:p>
          </p:txBody>
        </p:sp>
        <p:sp>
          <p:nvSpPr>
            <p:cNvPr id="21556" name="Rectangle 73">
              <a:extLst>
                <a:ext uri="{FF2B5EF4-FFF2-40B4-BE49-F238E27FC236}">
                  <a16:creationId xmlns:a16="http://schemas.microsoft.com/office/drawing/2014/main" id="{C6108967-D18E-C945-A706-AC1B7B6BDB03}"/>
                </a:ext>
              </a:extLst>
            </p:cNvPr>
            <p:cNvSpPr>
              <a:spLocks noChangeArrowheads="1"/>
            </p:cNvSpPr>
            <p:nvPr/>
          </p:nvSpPr>
          <p:spPr bwMode="auto">
            <a:xfrm>
              <a:off x="4404756" y="6112935"/>
              <a:ext cx="285776" cy="18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C</a:t>
              </a:r>
              <a:r>
                <a:rPr lang="ja-JP" altLang="fr-FR" sz="1200">
                  <a:solidFill>
                    <a:srgbClr val="0000FF"/>
                  </a:solidFill>
                </a:rPr>
                <a:t>’</a:t>
              </a:r>
              <a:endParaRPr lang="fr-FR" altLang="fr-FR" sz="1200">
                <a:solidFill>
                  <a:srgbClr val="0000FF"/>
                </a:solidFill>
              </a:endParaRPr>
            </a:p>
          </p:txBody>
        </p:sp>
      </p:grpSp>
      <p:grpSp>
        <p:nvGrpSpPr>
          <p:cNvPr id="13" name="Grouper 127">
            <a:extLst>
              <a:ext uri="{FF2B5EF4-FFF2-40B4-BE49-F238E27FC236}">
                <a16:creationId xmlns:a16="http://schemas.microsoft.com/office/drawing/2014/main" id="{CDA2A68A-2F98-B54D-9CBC-52FE989399A4}"/>
              </a:ext>
            </a:extLst>
          </p:cNvPr>
          <p:cNvGrpSpPr>
            <a:grpSpLocks/>
          </p:cNvGrpSpPr>
          <p:nvPr/>
        </p:nvGrpSpPr>
        <p:grpSpPr bwMode="auto">
          <a:xfrm>
            <a:off x="4217988" y="5638800"/>
            <a:ext cx="285750" cy="525463"/>
            <a:chOff x="4218482" y="5638784"/>
            <a:chExt cx="285783" cy="524946"/>
          </a:xfrm>
        </p:grpSpPr>
        <p:sp>
          <p:nvSpPr>
            <p:cNvPr id="21549" name="Ellipse 66">
              <a:extLst>
                <a:ext uri="{FF2B5EF4-FFF2-40B4-BE49-F238E27FC236}">
                  <a16:creationId xmlns:a16="http://schemas.microsoft.com/office/drawing/2014/main" id="{3BD08852-567B-8041-A1A2-ACFC2607AE87}"/>
                </a:ext>
              </a:extLst>
            </p:cNvPr>
            <p:cNvSpPr>
              <a:spLocks noChangeArrowheads="1"/>
            </p:cNvSpPr>
            <p:nvPr/>
          </p:nvSpPr>
          <p:spPr bwMode="auto">
            <a:xfrm>
              <a:off x="4378055" y="5799654"/>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50" name="Ellipse 67">
              <a:extLst>
                <a:ext uri="{FF2B5EF4-FFF2-40B4-BE49-F238E27FC236}">
                  <a16:creationId xmlns:a16="http://schemas.microsoft.com/office/drawing/2014/main" id="{46555188-48F0-1141-AE68-919F22EF4245}"/>
                </a:ext>
              </a:extLst>
            </p:cNvPr>
            <p:cNvSpPr>
              <a:spLocks noChangeArrowheads="1"/>
            </p:cNvSpPr>
            <p:nvPr/>
          </p:nvSpPr>
          <p:spPr bwMode="auto">
            <a:xfrm>
              <a:off x="4378049" y="5985922"/>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51" name="Rectangle 72">
              <a:extLst>
                <a:ext uri="{FF2B5EF4-FFF2-40B4-BE49-F238E27FC236}">
                  <a16:creationId xmlns:a16="http://schemas.microsoft.com/office/drawing/2014/main" id="{AA0649EA-4532-5F43-A8B0-E83C6B4EA167}"/>
                </a:ext>
              </a:extLst>
            </p:cNvPr>
            <p:cNvSpPr>
              <a:spLocks noChangeArrowheads="1"/>
            </p:cNvSpPr>
            <p:nvPr/>
          </p:nvSpPr>
          <p:spPr bwMode="auto">
            <a:xfrm>
              <a:off x="4277752" y="5638784"/>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D</a:t>
              </a:r>
            </a:p>
          </p:txBody>
        </p:sp>
        <p:sp>
          <p:nvSpPr>
            <p:cNvPr id="21552" name="Rectangle 74">
              <a:extLst>
                <a:ext uri="{FF2B5EF4-FFF2-40B4-BE49-F238E27FC236}">
                  <a16:creationId xmlns:a16="http://schemas.microsoft.com/office/drawing/2014/main" id="{43125B65-8ADB-644A-A3DF-7FE7A8933509}"/>
                </a:ext>
              </a:extLst>
            </p:cNvPr>
            <p:cNvSpPr>
              <a:spLocks noChangeArrowheads="1"/>
            </p:cNvSpPr>
            <p:nvPr/>
          </p:nvSpPr>
          <p:spPr bwMode="auto">
            <a:xfrm>
              <a:off x="4218482" y="6002865"/>
              <a:ext cx="285783" cy="1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D</a:t>
              </a:r>
              <a:r>
                <a:rPr lang="ja-JP" altLang="fr-FR" sz="1200">
                  <a:solidFill>
                    <a:srgbClr val="0000FF"/>
                  </a:solidFill>
                </a:rPr>
                <a:t>’</a:t>
              </a:r>
              <a:endParaRPr lang="fr-FR" altLang="fr-FR" sz="1200">
                <a:solidFill>
                  <a:srgbClr val="0000FF"/>
                </a:solidFill>
              </a:endParaRPr>
            </a:p>
          </p:txBody>
        </p:sp>
      </p:grpSp>
      <p:grpSp>
        <p:nvGrpSpPr>
          <p:cNvPr id="14" name="Grouper 129">
            <a:extLst>
              <a:ext uri="{FF2B5EF4-FFF2-40B4-BE49-F238E27FC236}">
                <a16:creationId xmlns:a16="http://schemas.microsoft.com/office/drawing/2014/main" id="{FD8E1DCC-731E-6B4C-A859-F82456783580}"/>
              </a:ext>
            </a:extLst>
          </p:cNvPr>
          <p:cNvGrpSpPr>
            <a:grpSpLocks/>
          </p:cNvGrpSpPr>
          <p:nvPr/>
        </p:nvGrpSpPr>
        <p:grpSpPr bwMode="auto">
          <a:xfrm>
            <a:off x="3802063" y="5468938"/>
            <a:ext cx="196850" cy="176212"/>
            <a:chOff x="3802287" y="5469451"/>
            <a:chExt cx="196065" cy="175666"/>
          </a:xfrm>
        </p:grpSpPr>
        <p:sp>
          <p:nvSpPr>
            <p:cNvPr id="21547" name="Ellipse 68">
              <a:extLst>
                <a:ext uri="{FF2B5EF4-FFF2-40B4-BE49-F238E27FC236}">
                  <a16:creationId xmlns:a16="http://schemas.microsoft.com/office/drawing/2014/main" id="{368A9C0C-FC46-E44C-8638-633BDD5AE33A}"/>
                </a:ext>
              </a:extLst>
            </p:cNvPr>
            <p:cNvSpPr>
              <a:spLocks noChangeArrowheads="1"/>
            </p:cNvSpPr>
            <p:nvPr/>
          </p:nvSpPr>
          <p:spPr bwMode="auto">
            <a:xfrm>
              <a:off x="3802287" y="5596434"/>
              <a:ext cx="45719" cy="48683"/>
            </a:xfrm>
            <a:prstGeom prst="ellipse">
              <a:avLst/>
            </a:prstGeom>
            <a:solidFill>
              <a:srgbClr val="3366FF"/>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21548" name="Rectangle 75">
              <a:extLst>
                <a:ext uri="{FF2B5EF4-FFF2-40B4-BE49-F238E27FC236}">
                  <a16:creationId xmlns:a16="http://schemas.microsoft.com/office/drawing/2014/main" id="{2E03EAA9-632A-D04C-97B9-1629929FAC01}"/>
                </a:ext>
              </a:extLst>
            </p:cNvPr>
            <p:cNvSpPr>
              <a:spLocks noChangeArrowheads="1"/>
            </p:cNvSpPr>
            <p:nvPr/>
          </p:nvSpPr>
          <p:spPr bwMode="auto">
            <a:xfrm>
              <a:off x="3871352" y="5469451"/>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1200">
                  <a:solidFill>
                    <a:srgbClr val="0000FF"/>
                  </a:solidFill>
                </a:rPr>
                <a:t>E</a:t>
              </a:r>
            </a:p>
          </p:txBody>
        </p:sp>
      </p:grpSp>
      <p:grpSp>
        <p:nvGrpSpPr>
          <p:cNvPr id="15" name="Grouper 134">
            <a:extLst>
              <a:ext uri="{FF2B5EF4-FFF2-40B4-BE49-F238E27FC236}">
                <a16:creationId xmlns:a16="http://schemas.microsoft.com/office/drawing/2014/main" id="{909D3AB7-8818-DD44-AA1C-BABE1AD22980}"/>
              </a:ext>
            </a:extLst>
          </p:cNvPr>
          <p:cNvGrpSpPr>
            <a:grpSpLocks/>
          </p:cNvGrpSpPr>
          <p:nvPr/>
        </p:nvGrpSpPr>
        <p:grpSpPr bwMode="auto">
          <a:xfrm>
            <a:off x="4394200" y="5634038"/>
            <a:ext cx="1947863" cy="200025"/>
            <a:chOff x="4394203" y="5634567"/>
            <a:chExt cx="1947331" cy="198966"/>
          </a:xfrm>
        </p:grpSpPr>
        <p:grpSp>
          <p:nvGrpSpPr>
            <p:cNvPr id="21543" name="Grouper 86">
              <a:extLst>
                <a:ext uri="{FF2B5EF4-FFF2-40B4-BE49-F238E27FC236}">
                  <a16:creationId xmlns:a16="http://schemas.microsoft.com/office/drawing/2014/main" id="{6979137F-B3A1-B24A-BA8E-35E46B89834F}"/>
                </a:ext>
              </a:extLst>
            </p:cNvPr>
            <p:cNvGrpSpPr>
              <a:grpSpLocks/>
            </p:cNvGrpSpPr>
            <p:nvPr/>
          </p:nvGrpSpPr>
          <p:grpSpPr bwMode="auto">
            <a:xfrm>
              <a:off x="4394203" y="5634567"/>
              <a:ext cx="1947331" cy="198966"/>
              <a:chOff x="4394203" y="5634567"/>
              <a:chExt cx="1947331" cy="198966"/>
            </a:xfrm>
          </p:grpSpPr>
          <p:cxnSp>
            <p:nvCxnSpPr>
              <p:cNvPr id="21545" name="Connecteur droit 79">
                <a:extLst>
                  <a:ext uri="{FF2B5EF4-FFF2-40B4-BE49-F238E27FC236}">
                    <a16:creationId xmlns:a16="http://schemas.microsoft.com/office/drawing/2014/main" id="{9601E045-17EE-9A41-AFD4-2A847EE021BA}"/>
                  </a:ext>
                </a:extLst>
              </p:cNvPr>
              <p:cNvCxnSpPr>
                <a:cxnSpLocks noChangeShapeType="1"/>
              </p:cNvCxnSpPr>
              <p:nvPr/>
            </p:nvCxnSpPr>
            <p:spPr bwMode="auto">
              <a:xfrm rot="10800000">
                <a:off x="5376335" y="5655733"/>
                <a:ext cx="965199" cy="16935"/>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sp>
            <p:nvSpPr>
              <p:cNvPr id="21546" name="Forme libre 83">
                <a:extLst>
                  <a:ext uri="{FF2B5EF4-FFF2-40B4-BE49-F238E27FC236}">
                    <a16:creationId xmlns:a16="http://schemas.microsoft.com/office/drawing/2014/main" id="{CE2AC5E1-25C4-F44F-BF8B-65D8F34C0313}"/>
                  </a:ext>
                </a:extLst>
              </p:cNvPr>
              <p:cNvSpPr>
                <a:spLocks noChangeArrowheads="1"/>
              </p:cNvSpPr>
              <p:nvPr/>
            </p:nvSpPr>
            <p:spPr bwMode="auto">
              <a:xfrm>
                <a:off x="4394203" y="5634567"/>
                <a:ext cx="1032933" cy="198966"/>
              </a:xfrm>
              <a:custGeom>
                <a:avLst/>
                <a:gdLst>
                  <a:gd name="T0" fmla="*/ 1032933 w 1032933"/>
                  <a:gd name="T1" fmla="*/ 21166 h 198966"/>
                  <a:gd name="T2" fmla="*/ 355600 w 1032933"/>
                  <a:gd name="T3" fmla="*/ 29633 h 198966"/>
                  <a:gd name="T4" fmla="*/ 0 w 1032933"/>
                  <a:gd name="T5" fmla="*/ 198966 h 198966"/>
                  <a:gd name="T6" fmla="*/ 0 w 1032933"/>
                  <a:gd name="T7" fmla="*/ 198966 h 198966"/>
                  <a:gd name="T8" fmla="*/ 0 w 1032933"/>
                  <a:gd name="T9" fmla="*/ 198966 h 198966"/>
                  <a:gd name="T10" fmla="*/ 0 w 1032933"/>
                  <a:gd name="T11" fmla="*/ 198966 h 198966"/>
                  <a:gd name="T12" fmla="*/ 0 60000 65536"/>
                  <a:gd name="T13" fmla="*/ 0 60000 65536"/>
                  <a:gd name="T14" fmla="*/ 0 60000 65536"/>
                  <a:gd name="T15" fmla="*/ 0 60000 65536"/>
                  <a:gd name="T16" fmla="*/ 0 60000 65536"/>
                  <a:gd name="T17" fmla="*/ 0 60000 65536"/>
                  <a:gd name="T18" fmla="*/ 0 w 1032933"/>
                  <a:gd name="T19" fmla="*/ 0 h 198966"/>
                  <a:gd name="T20" fmla="*/ 1032933 w 1032933"/>
                  <a:gd name="T21" fmla="*/ 198966 h 198966"/>
                </a:gdLst>
                <a:ahLst/>
                <a:cxnLst>
                  <a:cxn ang="T12">
                    <a:pos x="T0" y="T1"/>
                  </a:cxn>
                  <a:cxn ang="T13">
                    <a:pos x="T2" y="T3"/>
                  </a:cxn>
                  <a:cxn ang="T14">
                    <a:pos x="T4" y="T5"/>
                  </a:cxn>
                  <a:cxn ang="T15">
                    <a:pos x="T6" y="T7"/>
                  </a:cxn>
                  <a:cxn ang="T16">
                    <a:pos x="T8" y="T9"/>
                  </a:cxn>
                  <a:cxn ang="T17">
                    <a:pos x="T10" y="T11"/>
                  </a:cxn>
                </a:cxnLst>
                <a:rect l="T18" t="T19" r="T20" b="T21"/>
                <a:pathLst>
                  <a:path w="1032933" h="198966">
                    <a:moveTo>
                      <a:pt x="1032933" y="21166"/>
                    </a:moveTo>
                    <a:cubicBezTo>
                      <a:pt x="780344" y="10583"/>
                      <a:pt x="527755" y="0"/>
                      <a:pt x="355600" y="29633"/>
                    </a:cubicBezTo>
                    <a:cubicBezTo>
                      <a:pt x="183445" y="59266"/>
                      <a:pt x="0" y="198966"/>
                      <a:pt x="0" y="198966"/>
                    </a:cubicBezTo>
                  </a:path>
                </a:pathLst>
              </a:cu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cxnSp>
          <p:nvCxnSpPr>
            <p:cNvPr id="21544" name="Connecteur droit avec flèche 101">
              <a:extLst>
                <a:ext uri="{FF2B5EF4-FFF2-40B4-BE49-F238E27FC236}">
                  <a16:creationId xmlns:a16="http://schemas.microsoft.com/office/drawing/2014/main" id="{0C0233C0-245C-AC47-9895-A3897947B83B}"/>
                </a:ext>
              </a:extLst>
            </p:cNvPr>
            <p:cNvCxnSpPr>
              <a:cxnSpLocks noChangeShapeType="1"/>
            </p:cNvCxnSpPr>
            <p:nvPr/>
          </p:nvCxnSpPr>
          <p:spPr bwMode="auto">
            <a:xfrm rot="10800000">
              <a:off x="5063066" y="5647267"/>
              <a:ext cx="127000" cy="1588"/>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grpSp>
      <p:grpSp>
        <p:nvGrpSpPr>
          <p:cNvPr id="17" name="Grouper 137">
            <a:extLst>
              <a:ext uri="{FF2B5EF4-FFF2-40B4-BE49-F238E27FC236}">
                <a16:creationId xmlns:a16="http://schemas.microsoft.com/office/drawing/2014/main" id="{979519FF-7FD7-DA49-8152-C5FCDE4E80D2}"/>
              </a:ext>
            </a:extLst>
          </p:cNvPr>
          <p:cNvGrpSpPr>
            <a:grpSpLocks/>
          </p:cNvGrpSpPr>
          <p:nvPr/>
        </p:nvGrpSpPr>
        <p:grpSpPr bwMode="auto">
          <a:xfrm>
            <a:off x="3652838" y="5494338"/>
            <a:ext cx="749300" cy="546100"/>
            <a:chOff x="3649133" y="5494869"/>
            <a:chExt cx="749300" cy="546098"/>
          </a:xfrm>
        </p:grpSpPr>
        <p:cxnSp>
          <p:nvCxnSpPr>
            <p:cNvPr id="21541" name="Connecteur droit 94">
              <a:extLst>
                <a:ext uri="{FF2B5EF4-FFF2-40B4-BE49-F238E27FC236}">
                  <a16:creationId xmlns:a16="http://schemas.microsoft.com/office/drawing/2014/main" id="{874D26D7-99BA-824C-9343-5D1754A31065}"/>
                </a:ext>
              </a:extLst>
            </p:cNvPr>
            <p:cNvCxnSpPr>
              <a:cxnSpLocks noChangeShapeType="1"/>
            </p:cNvCxnSpPr>
            <p:nvPr/>
          </p:nvCxnSpPr>
          <p:spPr bwMode="auto">
            <a:xfrm rot="10800000">
              <a:off x="3649133" y="5494869"/>
              <a:ext cx="749300" cy="546098"/>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cxnSp>
          <p:nvCxnSpPr>
            <p:cNvPr id="21542" name="Connecteur droit avec flèche 102">
              <a:extLst>
                <a:ext uri="{FF2B5EF4-FFF2-40B4-BE49-F238E27FC236}">
                  <a16:creationId xmlns:a16="http://schemas.microsoft.com/office/drawing/2014/main" id="{55D5F481-2D4B-5B4A-A0B1-94BA6594DA0F}"/>
                </a:ext>
              </a:extLst>
            </p:cNvPr>
            <p:cNvCxnSpPr>
              <a:cxnSpLocks noChangeShapeType="1"/>
            </p:cNvCxnSpPr>
            <p:nvPr/>
          </p:nvCxnSpPr>
          <p:spPr bwMode="auto">
            <a:xfrm rot="10800000">
              <a:off x="4025900" y="5774269"/>
              <a:ext cx="101601" cy="67733"/>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grpSp>
      <p:grpSp>
        <p:nvGrpSpPr>
          <p:cNvPr id="18" name="Grouper 140">
            <a:extLst>
              <a:ext uri="{FF2B5EF4-FFF2-40B4-BE49-F238E27FC236}">
                <a16:creationId xmlns:a16="http://schemas.microsoft.com/office/drawing/2014/main" id="{70301553-5D74-D44B-912C-1A9115BBA0E0}"/>
              </a:ext>
            </a:extLst>
          </p:cNvPr>
          <p:cNvGrpSpPr>
            <a:grpSpLocks/>
          </p:cNvGrpSpPr>
          <p:nvPr/>
        </p:nvGrpSpPr>
        <p:grpSpPr bwMode="auto">
          <a:xfrm>
            <a:off x="4643438" y="5710238"/>
            <a:ext cx="4762" cy="466725"/>
            <a:chOff x="4643969" y="5710768"/>
            <a:chExt cx="4230" cy="466448"/>
          </a:xfrm>
        </p:grpSpPr>
        <p:cxnSp>
          <p:nvCxnSpPr>
            <p:cNvPr id="21539" name="Connecteur droit 96">
              <a:extLst>
                <a:ext uri="{FF2B5EF4-FFF2-40B4-BE49-F238E27FC236}">
                  <a16:creationId xmlns:a16="http://schemas.microsoft.com/office/drawing/2014/main" id="{FE033C81-E7DF-FA4C-8EEC-A2F387BF1614}"/>
                </a:ext>
              </a:extLst>
            </p:cNvPr>
            <p:cNvCxnSpPr>
              <a:cxnSpLocks noChangeShapeType="1"/>
            </p:cNvCxnSpPr>
            <p:nvPr/>
          </p:nvCxnSpPr>
          <p:spPr bwMode="auto">
            <a:xfrm rot="5400000" flipH="1" flipV="1">
              <a:off x="4413259" y="5942275"/>
              <a:ext cx="466448" cy="3433"/>
            </a:xfrm>
            <a:prstGeom prst="line">
              <a:avLst/>
            </a:prstGeom>
            <a:noFill/>
            <a:ln w="19050">
              <a:solidFill>
                <a:srgbClr val="660066"/>
              </a:solidFill>
              <a:round/>
              <a:headEnd/>
              <a:tailEnd/>
            </a:ln>
            <a:extLst>
              <a:ext uri="{909E8E84-426E-40DD-AFC4-6F175D3DCCD1}">
                <a14:hiddenFill xmlns:a14="http://schemas.microsoft.com/office/drawing/2010/main">
                  <a:noFill/>
                </a14:hiddenFill>
              </a:ext>
            </a:extLst>
          </p:spPr>
        </p:cxnSp>
        <p:cxnSp>
          <p:nvCxnSpPr>
            <p:cNvPr id="21540" name="Connecteur droit avec flèche 109">
              <a:extLst>
                <a:ext uri="{FF2B5EF4-FFF2-40B4-BE49-F238E27FC236}">
                  <a16:creationId xmlns:a16="http://schemas.microsoft.com/office/drawing/2014/main" id="{933AB72A-C3B0-BE40-A8BF-C5E5A748979E}"/>
                </a:ext>
              </a:extLst>
            </p:cNvPr>
            <p:cNvCxnSpPr>
              <a:cxnSpLocks noChangeShapeType="1"/>
            </p:cNvCxnSpPr>
            <p:nvPr/>
          </p:nvCxnSpPr>
          <p:spPr bwMode="auto">
            <a:xfrm rot="16200000" flipV="1">
              <a:off x="4566710" y="5957360"/>
              <a:ext cx="155574" cy="1056"/>
            </a:xfrm>
            <a:prstGeom prst="straightConnector1">
              <a:avLst/>
            </a:prstGeom>
            <a:noFill/>
            <a:ln w="9525">
              <a:solidFill>
                <a:srgbClr val="660066"/>
              </a:solidFill>
              <a:round/>
              <a:headEnd/>
              <a:tailEnd type="arrow" w="med" len="med"/>
            </a:ln>
            <a:extLst>
              <a:ext uri="{909E8E84-426E-40DD-AFC4-6F175D3DCCD1}">
                <a14:hiddenFill xmlns:a14="http://schemas.microsoft.com/office/drawing/2010/main">
                  <a:noFill/>
                </a14:hiddenFill>
              </a:ext>
            </a:extLst>
          </p:spPr>
        </p:cxnSp>
      </p:grpSp>
      <p:grpSp>
        <p:nvGrpSpPr>
          <p:cNvPr id="19" name="Grouper 141">
            <a:extLst>
              <a:ext uri="{FF2B5EF4-FFF2-40B4-BE49-F238E27FC236}">
                <a16:creationId xmlns:a16="http://schemas.microsoft.com/office/drawing/2014/main" id="{479CE34B-A976-B84B-B8FE-E756053D7E68}"/>
              </a:ext>
            </a:extLst>
          </p:cNvPr>
          <p:cNvGrpSpPr>
            <a:grpSpLocks/>
          </p:cNvGrpSpPr>
          <p:nvPr/>
        </p:nvGrpSpPr>
        <p:grpSpPr bwMode="auto">
          <a:xfrm>
            <a:off x="3646488" y="5487988"/>
            <a:ext cx="998537" cy="685800"/>
            <a:chOff x="3652308" y="5491692"/>
            <a:chExt cx="999067" cy="685800"/>
          </a:xfrm>
        </p:grpSpPr>
        <p:sp>
          <p:nvSpPr>
            <p:cNvPr id="21537" name="Forme libre 85">
              <a:extLst>
                <a:ext uri="{FF2B5EF4-FFF2-40B4-BE49-F238E27FC236}">
                  <a16:creationId xmlns:a16="http://schemas.microsoft.com/office/drawing/2014/main" id="{890A1BDA-5C89-F448-B097-C23BA61FA14E}"/>
                </a:ext>
              </a:extLst>
            </p:cNvPr>
            <p:cNvSpPr>
              <a:spLocks noChangeArrowheads="1"/>
            </p:cNvSpPr>
            <p:nvPr/>
          </p:nvSpPr>
          <p:spPr bwMode="auto">
            <a:xfrm>
              <a:off x="3652308" y="5491692"/>
              <a:ext cx="999067" cy="685800"/>
            </a:xfrm>
            <a:custGeom>
              <a:avLst/>
              <a:gdLst>
                <a:gd name="T0" fmla="*/ 999067 w 999067"/>
                <a:gd name="T1" fmla="*/ 685800 h 685800"/>
                <a:gd name="T2" fmla="*/ 736600 w 999067"/>
                <a:gd name="T3" fmla="*/ 533400 h 685800"/>
                <a:gd name="T4" fmla="*/ 0 w 999067"/>
                <a:gd name="T5" fmla="*/ 0 h 685800"/>
                <a:gd name="T6" fmla="*/ 0 w 999067"/>
                <a:gd name="T7" fmla="*/ 0 h 685800"/>
                <a:gd name="T8" fmla="*/ 0 w 999067"/>
                <a:gd name="T9" fmla="*/ 0 h 685800"/>
                <a:gd name="T10" fmla="*/ 0 60000 65536"/>
                <a:gd name="T11" fmla="*/ 0 60000 65536"/>
                <a:gd name="T12" fmla="*/ 0 60000 65536"/>
                <a:gd name="T13" fmla="*/ 0 60000 65536"/>
                <a:gd name="T14" fmla="*/ 0 60000 65536"/>
                <a:gd name="T15" fmla="*/ 0 w 999067"/>
                <a:gd name="T16" fmla="*/ 0 h 685800"/>
                <a:gd name="T17" fmla="*/ 999067 w 999067"/>
                <a:gd name="T18" fmla="*/ 685800 h 685800"/>
              </a:gdLst>
              <a:ahLst/>
              <a:cxnLst>
                <a:cxn ang="T10">
                  <a:pos x="T0" y="T1"/>
                </a:cxn>
                <a:cxn ang="T11">
                  <a:pos x="T2" y="T3"/>
                </a:cxn>
                <a:cxn ang="T12">
                  <a:pos x="T4" y="T5"/>
                </a:cxn>
                <a:cxn ang="T13">
                  <a:pos x="T6" y="T7"/>
                </a:cxn>
                <a:cxn ang="T14">
                  <a:pos x="T8" y="T9"/>
                </a:cxn>
              </a:cxnLst>
              <a:rect l="T15" t="T16" r="T17" b="T18"/>
              <a:pathLst>
                <a:path w="999067" h="685800">
                  <a:moveTo>
                    <a:pt x="999067" y="685800"/>
                  </a:moveTo>
                  <a:cubicBezTo>
                    <a:pt x="951089" y="666750"/>
                    <a:pt x="903111" y="647700"/>
                    <a:pt x="736600" y="533400"/>
                  </a:cubicBezTo>
                  <a:cubicBezTo>
                    <a:pt x="570089" y="419100"/>
                    <a:pt x="0" y="0"/>
                    <a:pt x="0" y="0"/>
                  </a:cubicBezTo>
                </a:path>
              </a:pathLst>
            </a:custGeom>
            <a:noFill/>
            <a:ln w="190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cxnSp>
          <p:nvCxnSpPr>
            <p:cNvPr id="21538" name="Connecteur droit avec flèche 104">
              <a:extLst>
                <a:ext uri="{FF2B5EF4-FFF2-40B4-BE49-F238E27FC236}">
                  <a16:creationId xmlns:a16="http://schemas.microsoft.com/office/drawing/2014/main" id="{16C763F7-9EBF-D740-860B-6D69DF5E5796}"/>
                </a:ext>
              </a:extLst>
            </p:cNvPr>
            <p:cNvCxnSpPr>
              <a:cxnSpLocks noChangeShapeType="1"/>
            </p:cNvCxnSpPr>
            <p:nvPr/>
          </p:nvCxnSpPr>
          <p:spPr bwMode="auto">
            <a:xfrm>
              <a:off x="4110567" y="5833534"/>
              <a:ext cx="169333" cy="118533"/>
            </a:xfrm>
            <a:prstGeom prst="straightConnector1">
              <a:avLst/>
            </a:prstGeom>
            <a:noFill/>
            <a:ln w="9525">
              <a:solidFill>
                <a:srgbClr val="660066"/>
              </a:solidFill>
              <a:round/>
              <a:headEnd/>
              <a:tailEnd type="arrow" w="med" len="med"/>
            </a:ln>
            <a:extLst>
              <a:ext uri="{909E8E84-426E-40DD-AFC4-6F175D3DCCD1}">
                <a14:hiddenFill xmlns:a14="http://schemas.microsoft.com/office/drawing/2010/main">
                  <a:noFill/>
                </a14:hiddenFill>
              </a:ext>
            </a:extLst>
          </p:spPr>
        </p:cxnSp>
      </p:grpSp>
      <p:grpSp>
        <p:nvGrpSpPr>
          <p:cNvPr id="20" name="Grouper 136">
            <a:extLst>
              <a:ext uri="{FF2B5EF4-FFF2-40B4-BE49-F238E27FC236}">
                <a16:creationId xmlns:a16="http://schemas.microsoft.com/office/drawing/2014/main" id="{13C6C499-7423-114A-83CB-E45ADCAE1AFC}"/>
              </a:ext>
            </a:extLst>
          </p:cNvPr>
          <p:cNvGrpSpPr>
            <a:grpSpLocks/>
          </p:cNvGrpSpPr>
          <p:nvPr/>
        </p:nvGrpSpPr>
        <p:grpSpPr bwMode="auto">
          <a:xfrm>
            <a:off x="4402138" y="5821363"/>
            <a:ext cx="4762" cy="233362"/>
            <a:chOff x="4402667" y="5820817"/>
            <a:chExt cx="4234" cy="233908"/>
          </a:xfrm>
        </p:grpSpPr>
        <p:cxnSp>
          <p:nvCxnSpPr>
            <p:cNvPr id="21535" name="Connecteur droit 88">
              <a:extLst>
                <a:ext uri="{FF2B5EF4-FFF2-40B4-BE49-F238E27FC236}">
                  <a16:creationId xmlns:a16="http://schemas.microsoft.com/office/drawing/2014/main" id="{7BB2F0D8-AD66-9A43-B22C-B724853D802A}"/>
                </a:ext>
              </a:extLst>
            </p:cNvPr>
            <p:cNvCxnSpPr>
              <a:cxnSpLocks noChangeShapeType="1"/>
            </p:cNvCxnSpPr>
            <p:nvPr/>
          </p:nvCxnSpPr>
          <p:spPr bwMode="auto">
            <a:xfrm rot="16200000" flipV="1">
              <a:off x="4286242" y="5937242"/>
              <a:ext cx="233908" cy="1058"/>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cxnSp>
          <p:nvCxnSpPr>
            <p:cNvPr id="21536" name="Connecteur droit avec flèche 112">
              <a:extLst>
                <a:ext uri="{FF2B5EF4-FFF2-40B4-BE49-F238E27FC236}">
                  <a16:creationId xmlns:a16="http://schemas.microsoft.com/office/drawing/2014/main" id="{8C892C77-AE22-914A-8658-3437847C7543}"/>
                </a:ext>
              </a:extLst>
            </p:cNvPr>
            <p:cNvCxnSpPr>
              <a:cxnSpLocks noChangeShapeType="1"/>
            </p:cNvCxnSpPr>
            <p:nvPr/>
          </p:nvCxnSpPr>
          <p:spPr bwMode="auto">
            <a:xfrm rot="16200000" flipH="1">
              <a:off x="4353984" y="5928783"/>
              <a:ext cx="101600" cy="4234"/>
            </a:xfrm>
            <a:prstGeom prst="straightConnector1">
              <a:avLst/>
            </a:prstGeom>
            <a:noFill/>
            <a:ln w="9525">
              <a:solidFill>
                <a:srgbClr val="008000"/>
              </a:solidFill>
              <a:round/>
              <a:headEnd/>
              <a:tailEnd type="arrow" w="med" len="med"/>
            </a:ln>
            <a:extLst>
              <a:ext uri="{909E8E84-426E-40DD-AFC4-6F175D3DCCD1}">
                <a14:hiddenFill xmlns:a14="http://schemas.microsoft.com/office/drawing/2010/main">
                  <a:noFill/>
                </a14:hiddenFill>
              </a:ext>
            </a:extLst>
          </p:spPr>
        </p:cxnSp>
      </p:grpSp>
      <p:sp>
        <p:nvSpPr>
          <p:cNvPr id="143" name="ZoneTexte 142">
            <a:extLst>
              <a:ext uri="{FF2B5EF4-FFF2-40B4-BE49-F238E27FC236}">
                <a16:creationId xmlns:a16="http://schemas.microsoft.com/office/drawing/2014/main" id="{8567ED81-6132-1C4E-ACE8-FF205370F118}"/>
              </a:ext>
            </a:extLst>
          </p:cNvPr>
          <p:cNvSpPr txBox="1">
            <a:spLocks noChangeArrowheads="1"/>
          </p:cNvSpPr>
          <p:nvPr/>
        </p:nvSpPr>
        <p:spPr bwMode="auto">
          <a:xfrm>
            <a:off x="4597400" y="393700"/>
            <a:ext cx="4178300" cy="369888"/>
          </a:xfrm>
          <a:prstGeom prst="rect">
            <a:avLst/>
          </a:prstGeom>
          <a:solidFill>
            <a:srgbClr val="FFE2A9"/>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sz="1800" dirty="0"/>
              <a:t>Force </a:t>
            </a:r>
            <a:r>
              <a:rPr lang="fr-FR" sz="1800" dirty="0" err="1"/>
              <a:t>curve</a:t>
            </a:r>
            <a:r>
              <a:rPr lang="fr-FR" sz="1800" dirty="0"/>
              <a:t> F(D</a:t>
            </a:r>
            <a:r>
              <a:rPr lang="fr-FR" sz="1800" baseline="-25000" dirty="0"/>
              <a:t>z</a:t>
            </a:r>
            <a:r>
              <a:rPr lang="fr-FR" sz="1800" dirty="0"/>
              <a:t>)</a:t>
            </a:r>
          </a:p>
        </p:txBody>
      </p:sp>
      <p:sp>
        <p:nvSpPr>
          <p:cNvPr id="8" name="ZoneTexte 7">
            <a:extLst>
              <a:ext uri="{FF2B5EF4-FFF2-40B4-BE49-F238E27FC236}">
                <a16:creationId xmlns:a16="http://schemas.microsoft.com/office/drawing/2014/main" id="{E4FD0CF6-A24F-034A-B4F5-5DD6086E99FE}"/>
              </a:ext>
            </a:extLst>
          </p:cNvPr>
          <p:cNvSpPr txBox="1"/>
          <p:nvPr/>
        </p:nvSpPr>
        <p:spPr>
          <a:xfrm rot="16200000">
            <a:off x="2881134" y="1781554"/>
            <a:ext cx="659467" cy="461665"/>
          </a:xfrm>
          <a:prstGeom prst="rect">
            <a:avLst/>
          </a:prstGeom>
          <a:solidFill>
            <a:schemeClr val="bg1"/>
          </a:solidFill>
          <a:ln>
            <a:noFill/>
          </a:ln>
        </p:spPr>
        <p:txBody>
          <a:bodyPr wrap="square" rtlCol="0">
            <a:spAutoFit/>
          </a:bodyPr>
          <a:lstStyle/>
          <a:p>
            <a:r>
              <a:rPr lang="fr-FR" dirty="0" err="1"/>
              <a:t>F</a:t>
            </a:r>
            <a:r>
              <a:rPr lang="fr-FR" baseline="30000" dirty="0" err="1"/>
              <a:t>s</a:t>
            </a:r>
            <a:r>
              <a:rPr lang="fr-FR" baseline="30000" dirty="0"/>
              <a:t>-p</a:t>
            </a:r>
          </a:p>
        </p:txBody>
      </p:sp>
      <p:grpSp>
        <p:nvGrpSpPr>
          <p:cNvPr id="16" name="Groupe 15">
            <a:extLst>
              <a:ext uri="{FF2B5EF4-FFF2-40B4-BE49-F238E27FC236}">
                <a16:creationId xmlns:a16="http://schemas.microsoft.com/office/drawing/2014/main" id="{17674D79-B03A-BC46-BC53-702215FFF889}"/>
              </a:ext>
            </a:extLst>
          </p:cNvPr>
          <p:cNvGrpSpPr/>
          <p:nvPr/>
        </p:nvGrpSpPr>
        <p:grpSpPr>
          <a:xfrm>
            <a:off x="72943" y="782690"/>
            <a:ext cx="2549688" cy="1331387"/>
            <a:chOff x="62883" y="885172"/>
            <a:chExt cx="2549688" cy="1331387"/>
          </a:xfrm>
        </p:grpSpPr>
        <p:grpSp>
          <p:nvGrpSpPr>
            <p:cNvPr id="89" name="Groupe 88">
              <a:extLst>
                <a:ext uri="{FF2B5EF4-FFF2-40B4-BE49-F238E27FC236}">
                  <a16:creationId xmlns:a16="http://schemas.microsoft.com/office/drawing/2014/main" id="{C1F4CD97-6BF6-3949-A320-5FE5FFAD1629}"/>
                </a:ext>
              </a:extLst>
            </p:cNvPr>
            <p:cNvGrpSpPr/>
            <p:nvPr/>
          </p:nvGrpSpPr>
          <p:grpSpPr>
            <a:xfrm>
              <a:off x="62883" y="1784759"/>
              <a:ext cx="2404389" cy="431800"/>
              <a:chOff x="2092879" y="2624328"/>
              <a:chExt cx="2991185" cy="453196"/>
            </a:xfrm>
          </p:grpSpPr>
          <p:sp>
            <p:nvSpPr>
              <p:cNvPr id="90" name="Rectangle 89">
                <a:extLst>
                  <a:ext uri="{FF2B5EF4-FFF2-40B4-BE49-F238E27FC236}">
                    <a16:creationId xmlns:a16="http://schemas.microsoft.com/office/drawing/2014/main" id="{5CCA3F33-126B-D647-AA66-E81572E06A3A}"/>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91" name="Triangle 90">
                <a:extLst>
                  <a:ext uri="{FF2B5EF4-FFF2-40B4-BE49-F238E27FC236}">
                    <a16:creationId xmlns:a16="http://schemas.microsoft.com/office/drawing/2014/main" id="{EFB7E648-6AB8-6B4A-9BD3-A97298DB3B37}"/>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92" name="Rectangle 91">
              <a:extLst>
                <a:ext uri="{FF2B5EF4-FFF2-40B4-BE49-F238E27FC236}">
                  <a16:creationId xmlns:a16="http://schemas.microsoft.com/office/drawing/2014/main" id="{2B982C25-53A4-1A48-A44E-66AFFF822F79}"/>
                </a:ext>
              </a:extLst>
            </p:cNvPr>
            <p:cNvSpPr/>
            <p:nvPr/>
          </p:nvSpPr>
          <p:spPr bwMode="auto">
            <a:xfrm>
              <a:off x="1832201" y="885172"/>
              <a:ext cx="780370" cy="887384"/>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err="1">
                  <a:ln>
                    <a:noFill/>
                  </a:ln>
                  <a:solidFill>
                    <a:schemeClr val="bg1"/>
                  </a:solidFill>
                  <a:effectLst/>
                  <a:latin typeface="Times" charset="0"/>
                </a:rPr>
                <a:t>piezoZ</a:t>
              </a:r>
              <a:endParaRPr kumimoji="0" lang="fr-FR" sz="1600" b="0" i="0" u="none" strike="noStrike" cap="none" normalizeH="0" baseline="0" dirty="0">
                <a:ln>
                  <a:noFill/>
                </a:ln>
                <a:solidFill>
                  <a:schemeClr val="bg1"/>
                </a:solidFill>
                <a:effectLst/>
                <a:latin typeface="Times" charset="0"/>
              </a:endParaRPr>
            </a:p>
          </p:txBody>
        </p:sp>
      </p:grpSp>
      <p:cxnSp>
        <p:nvCxnSpPr>
          <p:cNvPr id="22" name="Connecteur droit avec flèche 21">
            <a:extLst>
              <a:ext uri="{FF2B5EF4-FFF2-40B4-BE49-F238E27FC236}">
                <a16:creationId xmlns:a16="http://schemas.microsoft.com/office/drawing/2014/main" id="{12BDC7B6-B831-2C4C-8D53-00703AC17427}"/>
              </a:ext>
            </a:extLst>
          </p:cNvPr>
          <p:cNvCxnSpPr/>
          <p:nvPr/>
        </p:nvCxnSpPr>
        <p:spPr bwMode="auto">
          <a:xfrm>
            <a:off x="2015166" y="1919957"/>
            <a:ext cx="0" cy="1589652"/>
          </a:xfrm>
          <a:prstGeom prst="straightConnector1">
            <a:avLst/>
          </a:prstGeom>
          <a:solidFill>
            <a:schemeClr val="accent1"/>
          </a:solidFill>
          <a:ln w="38100" cap="flat" cmpd="sng" algn="ctr">
            <a:solidFill>
              <a:srgbClr val="00B050"/>
            </a:solidFill>
            <a:prstDash val="solid"/>
            <a:round/>
            <a:headEnd type="none" w="med" len="med"/>
            <a:tailEnd type="triangle"/>
          </a:ln>
          <a:effectLst/>
        </p:spPr>
      </p:cxnSp>
      <p:cxnSp>
        <p:nvCxnSpPr>
          <p:cNvPr id="96" name="Connecteur droit avec flèche 95">
            <a:extLst>
              <a:ext uri="{FF2B5EF4-FFF2-40B4-BE49-F238E27FC236}">
                <a16:creationId xmlns:a16="http://schemas.microsoft.com/office/drawing/2014/main" id="{CF719A95-9381-7A41-B42B-7E7F8E0DF2E2}"/>
              </a:ext>
            </a:extLst>
          </p:cNvPr>
          <p:cNvCxnSpPr>
            <a:cxnSpLocks/>
          </p:cNvCxnSpPr>
          <p:nvPr/>
        </p:nvCxnSpPr>
        <p:spPr bwMode="auto">
          <a:xfrm flipV="1">
            <a:off x="2364383" y="1913043"/>
            <a:ext cx="0" cy="1562099"/>
          </a:xfrm>
          <a:prstGeom prst="straightConnector1">
            <a:avLst/>
          </a:prstGeom>
          <a:solidFill>
            <a:schemeClr val="accent1"/>
          </a:solidFill>
          <a:ln w="38100" cap="flat" cmpd="sng" algn="ctr">
            <a:solidFill>
              <a:srgbClr val="7030A0"/>
            </a:solidFill>
            <a:prstDash val="solid"/>
            <a:round/>
            <a:headEnd type="none" w="med" len="med"/>
            <a:tailEnd type="triangle"/>
          </a:ln>
          <a:effectLst/>
        </p:spPr>
      </p:cxnSp>
      <p:sp>
        <p:nvSpPr>
          <p:cNvPr id="25" name="ZoneTexte 24">
            <a:extLst>
              <a:ext uri="{FF2B5EF4-FFF2-40B4-BE49-F238E27FC236}">
                <a16:creationId xmlns:a16="http://schemas.microsoft.com/office/drawing/2014/main" id="{B1FC0430-D2B0-7340-A3AB-AFC388FC7E3B}"/>
              </a:ext>
            </a:extLst>
          </p:cNvPr>
          <p:cNvSpPr txBox="1"/>
          <p:nvPr/>
        </p:nvSpPr>
        <p:spPr>
          <a:xfrm rot="16200000">
            <a:off x="1252171" y="2533279"/>
            <a:ext cx="1031051" cy="369332"/>
          </a:xfrm>
          <a:prstGeom prst="rect">
            <a:avLst/>
          </a:prstGeom>
          <a:noFill/>
        </p:spPr>
        <p:txBody>
          <a:bodyPr wrap="none" rtlCol="0">
            <a:spAutoFit/>
          </a:bodyPr>
          <a:lstStyle/>
          <a:p>
            <a:r>
              <a:rPr lang="fr-FR" sz="1800" dirty="0" err="1">
                <a:solidFill>
                  <a:srgbClr val="00B050"/>
                </a:solidFill>
              </a:rPr>
              <a:t>approach</a:t>
            </a:r>
            <a:endParaRPr lang="fr-FR" sz="1800" dirty="0">
              <a:solidFill>
                <a:srgbClr val="00B050"/>
              </a:solidFill>
            </a:endParaRPr>
          </a:p>
        </p:txBody>
      </p:sp>
      <p:sp>
        <p:nvSpPr>
          <p:cNvPr id="100" name="ZoneTexte 99">
            <a:extLst>
              <a:ext uri="{FF2B5EF4-FFF2-40B4-BE49-F238E27FC236}">
                <a16:creationId xmlns:a16="http://schemas.microsoft.com/office/drawing/2014/main" id="{47F38B56-DB6F-3D4E-8C6B-14ABA5E0BAB8}"/>
              </a:ext>
            </a:extLst>
          </p:cNvPr>
          <p:cNvSpPr txBox="1"/>
          <p:nvPr/>
        </p:nvSpPr>
        <p:spPr>
          <a:xfrm rot="5400000">
            <a:off x="2168114" y="2630422"/>
            <a:ext cx="774571" cy="369332"/>
          </a:xfrm>
          <a:prstGeom prst="rect">
            <a:avLst/>
          </a:prstGeom>
          <a:noFill/>
        </p:spPr>
        <p:txBody>
          <a:bodyPr wrap="none" rtlCol="0">
            <a:spAutoFit/>
          </a:bodyPr>
          <a:lstStyle/>
          <a:p>
            <a:r>
              <a:rPr lang="fr-FR" sz="1800" dirty="0" err="1">
                <a:solidFill>
                  <a:srgbClr val="7030A0"/>
                </a:solidFill>
              </a:rPr>
              <a:t>retract</a:t>
            </a:r>
            <a:endParaRPr lang="fr-FR" sz="1800" dirty="0">
              <a:solidFill>
                <a:srgbClr val="7030A0"/>
              </a:solidFill>
            </a:endParaRPr>
          </a:p>
        </p:txBody>
      </p:sp>
      <p:sp>
        <p:nvSpPr>
          <p:cNvPr id="101" name="Rectangle 100">
            <a:extLst>
              <a:ext uri="{FF2B5EF4-FFF2-40B4-BE49-F238E27FC236}">
                <a16:creationId xmlns:a16="http://schemas.microsoft.com/office/drawing/2014/main" id="{4F416F1C-764B-3746-9126-37548331C969}"/>
              </a:ext>
            </a:extLst>
          </p:cNvPr>
          <p:cNvSpPr/>
          <p:nvPr/>
        </p:nvSpPr>
        <p:spPr bwMode="auto">
          <a:xfrm>
            <a:off x="-307660" y="3058161"/>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102" name="Connecteur droit 101">
            <a:extLst>
              <a:ext uri="{FF2B5EF4-FFF2-40B4-BE49-F238E27FC236}">
                <a16:creationId xmlns:a16="http://schemas.microsoft.com/office/drawing/2014/main" id="{CCCCB19A-43ED-8A42-9847-24F2094418A1}"/>
              </a:ext>
            </a:extLst>
          </p:cNvPr>
          <p:cNvCxnSpPr>
            <a:cxnSpLocks/>
          </p:cNvCxnSpPr>
          <p:nvPr/>
        </p:nvCxnSpPr>
        <p:spPr bwMode="auto">
          <a:xfrm flipV="1">
            <a:off x="-346650" y="3054689"/>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5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4"/>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5"/>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2"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right)">
                                      <p:cBhvr>
                                        <p:cTn id="79" dur="5000"/>
                                        <p:tgtEl>
                                          <p:spTgt spid="1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up)">
                                      <p:cBhvr>
                                        <p:cTn id="84" dur="30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2" fill="hold"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right)">
                                      <p:cBhvr>
                                        <p:cTn id="89" dur="5000"/>
                                        <p:tgtEl>
                                          <p:spTgt spid="1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8"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ipe(left)">
                                      <p:cBhvr>
                                        <p:cTn id="94" dur="5000"/>
                                        <p:tgtEl>
                                          <p:spTgt spid="19"/>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wipe(down)">
                                      <p:cBhvr>
                                        <p:cTn id="99"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3C2ADB-B06E-4A49-B255-91FF688B31B0}"/>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Static</a:t>
            </a:r>
            <a:r>
              <a:rPr lang="fr-FR" sz="1600" dirty="0">
                <a:latin typeface="Times" charset="0"/>
                <a:ea typeface="ＭＳ Ｐゴシック" charset="0"/>
                <a:cs typeface="ＭＳ Ｐゴシック" charset="0"/>
              </a:rPr>
              <a:t> mode</a:t>
            </a:r>
          </a:p>
        </p:txBody>
      </p:sp>
      <p:pic>
        <p:nvPicPr>
          <p:cNvPr id="22530" name="Image 5" descr="courbedeforce.bmp">
            <a:extLst>
              <a:ext uri="{FF2B5EF4-FFF2-40B4-BE49-F238E27FC236}">
                <a16:creationId xmlns:a16="http://schemas.microsoft.com/office/drawing/2014/main" id="{D95E48B5-EF2A-4046-A752-9512398D3E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914400"/>
            <a:ext cx="58293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Image 6" descr="courbe30Nbact.bmp">
            <a:extLst>
              <a:ext uri="{FF2B5EF4-FFF2-40B4-BE49-F238E27FC236}">
                <a16:creationId xmlns:a16="http://schemas.microsoft.com/office/drawing/2014/main" id="{DB8268E8-7CA6-404A-8748-DD9F62572C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625850"/>
            <a:ext cx="41148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9ACF038D-9B38-8E4C-B020-EB4527956125}"/>
              </a:ext>
            </a:extLst>
          </p:cNvPr>
          <p:cNvSpPr txBox="1">
            <a:spLocks noChangeArrowheads="1"/>
          </p:cNvSpPr>
          <p:nvPr/>
        </p:nvSpPr>
        <p:spPr bwMode="auto">
          <a:xfrm>
            <a:off x="1054100" y="596900"/>
            <a:ext cx="3517900" cy="646113"/>
          </a:xfrm>
          <a:prstGeom prst="rect">
            <a:avLst/>
          </a:prstGeom>
          <a:solidFill>
            <a:srgbClr val="FFE2A9"/>
          </a:solidFill>
          <a:ln w="9525">
            <a:solidFill>
              <a:schemeClr val="tx1"/>
            </a:solidFill>
            <a:miter lim="800000"/>
            <a:headEnd/>
            <a:tailEnd/>
          </a:ln>
          <a:effectLst>
            <a:outerShdw blurRad="50800" dist="38100" dir="2700000" algn="tl" rotWithShape="0">
              <a:srgbClr val="808080">
                <a:alpha val="42999"/>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sz="1800" dirty="0"/>
              <a:t>Force </a:t>
            </a:r>
            <a:r>
              <a:rPr lang="fr-FR" sz="1800" dirty="0" err="1"/>
              <a:t>curveF</a:t>
            </a:r>
            <a:r>
              <a:rPr lang="fr-FR" sz="1800" dirty="0"/>
              <a:t>(D</a:t>
            </a:r>
            <a:r>
              <a:rPr lang="fr-FR" sz="1800" baseline="-25000" dirty="0"/>
              <a:t>z</a:t>
            </a:r>
            <a:r>
              <a:rPr lang="fr-FR" sz="1800" dirty="0"/>
              <a:t>)</a:t>
            </a:r>
          </a:p>
          <a:p>
            <a:pPr algn="ctr">
              <a:defRPr/>
            </a:pPr>
            <a:r>
              <a:rPr lang="fr-FR" sz="1800" dirty="0"/>
              <a:t>On hard surface</a:t>
            </a:r>
          </a:p>
        </p:txBody>
      </p:sp>
      <p:sp>
        <p:nvSpPr>
          <p:cNvPr id="9" name="ZoneTexte 8">
            <a:extLst>
              <a:ext uri="{FF2B5EF4-FFF2-40B4-BE49-F238E27FC236}">
                <a16:creationId xmlns:a16="http://schemas.microsoft.com/office/drawing/2014/main" id="{39E30244-2691-AC48-B9EF-52EB36C88935}"/>
              </a:ext>
            </a:extLst>
          </p:cNvPr>
          <p:cNvSpPr txBox="1">
            <a:spLocks noChangeArrowheads="1"/>
          </p:cNvSpPr>
          <p:nvPr/>
        </p:nvSpPr>
        <p:spPr bwMode="auto">
          <a:xfrm>
            <a:off x="5092700" y="3276600"/>
            <a:ext cx="3517900" cy="646113"/>
          </a:xfrm>
          <a:prstGeom prst="rect">
            <a:avLst/>
          </a:prstGeom>
          <a:solidFill>
            <a:srgbClr val="FFE2A9"/>
          </a:solidFill>
          <a:ln w="9525">
            <a:solidFill>
              <a:schemeClr val="tx1"/>
            </a:solidFill>
            <a:miter lim="800000"/>
            <a:headEnd/>
            <a:tailEnd/>
          </a:ln>
          <a:effectLst>
            <a:outerShdw blurRad="50800" dist="38100" dir="2700000" algn="tl" rotWithShape="0">
              <a:srgbClr val="808080">
                <a:alpha val="42999"/>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sz="1800" dirty="0"/>
              <a:t>Force </a:t>
            </a:r>
            <a:r>
              <a:rPr lang="fr-FR" sz="1800" dirty="0" err="1"/>
              <a:t>curve</a:t>
            </a:r>
            <a:r>
              <a:rPr lang="fr-FR" sz="1800" dirty="0"/>
              <a:t> F(D</a:t>
            </a:r>
            <a:r>
              <a:rPr lang="fr-FR" sz="1800" baseline="-25000" dirty="0"/>
              <a:t>z</a:t>
            </a:r>
            <a:r>
              <a:rPr lang="fr-FR" sz="1800" dirty="0"/>
              <a:t>)</a:t>
            </a:r>
          </a:p>
          <a:p>
            <a:pPr algn="ctr">
              <a:defRPr/>
            </a:pPr>
            <a:r>
              <a:rPr lang="fr-FR" sz="1800" dirty="0"/>
              <a:t>On soft surface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3C2ADB-B06E-4A49-B255-91FF688B31B0}"/>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Static</a:t>
            </a:r>
            <a:r>
              <a:rPr lang="fr-FR" sz="1600" dirty="0">
                <a:latin typeface="Times" charset="0"/>
                <a:ea typeface="ＭＳ Ｐゴシック" charset="0"/>
                <a:cs typeface="ＭＳ Ｐゴシック" charset="0"/>
              </a:rPr>
              <a:t> mode</a:t>
            </a:r>
          </a:p>
        </p:txBody>
      </p:sp>
      <p:pic>
        <p:nvPicPr>
          <p:cNvPr id="46082" name="Picture 2" descr="Atomic force microscopy (AFM) :: Anton Paar Wiki">
            <a:extLst>
              <a:ext uri="{FF2B5EF4-FFF2-40B4-BE49-F238E27FC236}">
                <a16:creationId xmlns:a16="http://schemas.microsoft.com/office/drawing/2014/main" id="{CB66F189-5A97-CD4C-9519-B40FBFEA7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799" y="886423"/>
            <a:ext cx="6988401" cy="553131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32EFE71-182E-F74F-AC8E-D46F24F70105}"/>
              </a:ext>
            </a:extLst>
          </p:cNvPr>
          <p:cNvSpPr/>
          <p:nvPr/>
        </p:nvSpPr>
        <p:spPr bwMode="auto">
          <a:xfrm>
            <a:off x="6143912" y="3660545"/>
            <a:ext cx="1018888" cy="334926"/>
          </a:xfrm>
          <a:prstGeom prst="rect">
            <a:avLst/>
          </a:prstGeom>
          <a:solidFill>
            <a:srgbClr val="FBFB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17" name="Groupe 16">
            <a:extLst>
              <a:ext uri="{FF2B5EF4-FFF2-40B4-BE49-F238E27FC236}">
                <a16:creationId xmlns:a16="http://schemas.microsoft.com/office/drawing/2014/main" id="{6CF29626-883F-D543-AAE4-17F09A6AA135}"/>
              </a:ext>
            </a:extLst>
          </p:cNvPr>
          <p:cNvGrpSpPr/>
          <p:nvPr/>
        </p:nvGrpSpPr>
        <p:grpSpPr>
          <a:xfrm>
            <a:off x="6143912" y="3466425"/>
            <a:ext cx="1213990" cy="388239"/>
            <a:chOff x="72944" y="1725838"/>
            <a:chExt cx="1213990" cy="388239"/>
          </a:xfrm>
        </p:grpSpPr>
        <p:sp>
          <p:nvSpPr>
            <p:cNvPr id="21" name="Triangle 20">
              <a:extLst>
                <a:ext uri="{FF2B5EF4-FFF2-40B4-BE49-F238E27FC236}">
                  <a16:creationId xmlns:a16="http://schemas.microsoft.com/office/drawing/2014/main" id="{12C0B355-AC00-664D-BB9F-7330C66CBD7B}"/>
                </a:ext>
              </a:extLst>
            </p:cNvPr>
            <p:cNvSpPr/>
            <p:nvPr/>
          </p:nvSpPr>
          <p:spPr bwMode="auto">
            <a:xfrm rot="10800000">
              <a:off x="125276" y="1725838"/>
              <a:ext cx="147003" cy="388239"/>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20" name="Rectangle 19">
              <a:extLst>
                <a:ext uri="{FF2B5EF4-FFF2-40B4-BE49-F238E27FC236}">
                  <a16:creationId xmlns:a16="http://schemas.microsoft.com/office/drawing/2014/main" id="{6E3D27B6-5AEA-CF4A-9832-BBD6B53692F4}"/>
                </a:ext>
              </a:extLst>
            </p:cNvPr>
            <p:cNvSpPr/>
            <p:nvPr/>
          </p:nvSpPr>
          <p:spPr bwMode="auto">
            <a:xfrm flipV="1">
              <a:off x="72944" y="1725838"/>
              <a:ext cx="1213990"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sp>
        <p:nvSpPr>
          <p:cNvPr id="19" name="Rectangle 18">
            <a:extLst>
              <a:ext uri="{FF2B5EF4-FFF2-40B4-BE49-F238E27FC236}">
                <a16:creationId xmlns:a16="http://schemas.microsoft.com/office/drawing/2014/main" id="{ED3F0EC0-749E-1F45-B7B9-FE68E12E71BF}"/>
              </a:ext>
            </a:extLst>
          </p:cNvPr>
          <p:cNvSpPr/>
          <p:nvPr/>
        </p:nvSpPr>
        <p:spPr bwMode="auto">
          <a:xfrm>
            <a:off x="6077623" y="3936822"/>
            <a:ext cx="788844" cy="117297"/>
          </a:xfrm>
          <a:prstGeom prst="rect">
            <a:avLst/>
          </a:prstGeom>
          <a:solidFill>
            <a:srgbClr val="FFB1B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5" name="Rectangle 24">
            <a:extLst>
              <a:ext uri="{FF2B5EF4-FFF2-40B4-BE49-F238E27FC236}">
                <a16:creationId xmlns:a16="http://schemas.microsoft.com/office/drawing/2014/main" id="{7C59F49D-6410-B043-9E17-68C8DFA453AD}"/>
              </a:ext>
            </a:extLst>
          </p:cNvPr>
          <p:cNvSpPr/>
          <p:nvPr/>
        </p:nvSpPr>
        <p:spPr bwMode="auto">
          <a:xfrm>
            <a:off x="5732018" y="4244218"/>
            <a:ext cx="1625883" cy="539447"/>
          </a:xfrm>
          <a:prstGeom prst="rect">
            <a:avLst/>
          </a:prstGeom>
          <a:solidFill>
            <a:srgbClr val="FBFB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6" name="Rectangle 25">
            <a:extLst>
              <a:ext uri="{FF2B5EF4-FFF2-40B4-BE49-F238E27FC236}">
                <a16:creationId xmlns:a16="http://schemas.microsoft.com/office/drawing/2014/main" id="{D38F6E7C-B704-7946-8D7D-B9FA48F28ACE}"/>
              </a:ext>
            </a:extLst>
          </p:cNvPr>
          <p:cNvSpPr/>
          <p:nvPr/>
        </p:nvSpPr>
        <p:spPr bwMode="auto">
          <a:xfrm>
            <a:off x="3903133" y="3464490"/>
            <a:ext cx="1693701" cy="539447"/>
          </a:xfrm>
          <a:prstGeom prst="rect">
            <a:avLst/>
          </a:prstGeom>
          <a:solidFill>
            <a:srgbClr val="FBFB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7" name="Rectangle 26">
            <a:extLst>
              <a:ext uri="{FF2B5EF4-FFF2-40B4-BE49-F238E27FC236}">
                <a16:creationId xmlns:a16="http://schemas.microsoft.com/office/drawing/2014/main" id="{EACECB57-A403-6C4F-853E-93509C327851}"/>
              </a:ext>
            </a:extLst>
          </p:cNvPr>
          <p:cNvSpPr/>
          <p:nvPr/>
        </p:nvSpPr>
        <p:spPr bwMode="auto">
          <a:xfrm>
            <a:off x="3132665" y="2413483"/>
            <a:ext cx="1693701" cy="539447"/>
          </a:xfrm>
          <a:prstGeom prst="rect">
            <a:avLst/>
          </a:prstGeom>
          <a:solidFill>
            <a:srgbClr val="FBFB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8" name="Rectangle 27">
            <a:extLst>
              <a:ext uri="{FF2B5EF4-FFF2-40B4-BE49-F238E27FC236}">
                <a16:creationId xmlns:a16="http://schemas.microsoft.com/office/drawing/2014/main" id="{27821615-BECA-C84F-8125-CDCAC9D66579}"/>
              </a:ext>
            </a:extLst>
          </p:cNvPr>
          <p:cNvSpPr/>
          <p:nvPr/>
        </p:nvSpPr>
        <p:spPr bwMode="auto">
          <a:xfrm>
            <a:off x="3758452" y="5043559"/>
            <a:ext cx="729572" cy="343354"/>
          </a:xfrm>
          <a:prstGeom prst="rect">
            <a:avLst/>
          </a:prstGeom>
          <a:solidFill>
            <a:srgbClr val="FBFB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9" name="Rectangle 28">
            <a:extLst>
              <a:ext uri="{FF2B5EF4-FFF2-40B4-BE49-F238E27FC236}">
                <a16:creationId xmlns:a16="http://schemas.microsoft.com/office/drawing/2014/main" id="{1F1EA93D-0B16-7446-A893-34F094838F2B}"/>
              </a:ext>
            </a:extLst>
          </p:cNvPr>
          <p:cNvSpPr/>
          <p:nvPr/>
        </p:nvSpPr>
        <p:spPr bwMode="auto">
          <a:xfrm rot="19370650">
            <a:off x="3300805" y="2121452"/>
            <a:ext cx="689536" cy="722898"/>
          </a:xfrm>
          <a:prstGeom prst="rect">
            <a:avLst/>
          </a:prstGeom>
          <a:solidFill>
            <a:srgbClr val="FBFB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35" name="Groupe 34">
            <a:extLst>
              <a:ext uri="{FF2B5EF4-FFF2-40B4-BE49-F238E27FC236}">
                <a16:creationId xmlns:a16="http://schemas.microsoft.com/office/drawing/2014/main" id="{107755C3-7225-6042-8F6B-062271AD5FD5}"/>
              </a:ext>
            </a:extLst>
          </p:cNvPr>
          <p:cNvGrpSpPr/>
          <p:nvPr/>
        </p:nvGrpSpPr>
        <p:grpSpPr>
          <a:xfrm>
            <a:off x="3866003" y="3271033"/>
            <a:ext cx="1457336" cy="665789"/>
            <a:chOff x="3979515" y="3040762"/>
            <a:chExt cx="1457336" cy="665789"/>
          </a:xfrm>
        </p:grpSpPr>
        <p:sp>
          <p:nvSpPr>
            <p:cNvPr id="22" name="Forme libre 21">
              <a:extLst>
                <a:ext uri="{FF2B5EF4-FFF2-40B4-BE49-F238E27FC236}">
                  <a16:creationId xmlns:a16="http://schemas.microsoft.com/office/drawing/2014/main" id="{57376E37-6C83-F44B-9B56-80E74FAC3DAC}"/>
                </a:ext>
              </a:extLst>
            </p:cNvPr>
            <p:cNvSpPr/>
            <p:nvPr/>
          </p:nvSpPr>
          <p:spPr bwMode="auto">
            <a:xfrm>
              <a:off x="4174067" y="3378201"/>
              <a:ext cx="357405" cy="237067"/>
            </a:xfrm>
            <a:custGeom>
              <a:avLst/>
              <a:gdLst>
                <a:gd name="connsiteX0" fmla="*/ 220133 w 357405"/>
                <a:gd name="connsiteY0" fmla="*/ 8467 h 237067"/>
                <a:gd name="connsiteX1" fmla="*/ 228600 w 357405"/>
                <a:gd name="connsiteY1" fmla="*/ 101600 h 237067"/>
                <a:gd name="connsiteX2" fmla="*/ 245533 w 357405"/>
                <a:gd name="connsiteY2" fmla="*/ 118534 h 237067"/>
                <a:gd name="connsiteX3" fmla="*/ 287866 w 357405"/>
                <a:gd name="connsiteY3" fmla="*/ 194734 h 237067"/>
                <a:gd name="connsiteX4" fmla="*/ 313266 w 357405"/>
                <a:gd name="connsiteY4" fmla="*/ 211667 h 237067"/>
                <a:gd name="connsiteX5" fmla="*/ 330200 w 357405"/>
                <a:gd name="connsiteY5" fmla="*/ 228600 h 237067"/>
                <a:gd name="connsiteX6" fmla="*/ 355600 w 357405"/>
                <a:gd name="connsiteY6" fmla="*/ 237067 h 237067"/>
                <a:gd name="connsiteX7" fmla="*/ 211666 w 357405"/>
                <a:gd name="connsiteY7" fmla="*/ 228600 h 237067"/>
                <a:gd name="connsiteX8" fmla="*/ 0 w 357405"/>
                <a:gd name="connsiteY8" fmla="*/ 220134 h 237067"/>
                <a:gd name="connsiteX9" fmla="*/ 16933 w 357405"/>
                <a:gd name="connsiteY9" fmla="*/ 203200 h 237067"/>
                <a:gd name="connsiteX10" fmla="*/ 25400 w 357405"/>
                <a:gd name="connsiteY10" fmla="*/ 177800 h 237067"/>
                <a:gd name="connsiteX11" fmla="*/ 50800 w 357405"/>
                <a:gd name="connsiteY11" fmla="*/ 160867 h 237067"/>
                <a:gd name="connsiteX12" fmla="*/ 84666 w 357405"/>
                <a:gd name="connsiteY12" fmla="*/ 110067 h 237067"/>
                <a:gd name="connsiteX13" fmla="*/ 93133 w 357405"/>
                <a:gd name="connsiteY13" fmla="*/ 84667 h 237067"/>
                <a:gd name="connsiteX14" fmla="*/ 110066 w 357405"/>
                <a:gd name="connsiteY14" fmla="*/ 59267 h 237067"/>
                <a:gd name="connsiteX15" fmla="*/ 127000 w 357405"/>
                <a:gd name="connsiteY15" fmla="*/ 0 h 237067"/>
                <a:gd name="connsiteX16" fmla="*/ 169333 w 357405"/>
                <a:gd name="connsiteY16" fmla="*/ 33867 h 237067"/>
                <a:gd name="connsiteX17" fmla="*/ 177800 w 357405"/>
                <a:gd name="connsiteY17" fmla="*/ 59267 h 237067"/>
                <a:gd name="connsiteX18" fmla="*/ 203200 w 357405"/>
                <a:gd name="connsiteY18" fmla="*/ 59267 h 2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405" h="237067">
                  <a:moveTo>
                    <a:pt x="220133" y="8467"/>
                  </a:moveTo>
                  <a:cubicBezTo>
                    <a:pt x="222955" y="39511"/>
                    <a:pt x="221591" y="71226"/>
                    <a:pt x="228600" y="101600"/>
                  </a:cubicBezTo>
                  <a:cubicBezTo>
                    <a:pt x="230395" y="109378"/>
                    <a:pt x="241426" y="111689"/>
                    <a:pt x="245533" y="118534"/>
                  </a:cubicBezTo>
                  <a:cubicBezTo>
                    <a:pt x="266118" y="152843"/>
                    <a:pt x="236092" y="160219"/>
                    <a:pt x="287866" y="194734"/>
                  </a:cubicBezTo>
                  <a:cubicBezTo>
                    <a:pt x="296333" y="200378"/>
                    <a:pt x="305320" y="205310"/>
                    <a:pt x="313266" y="211667"/>
                  </a:cubicBezTo>
                  <a:cubicBezTo>
                    <a:pt x="319499" y="216654"/>
                    <a:pt x="323355" y="224493"/>
                    <a:pt x="330200" y="228600"/>
                  </a:cubicBezTo>
                  <a:cubicBezTo>
                    <a:pt x="337853" y="233192"/>
                    <a:pt x="364525" y="237067"/>
                    <a:pt x="355600" y="237067"/>
                  </a:cubicBezTo>
                  <a:cubicBezTo>
                    <a:pt x="307539" y="237067"/>
                    <a:pt x="259673" y="230886"/>
                    <a:pt x="211666" y="228600"/>
                  </a:cubicBezTo>
                  <a:lnTo>
                    <a:pt x="0" y="220134"/>
                  </a:lnTo>
                  <a:cubicBezTo>
                    <a:pt x="5644" y="214489"/>
                    <a:pt x="12826" y="210045"/>
                    <a:pt x="16933" y="203200"/>
                  </a:cubicBezTo>
                  <a:cubicBezTo>
                    <a:pt x="21525" y="195547"/>
                    <a:pt x="19825" y="184769"/>
                    <a:pt x="25400" y="177800"/>
                  </a:cubicBezTo>
                  <a:cubicBezTo>
                    <a:pt x="31757" y="169854"/>
                    <a:pt x="42333" y="166511"/>
                    <a:pt x="50800" y="160867"/>
                  </a:cubicBezTo>
                  <a:cubicBezTo>
                    <a:pt x="62089" y="143934"/>
                    <a:pt x="78230" y="129374"/>
                    <a:pt x="84666" y="110067"/>
                  </a:cubicBezTo>
                  <a:cubicBezTo>
                    <a:pt x="87488" y="101600"/>
                    <a:pt x="89142" y="92649"/>
                    <a:pt x="93133" y="84667"/>
                  </a:cubicBezTo>
                  <a:cubicBezTo>
                    <a:pt x="97684" y="75566"/>
                    <a:pt x="105515" y="68368"/>
                    <a:pt x="110066" y="59267"/>
                  </a:cubicBezTo>
                  <a:cubicBezTo>
                    <a:pt x="116140" y="47119"/>
                    <a:pt x="124287" y="10853"/>
                    <a:pt x="127000" y="0"/>
                  </a:cubicBezTo>
                  <a:cubicBezTo>
                    <a:pt x="156296" y="9766"/>
                    <a:pt x="154014" y="3229"/>
                    <a:pt x="169333" y="33867"/>
                  </a:cubicBezTo>
                  <a:cubicBezTo>
                    <a:pt x="173324" y="41849"/>
                    <a:pt x="170660" y="53912"/>
                    <a:pt x="177800" y="59267"/>
                  </a:cubicBezTo>
                  <a:cubicBezTo>
                    <a:pt x="184573" y="64347"/>
                    <a:pt x="194733" y="59267"/>
                    <a:pt x="203200" y="59267"/>
                  </a:cubicBezTo>
                </a:path>
              </a:pathLst>
            </a:custGeom>
            <a:solidFill>
              <a:schemeClr val="accent1">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30" name="Groupe 29">
              <a:extLst>
                <a:ext uri="{FF2B5EF4-FFF2-40B4-BE49-F238E27FC236}">
                  <a16:creationId xmlns:a16="http://schemas.microsoft.com/office/drawing/2014/main" id="{81642C04-E360-1043-833A-B1EFF2D98EE2}"/>
                </a:ext>
              </a:extLst>
            </p:cNvPr>
            <p:cNvGrpSpPr/>
            <p:nvPr/>
          </p:nvGrpSpPr>
          <p:grpSpPr>
            <a:xfrm>
              <a:off x="4214394" y="3040762"/>
              <a:ext cx="1222457" cy="532174"/>
              <a:chOff x="64476" y="1725839"/>
              <a:chExt cx="1222457" cy="532174"/>
            </a:xfrm>
          </p:grpSpPr>
          <p:sp>
            <p:nvSpPr>
              <p:cNvPr id="31" name="Triangle 30">
                <a:extLst>
                  <a:ext uri="{FF2B5EF4-FFF2-40B4-BE49-F238E27FC236}">
                    <a16:creationId xmlns:a16="http://schemas.microsoft.com/office/drawing/2014/main" id="{634C2BE8-A553-3D41-8D3F-0E68A2E21BFE}"/>
                  </a:ext>
                </a:extLst>
              </p:cNvPr>
              <p:cNvSpPr/>
              <p:nvPr/>
            </p:nvSpPr>
            <p:spPr bwMode="auto">
              <a:xfrm rot="10800000">
                <a:off x="125276" y="1869774"/>
                <a:ext cx="147003" cy="388239"/>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32" name="Rectangle 31">
                <a:extLst>
                  <a:ext uri="{FF2B5EF4-FFF2-40B4-BE49-F238E27FC236}">
                    <a16:creationId xmlns:a16="http://schemas.microsoft.com/office/drawing/2014/main" id="{88A2C210-86F2-D349-8A4C-9FD17D12D9BF}"/>
                  </a:ext>
                </a:extLst>
              </p:cNvPr>
              <p:cNvSpPr/>
              <p:nvPr/>
            </p:nvSpPr>
            <p:spPr bwMode="auto">
              <a:xfrm flipV="1">
                <a:off x="64476" y="1725839"/>
                <a:ext cx="1222457" cy="189652"/>
              </a:xfrm>
              <a:custGeom>
                <a:avLst/>
                <a:gdLst>
                  <a:gd name="connsiteX0" fmla="*/ 0 w 1213990"/>
                  <a:gd name="connsiteY0" fmla="*/ 0 h 45719"/>
                  <a:gd name="connsiteX1" fmla="*/ 1213990 w 1213990"/>
                  <a:gd name="connsiteY1" fmla="*/ 0 h 45719"/>
                  <a:gd name="connsiteX2" fmla="*/ 1213990 w 1213990"/>
                  <a:gd name="connsiteY2" fmla="*/ 45719 h 45719"/>
                  <a:gd name="connsiteX3" fmla="*/ 0 w 1213990"/>
                  <a:gd name="connsiteY3" fmla="*/ 45719 h 45719"/>
                  <a:gd name="connsiteX4" fmla="*/ 0 w 1213990"/>
                  <a:gd name="connsiteY4" fmla="*/ 0 h 45719"/>
                  <a:gd name="connsiteX0" fmla="*/ 0 w 1222457"/>
                  <a:gd name="connsiteY0" fmla="*/ 0 h 189652"/>
                  <a:gd name="connsiteX1" fmla="*/ 1222457 w 1222457"/>
                  <a:gd name="connsiteY1" fmla="*/ 143933 h 189652"/>
                  <a:gd name="connsiteX2" fmla="*/ 1222457 w 1222457"/>
                  <a:gd name="connsiteY2" fmla="*/ 189652 h 189652"/>
                  <a:gd name="connsiteX3" fmla="*/ 8467 w 1222457"/>
                  <a:gd name="connsiteY3" fmla="*/ 189652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57" h="189652">
                    <a:moveTo>
                      <a:pt x="0" y="0"/>
                    </a:moveTo>
                    <a:cubicBezTo>
                      <a:pt x="385453" y="88373"/>
                      <a:pt x="730508" y="106972"/>
                      <a:pt x="1222457" y="143933"/>
                    </a:cubicBezTo>
                    <a:lnTo>
                      <a:pt x="1222457" y="189652"/>
                    </a:lnTo>
                    <a:cubicBezTo>
                      <a:pt x="820616" y="144496"/>
                      <a:pt x="506910" y="169115"/>
                      <a:pt x="16934" y="54185"/>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33" name="Rectangle 32">
              <a:extLst>
                <a:ext uri="{FF2B5EF4-FFF2-40B4-BE49-F238E27FC236}">
                  <a16:creationId xmlns:a16="http://schemas.microsoft.com/office/drawing/2014/main" id="{0D3F27A8-CF31-FD41-9FF9-7895687DD6AE}"/>
                </a:ext>
              </a:extLst>
            </p:cNvPr>
            <p:cNvSpPr/>
            <p:nvPr/>
          </p:nvSpPr>
          <p:spPr bwMode="auto">
            <a:xfrm>
              <a:off x="4078868" y="3589254"/>
              <a:ext cx="788844" cy="117297"/>
            </a:xfrm>
            <a:prstGeom prst="rect">
              <a:avLst/>
            </a:prstGeom>
            <a:solidFill>
              <a:srgbClr val="FFB1B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24" name="Connecteur droit 23">
              <a:extLst>
                <a:ext uri="{FF2B5EF4-FFF2-40B4-BE49-F238E27FC236}">
                  <a16:creationId xmlns:a16="http://schemas.microsoft.com/office/drawing/2014/main" id="{988950BF-2211-2746-9CB6-668A9C19EA16}"/>
                </a:ext>
              </a:extLst>
            </p:cNvPr>
            <p:cNvCxnSpPr>
              <a:cxnSpLocks/>
            </p:cNvCxnSpPr>
            <p:nvPr/>
          </p:nvCxnSpPr>
          <p:spPr bwMode="auto">
            <a:xfrm>
              <a:off x="3979515" y="3040762"/>
              <a:ext cx="145733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grpSp>
        <p:nvGrpSpPr>
          <p:cNvPr id="39" name="Groupe 38">
            <a:extLst>
              <a:ext uri="{FF2B5EF4-FFF2-40B4-BE49-F238E27FC236}">
                <a16:creationId xmlns:a16="http://schemas.microsoft.com/office/drawing/2014/main" id="{34FB9752-FB30-5443-8C6F-EDC450FBC2A0}"/>
              </a:ext>
            </a:extLst>
          </p:cNvPr>
          <p:cNvGrpSpPr/>
          <p:nvPr/>
        </p:nvGrpSpPr>
        <p:grpSpPr>
          <a:xfrm>
            <a:off x="2902442" y="2103405"/>
            <a:ext cx="1457336" cy="606520"/>
            <a:chOff x="3979515" y="3100031"/>
            <a:chExt cx="1457336" cy="606520"/>
          </a:xfrm>
        </p:grpSpPr>
        <p:sp>
          <p:nvSpPr>
            <p:cNvPr id="40" name="Forme libre 39">
              <a:extLst>
                <a:ext uri="{FF2B5EF4-FFF2-40B4-BE49-F238E27FC236}">
                  <a16:creationId xmlns:a16="http://schemas.microsoft.com/office/drawing/2014/main" id="{9998B38F-2223-E147-8811-94461D4CBAF8}"/>
                </a:ext>
              </a:extLst>
            </p:cNvPr>
            <p:cNvSpPr/>
            <p:nvPr/>
          </p:nvSpPr>
          <p:spPr bwMode="auto">
            <a:xfrm>
              <a:off x="4174067" y="3378201"/>
              <a:ext cx="357405" cy="237067"/>
            </a:xfrm>
            <a:custGeom>
              <a:avLst/>
              <a:gdLst>
                <a:gd name="connsiteX0" fmla="*/ 220133 w 357405"/>
                <a:gd name="connsiteY0" fmla="*/ 8467 h 237067"/>
                <a:gd name="connsiteX1" fmla="*/ 228600 w 357405"/>
                <a:gd name="connsiteY1" fmla="*/ 101600 h 237067"/>
                <a:gd name="connsiteX2" fmla="*/ 245533 w 357405"/>
                <a:gd name="connsiteY2" fmla="*/ 118534 h 237067"/>
                <a:gd name="connsiteX3" fmla="*/ 287866 w 357405"/>
                <a:gd name="connsiteY3" fmla="*/ 194734 h 237067"/>
                <a:gd name="connsiteX4" fmla="*/ 313266 w 357405"/>
                <a:gd name="connsiteY4" fmla="*/ 211667 h 237067"/>
                <a:gd name="connsiteX5" fmla="*/ 330200 w 357405"/>
                <a:gd name="connsiteY5" fmla="*/ 228600 h 237067"/>
                <a:gd name="connsiteX6" fmla="*/ 355600 w 357405"/>
                <a:gd name="connsiteY6" fmla="*/ 237067 h 237067"/>
                <a:gd name="connsiteX7" fmla="*/ 211666 w 357405"/>
                <a:gd name="connsiteY7" fmla="*/ 228600 h 237067"/>
                <a:gd name="connsiteX8" fmla="*/ 0 w 357405"/>
                <a:gd name="connsiteY8" fmla="*/ 220134 h 237067"/>
                <a:gd name="connsiteX9" fmla="*/ 16933 w 357405"/>
                <a:gd name="connsiteY9" fmla="*/ 203200 h 237067"/>
                <a:gd name="connsiteX10" fmla="*/ 25400 w 357405"/>
                <a:gd name="connsiteY10" fmla="*/ 177800 h 237067"/>
                <a:gd name="connsiteX11" fmla="*/ 50800 w 357405"/>
                <a:gd name="connsiteY11" fmla="*/ 160867 h 237067"/>
                <a:gd name="connsiteX12" fmla="*/ 84666 w 357405"/>
                <a:gd name="connsiteY12" fmla="*/ 110067 h 237067"/>
                <a:gd name="connsiteX13" fmla="*/ 93133 w 357405"/>
                <a:gd name="connsiteY13" fmla="*/ 84667 h 237067"/>
                <a:gd name="connsiteX14" fmla="*/ 110066 w 357405"/>
                <a:gd name="connsiteY14" fmla="*/ 59267 h 237067"/>
                <a:gd name="connsiteX15" fmla="*/ 127000 w 357405"/>
                <a:gd name="connsiteY15" fmla="*/ 0 h 237067"/>
                <a:gd name="connsiteX16" fmla="*/ 169333 w 357405"/>
                <a:gd name="connsiteY16" fmla="*/ 33867 h 237067"/>
                <a:gd name="connsiteX17" fmla="*/ 177800 w 357405"/>
                <a:gd name="connsiteY17" fmla="*/ 59267 h 237067"/>
                <a:gd name="connsiteX18" fmla="*/ 203200 w 357405"/>
                <a:gd name="connsiteY18" fmla="*/ 59267 h 2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405" h="237067">
                  <a:moveTo>
                    <a:pt x="220133" y="8467"/>
                  </a:moveTo>
                  <a:cubicBezTo>
                    <a:pt x="222955" y="39511"/>
                    <a:pt x="221591" y="71226"/>
                    <a:pt x="228600" y="101600"/>
                  </a:cubicBezTo>
                  <a:cubicBezTo>
                    <a:pt x="230395" y="109378"/>
                    <a:pt x="241426" y="111689"/>
                    <a:pt x="245533" y="118534"/>
                  </a:cubicBezTo>
                  <a:cubicBezTo>
                    <a:pt x="266118" y="152843"/>
                    <a:pt x="236092" y="160219"/>
                    <a:pt x="287866" y="194734"/>
                  </a:cubicBezTo>
                  <a:cubicBezTo>
                    <a:pt x="296333" y="200378"/>
                    <a:pt x="305320" y="205310"/>
                    <a:pt x="313266" y="211667"/>
                  </a:cubicBezTo>
                  <a:cubicBezTo>
                    <a:pt x="319499" y="216654"/>
                    <a:pt x="323355" y="224493"/>
                    <a:pt x="330200" y="228600"/>
                  </a:cubicBezTo>
                  <a:cubicBezTo>
                    <a:pt x="337853" y="233192"/>
                    <a:pt x="364525" y="237067"/>
                    <a:pt x="355600" y="237067"/>
                  </a:cubicBezTo>
                  <a:cubicBezTo>
                    <a:pt x="307539" y="237067"/>
                    <a:pt x="259673" y="230886"/>
                    <a:pt x="211666" y="228600"/>
                  </a:cubicBezTo>
                  <a:lnTo>
                    <a:pt x="0" y="220134"/>
                  </a:lnTo>
                  <a:cubicBezTo>
                    <a:pt x="5644" y="214489"/>
                    <a:pt x="12826" y="210045"/>
                    <a:pt x="16933" y="203200"/>
                  </a:cubicBezTo>
                  <a:cubicBezTo>
                    <a:pt x="21525" y="195547"/>
                    <a:pt x="19825" y="184769"/>
                    <a:pt x="25400" y="177800"/>
                  </a:cubicBezTo>
                  <a:cubicBezTo>
                    <a:pt x="31757" y="169854"/>
                    <a:pt x="42333" y="166511"/>
                    <a:pt x="50800" y="160867"/>
                  </a:cubicBezTo>
                  <a:cubicBezTo>
                    <a:pt x="62089" y="143934"/>
                    <a:pt x="78230" y="129374"/>
                    <a:pt x="84666" y="110067"/>
                  </a:cubicBezTo>
                  <a:cubicBezTo>
                    <a:pt x="87488" y="101600"/>
                    <a:pt x="89142" y="92649"/>
                    <a:pt x="93133" y="84667"/>
                  </a:cubicBezTo>
                  <a:cubicBezTo>
                    <a:pt x="97684" y="75566"/>
                    <a:pt x="105515" y="68368"/>
                    <a:pt x="110066" y="59267"/>
                  </a:cubicBezTo>
                  <a:cubicBezTo>
                    <a:pt x="116140" y="47119"/>
                    <a:pt x="124287" y="10853"/>
                    <a:pt x="127000" y="0"/>
                  </a:cubicBezTo>
                  <a:cubicBezTo>
                    <a:pt x="156296" y="9766"/>
                    <a:pt x="154014" y="3229"/>
                    <a:pt x="169333" y="33867"/>
                  </a:cubicBezTo>
                  <a:cubicBezTo>
                    <a:pt x="173324" y="41849"/>
                    <a:pt x="170660" y="53912"/>
                    <a:pt x="177800" y="59267"/>
                  </a:cubicBezTo>
                  <a:cubicBezTo>
                    <a:pt x="184573" y="64347"/>
                    <a:pt x="194733" y="59267"/>
                    <a:pt x="203200" y="59267"/>
                  </a:cubicBezTo>
                </a:path>
              </a:pathLst>
            </a:custGeom>
            <a:solidFill>
              <a:schemeClr val="accent1">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1" name="Groupe 40">
              <a:extLst>
                <a:ext uri="{FF2B5EF4-FFF2-40B4-BE49-F238E27FC236}">
                  <a16:creationId xmlns:a16="http://schemas.microsoft.com/office/drawing/2014/main" id="{7A1EA629-491A-A445-B242-1C4CEE2BCE4D}"/>
                </a:ext>
              </a:extLst>
            </p:cNvPr>
            <p:cNvGrpSpPr/>
            <p:nvPr/>
          </p:nvGrpSpPr>
          <p:grpSpPr>
            <a:xfrm>
              <a:off x="4205928" y="3100031"/>
              <a:ext cx="1230923" cy="472905"/>
              <a:chOff x="56010" y="1785108"/>
              <a:chExt cx="1230923" cy="472905"/>
            </a:xfrm>
          </p:grpSpPr>
          <p:sp>
            <p:nvSpPr>
              <p:cNvPr id="44" name="Triangle 43">
                <a:extLst>
                  <a:ext uri="{FF2B5EF4-FFF2-40B4-BE49-F238E27FC236}">
                    <a16:creationId xmlns:a16="http://schemas.microsoft.com/office/drawing/2014/main" id="{BA13AD9A-AF92-0240-BF43-0F8666767E62}"/>
                  </a:ext>
                </a:extLst>
              </p:cNvPr>
              <p:cNvSpPr/>
              <p:nvPr/>
            </p:nvSpPr>
            <p:spPr bwMode="auto">
              <a:xfrm rot="10800000">
                <a:off x="125276" y="1869774"/>
                <a:ext cx="147003" cy="388239"/>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45" name="Rectangle 31">
                <a:extLst>
                  <a:ext uri="{FF2B5EF4-FFF2-40B4-BE49-F238E27FC236}">
                    <a16:creationId xmlns:a16="http://schemas.microsoft.com/office/drawing/2014/main" id="{4DE11465-766F-8D47-8A8E-953C8873340A}"/>
                  </a:ext>
                </a:extLst>
              </p:cNvPr>
              <p:cNvSpPr/>
              <p:nvPr/>
            </p:nvSpPr>
            <p:spPr bwMode="auto">
              <a:xfrm flipV="1">
                <a:off x="56010" y="1785108"/>
                <a:ext cx="1230923" cy="198118"/>
              </a:xfrm>
              <a:custGeom>
                <a:avLst/>
                <a:gdLst>
                  <a:gd name="connsiteX0" fmla="*/ 0 w 1213990"/>
                  <a:gd name="connsiteY0" fmla="*/ 0 h 45719"/>
                  <a:gd name="connsiteX1" fmla="*/ 1213990 w 1213990"/>
                  <a:gd name="connsiteY1" fmla="*/ 0 h 45719"/>
                  <a:gd name="connsiteX2" fmla="*/ 1213990 w 1213990"/>
                  <a:gd name="connsiteY2" fmla="*/ 45719 h 45719"/>
                  <a:gd name="connsiteX3" fmla="*/ 0 w 1213990"/>
                  <a:gd name="connsiteY3" fmla="*/ 45719 h 45719"/>
                  <a:gd name="connsiteX4" fmla="*/ 0 w 1213990"/>
                  <a:gd name="connsiteY4" fmla="*/ 0 h 45719"/>
                  <a:gd name="connsiteX0" fmla="*/ 0 w 1222457"/>
                  <a:gd name="connsiteY0" fmla="*/ 0 h 189652"/>
                  <a:gd name="connsiteX1" fmla="*/ 1222457 w 1222457"/>
                  <a:gd name="connsiteY1" fmla="*/ 143933 h 189652"/>
                  <a:gd name="connsiteX2" fmla="*/ 1222457 w 1222457"/>
                  <a:gd name="connsiteY2" fmla="*/ 189652 h 189652"/>
                  <a:gd name="connsiteX3" fmla="*/ 8467 w 1222457"/>
                  <a:gd name="connsiteY3" fmla="*/ 189652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8466 w 1230923"/>
                  <a:gd name="connsiteY0" fmla="*/ 0 h 291251"/>
                  <a:gd name="connsiteX1" fmla="*/ 1230923 w 1230923"/>
                  <a:gd name="connsiteY1" fmla="*/ 143933 h 291251"/>
                  <a:gd name="connsiteX2" fmla="*/ 1230923 w 1230923"/>
                  <a:gd name="connsiteY2" fmla="*/ 189652 h 291251"/>
                  <a:gd name="connsiteX3" fmla="*/ 0 w 1230923"/>
                  <a:gd name="connsiteY3" fmla="*/ 291251 h 291251"/>
                  <a:gd name="connsiteX4" fmla="*/ 8466 w 1230923"/>
                  <a:gd name="connsiteY4" fmla="*/ 0 h 291251"/>
                  <a:gd name="connsiteX0" fmla="*/ 8466 w 1230923"/>
                  <a:gd name="connsiteY0" fmla="*/ 84667 h 147318"/>
                  <a:gd name="connsiteX1" fmla="*/ 1230923 w 1230923"/>
                  <a:gd name="connsiteY1" fmla="*/ 0 h 147318"/>
                  <a:gd name="connsiteX2" fmla="*/ 1230923 w 1230923"/>
                  <a:gd name="connsiteY2" fmla="*/ 45719 h 147318"/>
                  <a:gd name="connsiteX3" fmla="*/ 0 w 1230923"/>
                  <a:gd name="connsiteY3" fmla="*/ 147318 h 147318"/>
                  <a:gd name="connsiteX4" fmla="*/ 8466 w 1230923"/>
                  <a:gd name="connsiteY4" fmla="*/ 84667 h 147318"/>
                  <a:gd name="connsiteX0" fmla="*/ 8466 w 1230923"/>
                  <a:gd name="connsiteY0" fmla="*/ 84667 h 198118"/>
                  <a:gd name="connsiteX1" fmla="*/ 1230923 w 1230923"/>
                  <a:gd name="connsiteY1" fmla="*/ 0 h 198118"/>
                  <a:gd name="connsiteX2" fmla="*/ 1230923 w 1230923"/>
                  <a:gd name="connsiteY2" fmla="*/ 45719 h 198118"/>
                  <a:gd name="connsiteX3" fmla="*/ 0 w 1230923"/>
                  <a:gd name="connsiteY3" fmla="*/ 198118 h 198118"/>
                  <a:gd name="connsiteX4" fmla="*/ 8466 w 1230923"/>
                  <a:gd name="connsiteY4" fmla="*/ 84667 h 198118"/>
                  <a:gd name="connsiteX0" fmla="*/ 8466 w 1230923"/>
                  <a:gd name="connsiteY0" fmla="*/ 84667 h 198118"/>
                  <a:gd name="connsiteX1" fmla="*/ 1230923 w 1230923"/>
                  <a:gd name="connsiteY1" fmla="*/ 0 h 198118"/>
                  <a:gd name="connsiteX2" fmla="*/ 1230923 w 1230923"/>
                  <a:gd name="connsiteY2" fmla="*/ 45719 h 198118"/>
                  <a:gd name="connsiteX3" fmla="*/ 0 w 1230923"/>
                  <a:gd name="connsiteY3" fmla="*/ 198118 h 198118"/>
                  <a:gd name="connsiteX4" fmla="*/ 8466 w 1230923"/>
                  <a:gd name="connsiteY4" fmla="*/ 84667 h 198118"/>
                  <a:gd name="connsiteX0" fmla="*/ 16933 w 1230923"/>
                  <a:gd name="connsiteY0" fmla="*/ 118533 h 198118"/>
                  <a:gd name="connsiteX1" fmla="*/ 1230923 w 1230923"/>
                  <a:gd name="connsiteY1" fmla="*/ 0 h 198118"/>
                  <a:gd name="connsiteX2" fmla="*/ 1230923 w 1230923"/>
                  <a:gd name="connsiteY2" fmla="*/ 45719 h 198118"/>
                  <a:gd name="connsiteX3" fmla="*/ 0 w 1230923"/>
                  <a:gd name="connsiteY3" fmla="*/ 198118 h 198118"/>
                  <a:gd name="connsiteX4" fmla="*/ 16933 w 1230923"/>
                  <a:gd name="connsiteY4" fmla="*/ 118533 h 198118"/>
                  <a:gd name="connsiteX0" fmla="*/ 16933 w 1230923"/>
                  <a:gd name="connsiteY0" fmla="*/ 118533 h 198118"/>
                  <a:gd name="connsiteX1" fmla="*/ 1230923 w 1230923"/>
                  <a:gd name="connsiteY1" fmla="*/ 0 h 198118"/>
                  <a:gd name="connsiteX2" fmla="*/ 1230923 w 1230923"/>
                  <a:gd name="connsiteY2" fmla="*/ 45719 h 198118"/>
                  <a:gd name="connsiteX3" fmla="*/ 0 w 1230923"/>
                  <a:gd name="connsiteY3" fmla="*/ 198118 h 198118"/>
                  <a:gd name="connsiteX4" fmla="*/ 16933 w 1230923"/>
                  <a:gd name="connsiteY4" fmla="*/ 118533 h 19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923" h="198118">
                    <a:moveTo>
                      <a:pt x="16933" y="118533"/>
                    </a:moveTo>
                    <a:cubicBezTo>
                      <a:pt x="599396" y="28222"/>
                      <a:pt x="826260" y="39511"/>
                      <a:pt x="1230923" y="0"/>
                    </a:cubicBezTo>
                    <a:lnTo>
                      <a:pt x="1230923" y="45719"/>
                    </a:lnTo>
                    <a:cubicBezTo>
                      <a:pt x="820615" y="96519"/>
                      <a:pt x="528841" y="79585"/>
                      <a:pt x="0" y="198118"/>
                    </a:cubicBezTo>
                    <a:lnTo>
                      <a:pt x="16933" y="118533"/>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42" name="Rectangle 41">
              <a:extLst>
                <a:ext uri="{FF2B5EF4-FFF2-40B4-BE49-F238E27FC236}">
                  <a16:creationId xmlns:a16="http://schemas.microsoft.com/office/drawing/2014/main" id="{5CB8E0D2-AF9E-234F-AB9E-6CDFD24E9A05}"/>
                </a:ext>
              </a:extLst>
            </p:cNvPr>
            <p:cNvSpPr/>
            <p:nvPr/>
          </p:nvSpPr>
          <p:spPr bwMode="auto">
            <a:xfrm>
              <a:off x="4078868" y="3589254"/>
              <a:ext cx="788844" cy="117297"/>
            </a:xfrm>
            <a:prstGeom prst="rect">
              <a:avLst/>
            </a:prstGeom>
            <a:solidFill>
              <a:srgbClr val="FFB1B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43" name="Connecteur droit 42">
              <a:extLst>
                <a:ext uri="{FF2B5EF4-FFF2-40B4-BE49-F238E27FC236}">
                  <a16:creationId xmlns:a16="http://schemas.microsoft.com/office/drawing/2014/main" id="{4DA85462-E9FF-BC4B-ADEB-2A4F6F5AA3CD}"/>
                </a:ext>
              </a:extLst>
            </p:cNvPr>
            <p:cNvCxnSpPr>
              <a:cxnSpLocks/>
            </p:cNvCxnSpPr>
            <p:nvPr/>
          </p:nvCxnSpPr>
          <p:spPr bwMode="auto">
            <a:xfrm>
              <a:off x="3979515" y="3294764"/>
              <a:ext cx="145733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53" name="Rectangle 52">
            <a:extLst>
              <a:ext uri="{FF2B5EF4-FFF2-40B4-BE49-F238E27FC236}">
                <a16:creationId xmlns:a16="http://schemas.microsoft.com/office/drawing/2014/main" id="{670EB58A-2EF7-8446-B6BC-BC76F14F8EAA}"/>
              </a:ext>
            </a:extLst>
          </p:cNvPr>
          <p:cNvSpPr/>
          <p:nvPr/>
        </p:nvSpPr>
        <p:spPr bwMode="auto">
          <a:xfrm rot="19214227">
            <a:off x="4362609" y="4998937"/>
            <a:ext cx="250829" cy="343354"/>
          </a:xfrm>
          <a:prstGeom prst="rect">
            <a:avLst/>
          </a:prstGeom>
          <a:solidFill>
            <a:srgbClr val="FBFB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6" name="Groupe 45">
            <a:extLst>
              <a:ext uri="{FF2B5EF4-FFF2-40B4-BE49-F238E27FC236}">
                <a16:creationId xmlns:a16="http://schemas.microsoft.com/office/drawing/2014/main" id="{3E132458-BF53-FB40-8671-FF37151AC568}"/>
              </a:ext>
            </a:extLst>
          </p:cNvPr>
          <p:cNvGrpSpPr/>
          <p:nvPr/>
        </p:nvGrpSpPr>
        <p:grpSpPr>
          <a:xfrm>
            <a:off x="2903944" y="5029221"/>
            <a:ext cx="1457336" cy="721858"/>
            <a:chOff x="3979515" y="3040762"/>
            <a:chExt cx="1457336" cy="721858"/>
          </a:xfrm>
        </p:grpSpPr>
        <p:sp>
          <p:nvSpPr>
            <p:cNvPr id="47" name="Forme libre 46">
              <a:extLst>
                <a:ext uri="{FF2B5EF4-FFF2-40B4-BE49-F238E27FC236}">
                  <a16:creationId xmlns:a16="http://schemas.microsoft.com/office/drawing/2014/main" id="{7F530575-F383-2948-925B-4C29BE1B95B3}"/>
                </a:ext>
              </a:extLst>
            </p:cNvPr>
            <p:cNvSpPr/>
            <p:nvPr/>
          </p:nvSpPr>
          <p:spPr bwMode="auto">
            <a:xfrm>
              <a:off x="4174067" y="3434270"/>
              <a:ext cx="357405" cy="237067"/>
            </a:xfrm>
            <a:custGeom>
              <a:avLst/>
              <a:gdLst>
                <a:gd name="connsiteX0" fmla="*/ 220133 w 357405"/>
                <a:gd name="connsiteY0" fmla="*/ 8467 h 237067"/>
                <a:gd name="connsiteX1" fmla="*/ 228600 w 357405"/>
                <a:gd name="connsiteY1" fmla="*/ 101600 h 237067"/>
                <a:gd name="connsiteX2" fmla="*/ 245533 w 357405"/>
                <a:gd name="connsiteY2" fmla="*/ 118534 h 237067"/>
                <a:gd name="connsiteX3" fmla="*/ 287866 w 357405"/>
                <a:gd name="connsiteY3" fmla="*/ 194734 h 237067"/>
                <a:gd name="connsiteX4" fmla="*/ 313266 w 357405"/>
                <a:gd name="connsiteY4" fmla="*/ 211667 h 237067"/>
                <a:gd name="connsiteX5" fmla="*/ 330200 w 357405"/>
                <a:gd name="connsiteY5" fmla="*/ 228600 h 237067"/>
                <a:gd name="connsiteX6" fmla="*/ 355600 w 357405"/>
                <a:gd name="connsiteY6" fmla="*/ 237067 h 237067"/>
                <a:gd name="connsiteX7" fmla="*/ 211666 w 357405"/>
                <a:gd name="connsiteY7" fmla="*/ 228600 h 237067"/>
                <a:gd name="connsiteX8" fmla="*/ 0 w 357405"/>
                <a:gd name="connsiteY8" fmla="*/ 220134 h 237067"/>
                <a:gd name="connsiteX9" fmla="*/ 16933 w 357405"/>
                <a:gd name="connsiteY9" fmla="*/ 203200 h 237067"/>
                <a:gd name="connsiteX10" fmla="*/ 25400 w 357405"/>
                <a:gd name="connsiteY10" fmla="*/ 177800 h 237067"/>
                <a:gd name="connsiteX11" fmla="*/ 50800 w 357405"/>
                <a:gd name="connsiteY11" fmla="*/ 160867 h 237067"/>
                <a:gd name="connsiteX12" fmla="*/ 84666 w 357405"/>
                <a:gd name="connsiteY12" fmla="*/ 110067 h 237067"/>
                <a:gd name="connsiteX13" fmla="*/ 93133 w 357405"/>
                <a:gd name="connsiteY13" fmla="*/ 84667 h 237067"/>
                <a:gd name="connsiteX14" fmla="*/ 110066 w 357405"/>
                <a:gd name="connsiteY14" fmla="*/ 59267 h 237067"/>
                <a:gd name="connsiteX15" fmla="*/ 127000 w 357405"/>
                <a:gd name="connsiteY15" fmla="*/ 0 h 237067"/>
                <a:gd name="connsiteX16" fmla="*/ 169333 w 357405"/>
                <a:gd name="connsiteY16" fmla="*/ 33867 h 237067"/>
                <a:gd name="connsiteX17" fmla="*/ 177800 w 357405"/>
                <a:gd name="connsiteY17" fmla="*/ 59267 h 237067"/>
                <a:gd name="connsiteX18" fmla="*/ 203200 w 357405"/>
                <a:gd name="connsiteY18" fmla="*/ 59267 h 2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405" h="237067">
                  <a:moveTo>
                    <a:pt x="220133" y="8467"/>
                  </a:moveTo>
                  <a:cubicBezTo>
                    <a:pt x="222955" y="39511"/>
                    <a:pt x="221591" y="71226"/>
                    <a:pt x="228600" y="101600"/>
                  </a:cubicBezTo>
                  <a:cubicBezTo>
                    <a:pt x="230395" y="109378"/>
                    <a:pt x="241426" y="111689"/>
                    <a:pt x="245533" y="118534"/>
                  </a:cubicBezTo>
                  <a:cubicBezTo>
                    <a:pt x="266118" y="152843"/>
                    <a:pt x="236092" y="160219"/>
                    <a:pt x="287866" y="194734"/>
                  </a:cubicBezTo>
                  <a:cubicBezTo>
                    <a:pt x="296333" y="200378"/>
                    <a:pt x="305320" y="205310"/>
                    <a:pt x="313266" y="211667"/>
                  </a:cubicBezTo>
                  <a:cubicBezTo>
                    <a:pt x="319499" y="216654"/>
                    <a:pt x="323355" y="224493"/>
                    <a:pt x="330200" y="228600"/>
                  </a:cubicBezTo>
                  <a:cubicBezTo>
                    <a:pt x="337853" y="233192"/>
                    <a:pt x="364525" y="237067"/>
                    <a:pt x="355600" y="237067"/>
                  </a:cubicBezTo>
                  <a:cubicBezTo>
                    <a:pt x="307539" y="237067"/>
                    <a:pt x="259673" y="230886"/>
                    <a:pt x="211666" y="228600"/>
                  </a:cubicBezTo>
                  <a:lnTo>
                    <a:pt x="0" y="220134"/>
                  </a:lnTo>
                  <a:cubicBezTo>
                    <a:pt x="5644" y="214489"/>
                    <a:pt x="12826" y="210045"/>
                    <a:pt x="16933" y="203200"/>
                  </a:cubicBezTo>
                  <a:cubicBezTo>
                    <a:pt x="21525" y="195547"/>
                    <a:pt x="19825" y="184769"/>
                    <a:pt x="25400" y="177800"/>
                  </a:cubicBezTo>
                  <a:cubicBezTo>
                    <a:pt x="31757" y="169854"/>
                    <a:pt x="42333" y="166511"/>
                    <a:pt x="50800" y="160867"/>
                  </a:cubicBezTo>
                  <a:cubicBezTo>
                    <a:pt x="62089" y="143934"/>
                    <a:pt x="78230" y="129374"/>
                    <a:pt x="84666" y="110067"/>
                  </a:cubicBezTo>
                  <a:cubicBezTo>
                    <a:pt x="87488" y="101600"/>
                    <a:pt x="89142" y="92649"/>
                    <a:pt x="93133" y="84667"/>
                  </a:cubicBezTo>
                  <a:cubicBezTo>
                    <a:pt x="97684" y="75566"/>
                    <a:pt x="105515" y="68368"/>
                    <a:pt x="110066" y="59267"/>
                  </a:cubicBezTo>
                  <a:cubicBezTo>
                    <a:pt x="116140" y="47119"/>
                    <a:pt x="124287" y="10853"/>
                    <a:pt x="127000" y="0"/>
                  </a:cubicBezTo>
                  <a:cubicBezTo>
                    <a:pt x="156296" y="9766"/>
                    <a:pt x="154014" y="3229"/>
                    <a:pt x="169333" y="33867"/>
                  </a:cubicBezTo>
                  <a:cubicBezTo>
                    <a:pt x="173324" y="41849"/>
                    <a:pt x="170660" y="53912"/>
                    <a:pt x="177800" y="59267"/>
                  </a:cubicBezTo>
                  <a:cubicBezTo>
                    <a:pt x="184573" y="64347"/>
                    <a:pt x="194733" y="59267"/>
                    <a:pt x="203200" y="59267"/>
                  </a:cubicBezTo>
                </a:path>
              </a:pathLst>
            </a:custGeom>
            <a:solidFill>
              <a:schemeClr val="accent1">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8" name="Groupe 47">
              <a:extLst>
                <a:ext uri="{FF2B5EF4-FFF2-40B4-BE49-F238E27FC236}">
                  <a16:creationId xmlns:a16="http://schemas.microsoft.com/office/drawing/2014/main" id="{B375136C-B3F7-9F45-9300-2840C10A32FF}"/>
                </a:ext>
              </a:extLst>
            </p:cNvPr>
            <p:cNvGrpSpPr/>
            <p:nvPr/>
          </p:nvGrpSpPr>
          <p:grpSpPr>
            <a:xfrm>
              <a:off x="4209762" y="3040762"/>
              <a:ext cx="1227089" cy="588243"/>
              <a:chOff x="59844" y="1725839"/>
              <a:chExt cx="1227089" cy="588243"/>
            </a:xfrm>
          </p:grpSpPr>
          <p:sp>
            <p:nvSpPr>
              <p:cNvPr id="51" name="Triangle 50">
                <a:extLst>
                  <a:ext uri="{FF2B5EF4-FFF2-40B4-BE49-F238E27FC236}">
                    <a16:creationId xmlns:a16="http://schemas.microsoft.com/office/drawing/2014/main" id="{60BFBC52-0E6A-824A-80A0-E4AF3F3378A9}"/>
                  </a:ext>
                </a:extLst>
              </p:cNvPr>
              <p:cNvSpPr/>
              <p:nvPr/>
            </p:nvSpPr>
            <p:spPr bwMode="auto">
              <a:xfrm rot="10800000">
                <a:off x="125276" y="1925843"/>
                <a:ext cx="147003" cy="388239"/>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2" name="Rectangle 31">
                <a:extLst>
                  <a:ext uri="{FF2B5EF4-FFF2-40B4-BE49-F238E27FC236}">
                    <a16:creationId xmlns:a16="http://schemas.microsoft.com/office/drawing/2014/main" id="{F9E19CF6-0BAF-424F-91E8-965E4152D19C}"/>
                  </a:ext>
                </a:extLst>
              </p:cNvPr>
              <p:cNvSpPr/>
              <p:nvPr/>
            </p:nvSpPr>
            <p:spPr bwMode="auto">
              <a:xfrm flipV="1">
                <a:off x="59844" y="1725839"/>
                <a:ext cx="1227089" cy="275916"/>
              </a:xfrm>
              <a:custGeom>
                <a:avLst/>
                <a:gdLst>
                  <a:gd name="connsiteX0" fmla="*/ 0 w 1213990"/>
                  <a:gd name="connsiteY0" fmla="*/ 0 h 45719"/>
                  <a:gd name="connsiteX1" fmla="*/ 1213990 w 1213990"/>
                  <a:gd name="connsiteY1" fmla="*/ 0 h 45719"/>
                  <a:gd name="connsiteX2" fmla="*/ 1213990 w 1213990"/>
                  <a:gd name="connsiteY2" fmla="*/ 45719 h 45719"/>
                  <a:gd name="connsiteX3" fmla="*/ 0 w 1213990"/>
                  <a:gd name="connsiteY3" fmla="*/ 45719 h 45719"/>
                  <a:gd name="connsiteX4" fmla="*/ 0 w 1213990"/>
                  <a:gd name="connsiteY4" fmla="*/ 0 h 45719"/>
                  <a:gd name="connsiteX0" fmla="*/ 0 w 1222457"/>
                  <a:gd name="connsiteY0" fmla="*/ 0 h 189652"/>
                  <a:gd name="connsiteX1" fmla="*/ 1222457 w 1222457"/>
                  <a:gd name="connsiteY1" fmla="*/ 143933 h 189652"/>
                  <a:gd name="connsiteX2" fmla="*/ 1222457 w 1222457"/>
                  <a:gd name="connsiteY2" fmla="*/ 189652 h 189652"/>
                  <a:gd name="connsiteX3" fmla="*/ 8467 w 1222457"/>
                  <a:gd name="connsiteY3" fmla="*/ 189652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0 w 1222457"/>
                  <a:gd name="connsiteY0" fmla="*/ 0 h 189652"/>
                  <a:gd name="connsiteX1" fmla="*/ 1222457 w 1222457"/>
                  <a:gd name="connsiteY1" fmla="*/ 143933 h 189652"/>
                  <a:gd name="connsiteX2" fmla="*/ 1222457 w 1222457"/>
                  <a:gd name="connsiteY2" fmla="*/ 189652 h 189652"/>
                  <a:gd name="connsiteX3" fmla="*/ 16934 w 1222457"/>
                  <a:gd name="connsiteY3" fmla="*/ 54185 h 189652"/>
                  <a:gd name="connsiteX4" fmla="*/ 0 w 1222457"/>
                  <a:gd name="connsiteY4" fmla="*/ 0 h 189652"/>
                  <a:gd name="connsiteX0" fmla="*/ 0 w 1218144"/>
                  <a:gd name="connsiteY0" fmla="*/ 0 h 275916"/>
                  <a:gd name="connsiteX1" fmla="*/ 1218144 w 1218144"/>
                  <a:gd name="connsiteY1" fmla="*/ 230197 h 275916"/>
                  <a:gd name="connsiteX2" fmla="*/ 1218144 w 1218144"/>
                  <a:gd name="connsiteY2" fmla="*/ 275916 h 275916"/>
                  <a:gd name="connsiteX3" fmla="*/ 12621 w 1218144"/>
                  <a:gd name="connsiteY3" fmla="*/ 140449 h 275916"/>
                  <a:gd name="connsiteX4" fmla="*/ 0 w 1218144"/>
                  <a:gd name="connsiteY4" fmla="*/ 0 h 275916"/>
                  <a:gd name="connsiteX0" fmla="*/ 8945 w 1227089"/>
                  <a:gd name="connsiteY0" fmla="*/ 0 h 275916"/>
                  <a:gd name="connsiteX1" fmla="*/ 1227089 w 1227089"/>
                  <a:gd name="connsiteY1" fmla="*/ 230197 h 275916"/>
                  <a:gd name="connsiteX2" fmla="*/ 1227089 w 1227089"/>
                  <a:gd name="connsiteY2" fmla="*/ 275916 h 275916"/>
                  <a:gd name="connsiteX3" fmla="*/ 0 w 1227089"/>
                  <a:gd name="connsiteY3" fmla="*/ 45559 h 275916"/>
                  <a:gd name="connsiteX4" fmla="*/ 8945 w 1227089"/>
                  <a:gd name="connsiteY4" fmla="*/ 0 h 275916"/>
                  <a:gd name="connsiteX0" fmla="*/ 8945 w 1227089"/>
                  <a:gd name="connsiteY0" fmla="*/ 0 h 275916"/>
                  <a:gd name="connsiteX1" fmla="*/ 1227089 w 1227089"/>
                  <a:gd name="connsiteY1" fmla="*/ 230197 h 275916"/>
                  <a:gd name="connsiteX2" fmla="*/ 1227089 w 1227089"/>
                  <a:gd name="connsiteY2" fmla="*/ 275916 h 275916"/>
                  <a:gd name="connsiteX3" fmla="*/ 0 w 1227089"/>
                  <a:gd name="connsiteY3" fmla="*/ 45559 h 275916"/>
                  <a:gd name="connsiteX4" fmla="*/ 8945 w 1227089"/>
                  <a:gd name="connsiteY4" fmla="*/ 0 h 275916"/>
                  <a:gd name="connsiteX0" fmla="*/ 8945 w 1227089"/>
                  <a:gd name="connsiteY0" fmla="*/ 0 h 275916"/>
                  <a:gd name="connsiteX1" fmla="*/ 1227089 w 1227089"/>
                  <a:gd name="connsiteY1" fmla="*/ 230197 h 275916"/>
                  <a:gd name="connsiteX2" fmla="*/ 1227089 w 1227089"/>
                  <a:gd name="connsiteY2" fmla="*/ 275916 h 275916"/>
                  <a:gd name="connsiteX3" fmla="*/ 0 w 1227089"/>
                  <a:gd name="connsiteY3" fmla="*/ 45559 h 275916"/>
                  <a:gd name="connsiteX4" fmla="*/ 8945 w 1227089"/>
                  <a:gd name="connsiteY4" fmla="*/ 0 h 275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089" h="275916">
                    <a:moveTo>
                      <a:pt x="8945" y="0"/>
                    </a:moveTo>
                    <a:cubicBezTo>
                      <a:pt x="351266" y="161697"/>
                      <a:pt x="735140" y="193236"/>
                      <a:pt x="1227089" y="230197"/>
                    </a:cubicBezTo>
                    <a:lnTo>
                      <a:pt x="1227089" y="275916"/>
                    </a:lnTo>
                    <a:cubicBezTo>
                      <a:pt x="825248" y="230760"/>
                      <a:pt x="464097" y="238126"/>
                      <a:pt x="0" y="45559"/>
                    </a:cubicBezTo>
                    <a:lnTo>
                      <a:pt x="8945"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49" name="Rectangle 48">
              <a:extLst>
                <a:ext uri="{FF2B5EF4-FFF2-40B4-BE49-F238E27FC236}">
                  <a16:creationId xmlns:a16="http://schemas.microsoft.com/office/drawing/2014/main" id="{924CD7F5-8C43-5E41-8495-7B2507537916}"/>
                </a:ext>
              </a:extLst>
            </p:cNvPr>
            <p:cNvSpPr/>
            <p:nvPr/>
          </p:nvSpPr>
          <p:spPr bwMode="auto">
            <a:xfrm>
              <a:off x="4078868" y="3645323"/>
              <a:ext cx="788844" cy="117297"/>
            </a:xfrm>
            <a:prstGeom prst="rect">
              <a:avLst/>
            </a:prstGeom>
            <a:solidFill>
              <a:srgbClr val="FFB1B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50" name="Connecteur droit 49">
              <a:extLst>
                <a:ext uri="{FF2B5EF4-FFF2-40B4-BE49-F238E27FC236}">
                  <a16:creationId xmlns:a16="http://schemas.microsoft.com/office/drawing/2014/main" id="{8119F072-F9C4-954A-BCD9-C9B49C1BF3CC}"/>
                </a:ext>
              </a:extLst>
            </p:cNvPr>
            <p:cNvCxnSpPr>
              <a:cxnSpLocks/>
            </p:cNvCxnSpPr>
            <p:nvPr/>
          </p:nvCxnSpPr>
          <p:spPr bwMode="auto">
            <a:xfrm>
              <a:off x="3979515" y="3040762"/>
              <a:ext cx="145733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36" name="Rectangle 35">
            <a:extLst>
              <a:ext uri="{FF2B5EF4-FFF2-40B4-BE49-F238E27FC236}">
                <a16:creationId xmlns:a16="http://schemas.microsoft.com/office/drawing/2014/main" id="{24DF2871-0175-3A49-8954-C6BFEFE3AD0D}"/>
              </a:ext>
            </a:extLst>
          </p:cNvPr>
          <p:cNvSpPr/>
          <p:nvPr/>
        </p:nvSpPr>
        <p:spPr bwMode="auto">
          <a:xfrm>
            <a:off x="6077623" y="3878173"/>
            <a:ext cx="788844" cy="5864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4055652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4EC6FA-F1CA-8145-A5BF-E56891876DA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Static</a:t>
            </a:r>
            <a:r>
              <a:rPr lang="fr-FR" sz="1600" dirty="0">
                <a:latin typeface="Times" charset="0"/>
                <a:ea typeface="ＭＳ Ｐゴシック" charset="0"/>
                <a:cs typeface="ＭＳ Ｐゴシック" charset="0"/>
              </a:rPr>
              <a:t> mode</a:t>
            </a:r>
          </a:p>
        </p:txBody>
      </p:sp>
      <p:pic>
        <p:nvPicPr>
          <p:cNvPr id="23554" name="Image 3">
            <a:extLst>
              <a:ext uri="{FF2B5EF4-FFF2-40B4-BE49-F238E27FC236}">
                <a16:creationId xmlns:a16="http://schemas.microsoft.com/office/drawing/2014/main" id="{E709D057-C150-E04A-8D4D-0D61BD3713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3695700"/>
            <a:ext cx="60833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Image 4">
            <a:extLst>
              <a:ext uri="{FF2B5EF4-FFF2-40B4-BE49-F238E27FC236}">
                <a16:creationId xmlns:a16="http://schemas.microsoft.com/office/drawing/2014/main" id="{075F5010-C25B-324E-A0A9-F1B696304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4400" y="781050"/>
            <a:ext cx="3276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E6CA43A6-8B9F-B54D-806F-18792BFBAA62}"/>
              </a:ext>
            </a:extLst>
          </p:cNvPr>
          <p:cNvSpPr txBox="1">
            <a:spLocks noChangeArrowheads="1"/>
          </p:cNvSpPr>
          <p:nvPr/>
        </p:nvSpPr>
        <p:spPr bwMode="auto">
          <a:xfrm>
            <a:off x="1054100" y="596900"/>
            <a:ext cx="5016500" cy="369888"/>
          </a:xfrm>
          <a:prstGeom prst="rect">
            <a:avLst/>
          </a:prstGeom>
          <a:solidFill>
            <a:srgbClr val="FFE2A9"/>
          </a:solidFill>
          <a:ln w="9525">
            <a:solidFill>
              <a:schemeClr val="tx1"/>
            </a:solidFill>
            <a:miter lim="800000"/>
            <a:headEnd/>
            <a:tailEnd/>
          </a:ln>
          <a:effectLst>
            <a:outerShdw blurRad="50800" dist="38100" dir="2700000" algn="tl" rotWithShape="0">
              <a:srgbClr val="808080">
                <a:alpha val="42999"/>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sz="1800" dirty="0"/>
              <a:t>Application : </a:t>
            </a:r>
            <a:r>
              <a:rPr lang="fr-FR" sz="1800" dirty="0" err="1"/>
              <a:t>Spectroscopy</a:t>
            </a:r>
            <a:r>
              <a:rPr lang="fr-FR" sz="1800" dirty="0"/>
              <a:t> of single </a:t>
            </a:r>
            <a:r>
              <a:rPr lang="fr-FR" sz="1800" dirty="0" err="1"/>
              <a:t>protein</a:t>
            </a:r>
            <a:endParaRPr lang="fr-FR" sz="1800" dirty="0"/>
          </a:p>
        </p:txBody>
      </p:sp>
      <p:sp>
        <p:nvSpPr>
          <p:cNvPr id="23557" name="ZoneTexte 6">
            <a:extLst>
              <a:ext uri="{FF2B5EF4-FFF2-40B4-BE49-F238E27FC236}">
                <a16:creationId xmlns:a16="http://schemas.microsoft.com/office/drawing/2014/main" id="{DD0020EC-5983-8A42-AA58-92BC03A1B515}"/>
              </a:ext>
            </a:extLst>
          </p:cNvPr>
          <p:cNvSpPr txBox="1">
            <a:spLocks noChangeArrowheads="1"/>
          </p:cNvSpPr>
          <p:nvPr/>
        </p:nvSpPr>
        <p:spPr bwMode="auto">
          <a:xfrm>
            <a:off x="4178300" y="2667000"/>
            <a:ext cx="136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Ubiquitin</a:t>
            </a:r>
          </a:p>
        </p:txBody>
      </p:sp>
      <p:grpSp>
        <p:nvGrpSpPr>
          <p:cNvPr id="18" name="Groupe 17">
            <a:extLst>
              <a:ext uri="{FF2B5EF4-FFF2-40B4-BE49-F238E27FC236}">
                <a16:creationId xmlns:a16="http://schemas.microsoft.com/office/drawing/2014/main" id="{732F8700-C81A-C945-8524-18CA81DA04A9}"/>
              </a:ext>
            </a:extLst>
          </p:cNvPr>
          <p:cNvGrpSpPr/>
          <p:nvPr/>
        </p:nvGrpSpPr>
        <p:grpSpPr>
          <a:xfrm rot="14477439">
            <a:off x="6922543" y="1846382"/>
            <a:ext cx="218661" cy="308113"/>
            <a:chOff x="6291470" y="2216426"/>
            <a:chExt cx="218661" cy="308113"/>
          </a:xfrm>
        </p:grpSpPr>
        <p:cxnSp>
          <p:nvCxnSpPr>
            <p:cNvPr id="5" name="Connecteur droit 4">
              <a:extLst>
                <a:ext uri="{FF2B5EF4-FFF2-40B4-BE49-F238E27FC236}">
                  <a16:creationId xmlns:a16="http://schemas.microsoft.com/office/drawing/2014/main" id="{C348E291-34F4-774E-9822-8810ADAF7563}"/>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8" name="Connecteur droit 7">
              <a:extLst>
                <a:ext uri="{FF2B5EF4-FFF2-40B4-BE49-F238E27FC236}">
                  <a16:creationId xmlns:a16="http://schemas.microsoft.com/office/drawing/2014/main" id="{87C890DC-A62D-D744-A833-6489AAA65167}"/>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11" name="Connecteur droit 10">
              <a:extLst>
                <a:ext uri="{FF2B5EF4-FFF2-40B4-BE49-F238E27FC236}">
                  <a16:creationId xmlns:a16="http://schemas.microsoft.com/office/drawing/2014/main" id="{6E19E59A-96BF-D04E-8078-5416D5AF7C64}"/>
                </a:ext>
              </a:extLst>
            </p:cNvPr>
            <p:cNvCxnSpPr>
              <a:cxnSpLocks/>
            </p:cNvCxnSpPr>
            <p:nvPr/>
          </p:nvCxnSpPr>
          <p:spPr bwMode="auto">
            <a:xfrm>
              <a:off x="6410739" y="2355574"/>
              <a:ext cx="0" cy="168965"/>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22" name="Groupe 21">
            <a:extLst>
              <a:ext uri="{FF2B5EF4-FFF2-40B4-BE49-F238E27FC236}">
                <a16:creationId xmlns:a16="http://schemas.microsoft.com/office/drawing/2014/main" id="{68B2FAFB-5394-C745-A32E-FE960B63E884}"/>
              </a:ext>
            </a:extLst>
          </p:cNvPr>
          <p:cNvGrpSpPr/>
          <p:nvPr/>
        </p:nvGrpSpPr>
        <p:grpSpPr>
          <a:xfrm rot="14360176">
            <a:off x="6982475" y="2169114"/>
            <a:ext cx="218661" cy="292086"/>
            <a:chOff x="6291470" y="2216426"/>
            <a:chExt cx="218661" cy="292086"/>
          </a:xfrm>
        </p:grpSpPr>
        <p:cxnSp>
          <p:nvCxnSpPr>
            <p:cNvPr id="23" name="Connecteur droit 22">
              <a:extLst>
                <a:ext uri="{FF2B5EF4-FFF2-40B4-BE49-F238E27FC236}">
                  <a16:creationId xmlns:a16="http://schemas.microsoft.com/office/drawing/2014/main" id="{2F0C8326-96BD-B640-85E9-DAF770434BB8}"/>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24" name="Connecteur droit 23">
              <a:extLst>
                <a:ext uri="{FF2B5EF4-FFF2-40B4-BE49-F238E27FC236}">
                  <a16:creationId xmlns:a16="http://schemas.microsoft.com/office/drawing/2014/main" id="{3F69BA3D-819E-6F41-9DED-66DDBC8596FD}"/>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25" name="Connecteur droit 24">
              <a:extLst>
                <a:ext uri="{FF2B5EF4-FFF2-40B4-BE49-F238E27FC236}">
                  <a16:creationId xmlns:a16="http://schemas.microsoft.com/office/drawing/2014/main" id="{B34F8563-DC57-B743-A181-FA3C24EF011E}"/>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sp>
        <p:nvSpPr>
          <p:cNvPr id="26" name="Forme libre 25">
            <a:extLst>
              <a:ext uri="{FF2B5EF4-FFF2-40B4-BE49-F238E27FC236}">
                <a16:creationId xmlns:a16="http://schemas.microsoft.com/office/drawing/2014/main" id="{ECAE793F-FCEF-764A-B5E2-9495048F4329}"/>
              </a:ext>
            </a:extLst>
          </p:cNvPr>
          <p:cNvSpPr/>
          <p:nvPr/>
        </p:nvSpPr>
        <p:spPr bwMode="auto">
          <a:xfrm>
            <a:off x="6256962" y="-1502609"/>
            <a:ext cx="2887038" cy="3599136"/>
          </a:xfrm>
          <a:custGeom>
            <a:avLst/>
            <a:gdLst>
              <a:gd name="connsiteX0" fmla="*/ 976045 w 2887038"/>
              <a:gd name="connsiteY0" fmla="*/ 3554858 h 3554858"/>
              <a:gd name="connsiteX1" fmla="*/ 0 w 2887038"/>
              <a:gd name="connsiteY1" fmla="*/ 0 h 3554858"/>
              <a:gd name="connsiteX2" fmla="*/ 2887038 w 2887038"/>
              <a:gd name="connsiteY2" fmla="*/ 0 h 3554858"/>
              <a:gd name="connsiteX3" fmla="*/ 2075380 w 2887038"/>
              <a:gd name="connsiteY3" fmla="*/ 3544584 h 3554858"/>
              <a:gd name="connsiteX4" fmla="*/ 976045 w 2887038"/>
              <a:gd name="connsiteY4" fmla="*/ 3554858 h 355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038" h="3554858">
                <a:moveTo>
                  <a:pt x="976045" y="3554858"/>
                </a:moveTo>
                <a:lnTo>
                  <a:pt x="0" y="0"/>
                </a:lnTo>
                <a:lnTo>
                  <a:pt x="2887038" y="0"/>
                </a:lnTo>
                <a:lnTo>
                  <a:pt x="2075380" y="3544584"/>
                </a:lnTo>
                <a:lnTo>
                  <a:pt x="976045" y="3554858"/>
                </a:lnTo>
                <a:close/>
              </a:path>
            </a:pathLst>
          </a:custGeom>
          <a:solidFill>
            <a:schemeClr val="bg2">
              <a:lumMod val="7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7" name="Ellipse 26">
            <a:extLst>
              <a:ext uri="{FF2B5EF4-FFF2-40B4-BE49-F238E27FC236}">
                <a16:creationId xmlns:a16="http://schemas.microsoft.com/office/drawing/2014/main" id="{41B374C4-4D36-8745-A339-50932F066CD7}"/>
              </a:ext>
            </a:extLst>
          </p:cNvPr>
          <p:cNvSpPr/>
          <p:nvPr/>
        </p:nvSpPr>
        <p:spPr bwMode="auto">
          <a:xfrm>
            <a:off x="7227870" y="1484890"/>
            <a:ext cx="1109609" cy="1109609"/>
          </a:xfrm>
          <a:prstGeom prst="ellipse">
            <a:avLst/>
          </a:prstGeom>
          <a:solidFill>
            <a:schemeClr val="bg2">
              <a:lumMod val="7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9" name="Rectangle 18">
            <a:extLst>
              <a:ext uri="{FF2B5EF4-FFF2-40B4-BE49-F238E27FC236}">
                <a16:creationId xmlns:a16="http://schemas.microsoft.com/office/drawing/2014/main" id="{2BD83998-8D21-FE41-B4BC-1211A885E1F4}"/>
              </a:ext>
            </a:extLst>
          </p:cNvPr>
          <p:cNvSpPr/>
          <p:nvPr/>
        </p:nvSpPr>
        <p:spPr bwMode="auto">
          <a:xfrm>
            <a:off x="7227870" y="1304731"/>
            <a:ext cx="1111061" cy="703152"/>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30" name="Groupe 29">
            <a:extLst>
              <a:ext uri="{FF2B5EF4-FFF2-40B4-BE49-F238E27FC236}">
                <a16:creationId xmlns:a16="http://schemas.microsoft.com/office/drawing/2014/main" id="{A4B6F72E-58E4-3946-81DB-BD3A6D82BFF7}"/>
              </a:ext>
            </a:extLst>
          </p:cNvPr>
          <p:cNvGrpSpPr/>
          <p:nvPr/>
        </p:nvGrpSpPr>
        <p:grpSpPr>
          <a:xfrm rot="13335252">
            <a:off x="7133559" y="2412441"/>
            <a:ext cx="218661" cy="292086"/>
            <a:chOff x="6291470" y="2216426"/>
            <a:chExt cx="218661" cy="292086"/>
          </a:xfrm>
        </p:grpSpPr>
        <p:cxnSp>
          <p:nvCxnSpPr>
            <p:cNvPr id="31" name="Connecteur droit 30">
              <a:extLst>
                <a:ext uri="{FF2B5EF4-FFF2-40B4-BE49-F238E27FC236}">
                  <a16:creationId xmlns:a16="http://schemas.microsoft.com/office/drawing/2014/main" id="{52D0DAD0-39D6-D843-9FE2-652B5B1A8A9D}"/>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32" name="Connecteur droit 31">
              <a:extLst>
                <a:ext uri="{FF2B5EF4-FFF2-40B4-BE49-F238E27FC236}">
                  <a16:creationId xmlns:a16="http://schemas.microsoft.com/office/drawing/2014/main" id="{36A3AFD4-BC43-F046-A403-6037E57098BF}"/>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33" name="Connecteur droit 32">
              <a:extLst>
                <a:ext uri="{FF2B5EF4-FFF2-40B4-BE49-F238E27FC236}">
                  <a16:creationId xmlns:a16="http://schemas.microsoft.com/office/drawing/2014/main" id="{1D43D01E-E85D-3A4E-9598-DBF339A23F3D}"/>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34" name="Groupe 33">
            <a:extLst>
              <a:ext uri="{FF2B5EF4-FFF2-40B4-BE49-F238E27FC236}">
                <a16:creationId xmlns:a16="http://schemas.microsoft.com/office/drawing/2014/main" id="{B9AC809A-8A7A-4542-BCCC-A8960D7CFF8D}"/>
              </a:ext>
            </a:extLst>
          </p:cNvPr>
          <p:cNvGrpSpPr/>
          <p:nvPr/>
        </p:nvGrpSpPr>
        <p:grpSpPr>
          <a:xfrm rot="12018517">
            <a:off x="7340441" y="2552863"/>
            <a:ext cx="218661" cy="292086"/>
            <a:chOff x="6291470" y="2216426"/>
            <a:chExt cx="218661" cy="292086"/>
          </a:xfrm>
        </p:grpSpPr>
        <p:cxnSp>
          <p:nvCxnSpPr>
            <p:cNvPr id="35" name="Connecteur droit 34">
              <a:extLst>
                <a:ext uri="{FF2B5EF4-FFF2-40B4-BE49-F238E27FC236}">
                  <a16:creationId xmlns:a16="http://schemas.microsoft.com/office/drawing/2014/main" id="{4D84C9F7-6649-E047-B5E6-D30D14D1C3B9}"/>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36" name="Connecteur droit 35">
              <a:extLst>
                <a:ext uri="{FF2B5EF4-FFF2-40B4-BE49-F238E27FC236}">
                  <a16:creationId xmlns:a16="http://schemas.microsoft.com/office/drawing/2014/main" id="{D4F19938-9770-524F-ACEA-31AB2CC6944B}"/>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37" name="Connecteur droit 36">
              <a:extLst>
                <a:ext uri="{FF2B5EF4-FFF2-40B4-BE49-F238E27FC236}">
                  <a16:creationId xmlns:a16="http://schemas.microsoft.com/office/drawing/2014/main" id="{A4F1C6BB-0844-664D-92C2-7237A35501C3}"/>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38" name="Groupe 37">
            <a:extLst>
              <a:ext uri="{FF2B5EF4-FFF2-40B4-BE49-F238E27FC236}">
                <a16:creationId xmlns:a16="http://schemas.microsoft.com/office/drawing/2014/main" id="{72716BBA-A46F-3444-AC3B-383EA64679A9}"/>
              </a:ext>
            </a:extLst>
          </p:cNvPr>
          <p:cNvGrpSpPr/>
          <p:nvPr/>
        </p:nvGrpSpPr>
        <p:grpSpPr>
          <a:xfrm rot="10800000">
            <a:off x="7609528" y="2628785"/>
            <a:ext cx="218661" cy="292086"/>
            <a:chOff x="6291470" y="2216426"/>
            <a:chExt cx="218661" cy="292086"/>
          </a:xfrm>
        </p:grpSpPr>
        <p:cxnSp>
          <p:nvCxnSpPr>
            <p:cNvPr id="39" name="Connecteur droit 38">
              <a:extLst>
                <a:ext uri="{FF2B5EF4-FFF2-40B4-BE49-F238E27FC236}">
                  <a16:creationId xmlns:a16="http://schemas.microsoft.com/office/drawing/2014/main" id="{7ADAAB4E-F572-9E4C-81A5-0D6A6EFE1F62}"/>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40" name="Connecteur droit 39">
              <a:extLst>
                <a:ext uri="{FF2B5EF4-FFF2-40B4-BE49-F238E27FC236}">
                  <a16:creationId xmlns:a16="http://schemas.microsoft.com/office/drawing/2014/main" id="{B31A9B3C-BE3A-1246-832E-6E9CCCBAC64A}"/>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41" name="Connecteur droit 40">
              <a:extLst>
                <a:ext uri="{FF2B5EF4-FFF2-40B4-BE49-F238E27FC236}">
                  <a16:creationId xmlns:a16="http://schemas.microsoft.com/office/drawing/2014/main" id="{4FE2A99E-F62B-8B4D-BA04-A48976D09E20}"/>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42" name="Groupe 41">
            <a:extLst>
              <a:ext uri="{FF2B5EF4-FFF2-40B4-BE49-F238E27FC236}">
                <a16:creationId xmlns:a16="http://schemas.microsoft.com/office/drawing/2014/main" id="{C96D2BFF-20AE-9D41-8A11-FCDABF711224}"/>
              </a:ext>
            </a:extLst>
          </p:cNvPr>
          <p:cNvGrpSpPr/>
          <p:nvPr/>
        </p:nvGrpSpPr>
        <p:grpSpPr>
          <a:xfrm rot="9750330">
            <a:off x="7865594" y="2612759"/>
            <a:ext cx="218661" cy="292086"/>
            <a:chOff x="6291470" y="2216426"/>
            <a:chExt cx="218661" cy="292086"/>
          </a:xfrm>
        </p:grpSpPr>
        <p:cxnSp>
          <p:nvCxnSpPr>
            <p:cNvPr id="43" name="Connecteur droit 42">
              <a:extLst>
                <a:ext uri="{FF2B5EF4-FFF2-40B4-BE49-F238E27FC236}">
                  <a16:creationId xmlns:a16="http://schemas.microsoft.com/office/drawing/2014/main" id="{2BA6B766-B0DD-A84D-BDEC-6DD9AED90B79}"/>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44" name="Connecteur droit 43">
              <a:extLst>
                <a:ext uri="{FF2B5EF4-FFF2-40B4-BE49-F238E27FC236}">
                  <a16:creationId xmlns:a16="http://schemas.microsoft.com/office/drawing/2014/main" id="{DE3E9AAE-117A-E642-8739-AC4DD2B23D29}"/>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45" name="Connecteur droit 44">
              <a:extLst>
                <a:ext uri="{FF2B5EF4-FFF2-40B4-BE49-F238E27FC236}">
                  <a16:creationId xmlns:a16="http://schemas.microsoft.com/office/drawing/2014/main" id="{3EC5B3C2-6346-454A-99EB-82FCA87F38B5}"/>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46" name="Groupe 45">
            <a:extLst>
              <a:ext uri="{FF2B5EF4-FFF2-40B4-BE49-F238E27FC236}">
                <a16:creationId xmlns:a16="http://schemas.microsoft.com/office/drawing/2014/main" id="{92FC6876-D942-504D-B908-74D8D2F569B3}"/>
              </a:ext>
            </a:extLst>
          </p:cNvPr>
          <p:cNvGrpSpPr/>
          <p:nvPr/>
        </p:nvGrpSpPr>
        <p:grpSpPr>
          <a:xfrm rot="8585755">
            <a:off x="8113719" y="2496331"/>
            <a:ext cx="218661" cy="292086"/>
            <a:chOff x="6291470" y="2216426"/>
            <a:chExt cx="218661" cy="292086"/>
          </a:xfrm>
        </p:grpSpPr>
        <p:cxnSp>
          <p:nvCxnSpPr>
            <p:cNvPr id="47" name="Connecteur droit 46">
              <a:extLst>
                <a:ext uri="{FF2B5EF4-FFF2-40B4-BE49-F238E27FC236}">
                  <a16:creationId xmlns:a16="http://schemas.microsoft.com/office/drawing/2014/main" id="{F7F2689C-79B2-894F-9164-BFF9EB1D7AB9}"/>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48" name="Connecteur droit 47">
              <a:extLst>
                <a:ext uri="{FF2B5EF4-FFF2-40B4-BE49-F238E27FC236}">
                  <a16:creationId xmlns:a16="http://schemas.microsoft.com/office/drawing/2014/main" id="{00342CC9-5D94-EF4E-B8C7-CB178D2AAFDB}"/>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49" name="Connecteur droit 48">
              <a:extLst>
                <a:ext uri="{FF2B5EF4-FFF2-40B4-BE49-F238E27FC236}">
                  <a16:creationId xmlns:a16="http://schemas.microsoft.com/office/drawing/2014/main" id="{F1CA0A06-C92A-CA47-9EF7-F0876202B4F8}"/>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50" name="Groupe 49">
            <a:extLst>
              <a:ext uri="{FF2B5EF4-FFF2-40B4-BE49-F238E27FC236}">
                <a16:creationId xmlns:a16="http://schemas.microsoft.com/office/drawing/2014/main" id="{7ECCB573-A894-474B-ADB4-031C86347FC8}"/>
              </a:ext>
            </a:extLst>
          </p:cNvPr>
          <p:cNvGrpSpPr/>
          <p:nvPr/>
        </p:nvGrpSpPr>
        <p:grpSpPr>
          <a:xfrm rot="7553804">
            <a:off x="8274882" y="2322007"/>
            <a:ext cx="218661" cy="292086"/>
            <a:chOff x="6291470" y="2216426"/>
            <a:chExt cx="218661" cy="292086"/>
          </a:xfrm>
        </p:grpSpPr>
        <p:cxnSp>
          <p:nvCxnSpPr>
            <p:cNvPr id="51" name="Connecteur droit 50">
              <a:extLst>
                <a:ext uri="{FF2B5EF4-FFF2-40B4-BE49-F238E27FC236}">
                  <a16:creationId xmlns:a16="http://schemas.microsoft.com/office/drawing/2014/main" id="{A146025F-BD39-F24C-92DF-AB992D903B6C}"/>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52" name="Connecteur droit 51">
              <a:extLst>
                <a:ext uri="{FF2B5EF4-FFF2-40B4-BE49-F238E27FC236}">
                  <a16:creationId xmlns:a16="http://schemas.microsoft.com/office/drawing/2014/main" id="{12A4D741-D360-C748-AA3F-8AB802E81FB8}"/>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53" name="Connecteur droit 52">
              <a:extLst>
                <a:ext uri="{FF2B5EF4-FFF2-40B4-BE49-F238E27FC236}">
                  <a16:creationId xmlns:a16="http://schemas.microsoft.com/office/drawing/2014/main" id="{3FC22B17-93FA-4146-8D47-D90FCB63E025}"/>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54" name="Groupe 53">
            <a:extLst>
              <a:ext uri="{FF2B5EF4-FFF2-40B4-BE49-F238E27FC236}">
                <a16:creationId xmlns:a16="http://schemas.microsoft.com/office/drawing/2014/main" id="{0F5458E8-6018-A34D-BD25-4CBA7B5841C0}"/>
              </a:ext>
            </a:extLst>
          </p:cNvPr>
          <p:cNvGrpSpPr/>
          <p:nvPr/>
        </p:nvGrpSpPr>
        <p:grpSpPr>
          <a:xfrm rot="6540740">
            <a:off x="8383254" y="2114364"/>
            <a:ext cx="218661" cy="292086"/>
            <a:chOff x="6291470" y="2216426"/>
            <a:chExt cx="218661" cy="292086"/>
          </a:xfrm>
        </p:grpSpPr>
        <p:cxnSp>
          <p:nvCxnSpPr>
            <p:cNvPr id="55" name="Connecteur droit 54">
              <a:extLst>
                <a:ext uri="{FF2B5EF4-FFF2-40B4-BE49-F238E27FC236}">
                  <a16:creationId xmlns:a16="http://schemas.microsoft.com/office/drawing/2014/main" id="{3F2A2BAB-67A9-6D47-AEDB-0619B44152C3}"/>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56" name="Connecteur droit 55">
              <a:extLst>
                <a:ext uri="{FF2B5EF4-FFF2-40B4-BE49-F238E27FC236}">
                  <a16:creationId xmlns:a16="http://schemas.microsoft.com/office/drawing/2014/main" id="{1C273400-220B-B249-954F-D7DB2A3C0DF8}"/>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57" name="Connecteur droit 56">
              <a:extLst>
                <a:ext uri="{FF2B5EF4-FFF2-40B4-BE49-F238E27FC236}">
                  <a16:creationId xmlns:a16="http://schemas.microsoft.com/office/drawing/2014/main" id="{A99D7E67-8219-C94D-81AD-560C2E007C24}"/>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grpSp>
        <p:nvGrpSpPr>
          <p:cNvPr id="58" name="Groupe 57">
            <a:extLst>
              <a:ext uri="{FF2B5EF4-FFF2-40B4-BE49-F238E27FC236}">
                <a16:creationId xmlns:a16="http://schemas.microsoft.com/office/drawing/2014/main" id="{53F712BF-443F-2643-82E0-A7434870E6AB}"/>
              </a:ext>
            </a:extLst>
          </p:cNvPr>
          <p:cNvGrpSpPr/>
          <p:nvPr/>
        </p:nvGrpSpPr>
        <p:grpSpPr>
          <a:xfrm rot="6052462">
            <a:off x="8446737" y="1836019"/>
            <a:ext cx="218661" cy="292086"/>
            <a:chOff x="6291470" y="2216426"/>
            <a:chExt cx="218661" cy="292086"/>
          </a:xfrm>
        </p:grpSpPr>
        <p:cxnSp>
          <p:nvCxnSpPr>
            <p:cNvPr id="59" name="Connecteur droit 58">
              <a:extLst>
                <a:ext uri="{FF2B5EF4-FFF2-40B4-BE49-F238E27FC236}">
                  <a16:creationId xmlns:a16="http://schemas.microsoft.com/office/drawing/2014/main" id="{CD7B776D-F743-8C43-9F45-7C6EE486FF8D}"/>
                </a:ext>
              </a:extLst>
            </p:cNvPr>
            <p:cNvCxnSpPr>
              <a:cxnSpLocks/>
            </p:cNvCxnSpPr>
            <p:nvPr/>
          </p:nvCxnSpPr>
          <p:spPr bwMode="auto">
            <a:xfrm>
              <a:off x="6291470" y="2216426"/>
              <a:ext cx="119269" cy="129209"/>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60" name="Connecteur droit 59">
              <a:extLst>
                <a:ext uri="{FF2B5EF4-FFF2-40B4-BE49-F238E27FC236}">
                  <a16:creationId xmlns:a16="http://schemas.microsoft.com/office/drawing/2014/main" id="{A01EB6EB-751C-0341-90E6-47442A11FE2E}"/>
                </a:ext>
              </a:extLst>
            </p:cNvPr>
            <p:cNvCxnSpPr>
              <a:cxnSpLocks/>
            </p:cNvCxnSpPr>
            <p:nvPr/>
          </p:nvCxnSpPr>
          <p:spPr bwMode="auto">
            <a:xfrm flipH="1">
              <a:off x="6410741" y="2251731"/>
              <a:ext cx="99390" cy="103843"/>
            </a:xfrm>
            <a:prstGeom prst="line">
              <a:avLst/>
            </a:prstGeom>
            <a:solidFill>
              <a:schemeClr val="accent1"/>
            </a:solidFill>
            <a:ln w="38100" cap="flat" cmpd="sng" algn="ctr">
              <a:solidFill>
                <a:srgbClr val="0070C0"/>
              </a:solidFill>
              <a:prstDash val="solid"/>
              <a:round/>
              <a:headEnd type="none" w="med" len="med"/>
              <a:tailEnd type="none" w="med" len="med"/>
            </a:ln>
            <a:effectLst/>
          </p:spPr>
        </p:cxnSp>
        <p:cxnSp>
          <p:nvCxnSpPr>
            <p:cNvPr id="61" name="Connecteur droit 60">
              <a:extLst>
                <a:ext uri="{FF2B5EF4-FFF2-40B4-BE49-F238E27FC236}">
                  <a16:creationId xmlns:a16="http://schemas.microsoft.com/office/drawing/2014/main" id="{5E5BF694-38DC-2541-894C-3821D5EA2828}"/>
                </a:ext>
              </a:extLst>
            </p:cNvPr>
            <p:cNvCxnSpPr>
              <a:cxnSpLocks/>
            </p:cNvCxnSpPr>
            <p:nvPr/>
          </p:nvCxnSpPr>
          <p:spPr bwMode="auto">
            <a:xfrm rot="7569716" flipV="1">
              <a:off x="6337608" y="2380510"/>
              <a:ext cx="152045" cy="103959"/>
            </a:xfrm>
            <a:prstGeom prst="line">
              <a:avLst/>
            </a:prstGeom>
            <a:solidFill>
              <a:schemeClr val="accent1"/>
            </a:solidFill>
            <a:ln w="38100" cap="flat" cmpd="sng" algn="ctr">
              <a:solidFill>
                <a:srgbClr val="0070C0"/>
              </a:solidFill>
              <a:prstDash val="solid"/>
              <a:round/>
              <a:headEnd type="none" w="med" len="med"/>
              <a:tailEnd type="none" w="med" len="med"/>
            </a:ln>
            <a:effectLst/>
          </p:spPr>
        </p:cxn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13461F-2009-3340-AE5B-D4421E75BCF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Static</a:t>
            </a:r>
            <a:r>
              <a:rPr lang="fr-FR" sz="1600" dirty="0">
                <a:latin typeface="Times" charset="0"/>
                <a:ea typeface="ＭＳ Ｐゴシック" charset="0"/>
                <a:cs typeface="ＭＳ Ｐゴシック" charset="0"/>
              </a:rPr>
              <a:t> mode</a:t>
            </a:r>
          </a:p>
        </p:txBody>
      </p:sp>
      <p:sp>
        <p:nvSpPr>
          <p:cNvPr id="12" name="ZoneTexte 11">
            <a:extLst>
              <a:ext uri="{FF2B5EF4-FFF2-40B4-BE49-F238E27FC236}">
                <a16:creationId xmlns:a16="http://schemas.microsoft.com/office/drawing/2014/main" id="{01EEA36E-49CF-FD47-BDF1-A11ABBFFF086}"/>
              </a:ext>
            </a:extLst>
          </p:cNvPr>
          <p:cNvSpPr txBox="1"/>
          <p:nvPr/>
        </p:nvSpPr>
        <p:spPr>
          <a:xfrm>
            <a:off x="161930" y="624494"/>
            <a:ext cx="2353529" cy="461665"/>
          </a:xfrm>
          <a:prstGeom prst="rect">
            <a:avLst/>
          </a:prstGeom>
          <a:noFill/>
        </p:spPr>
        <p:txBody>
          <a:bodyPr wrap="none" rtlCol="0">
            <a:spAutoFit/>
          </a:bodyPr>
          <a:lstStyle/>
          <a:p>
            <a:r>
              <a:rPr lang="fr-FR" dirty="0"/>
              <a:t>B) Imaging mode</a:t>
            </a:r>
          </a:p>
        </p:txBody>
      </p:sp>
      <p:grpSp>
        <p:nvGrpSpPr>
          <p:cNvPr id="4" name="Groupe 3">
            <a:extLst>
              <a:ext uri="{FF2B5EF4-FFF2-40B4-BE49-F238E27FC236}">
                <a16:creationId xmlns:a16="http://schemas.microsoft.com/office/drawing/2014/main" id="{4AF04922-CF83-E140-A29C-3F8EC3865EA7}"/>
              </a:ext>
            </a:extLst>
          </p:cNvPr>
          <p:cNvGrpSpPr/>
          <p:nvPr/>
        </p:nvGrpSpPr>
        <p:grpSpPr>
          <a:xfrm>
            <a:off x="2164772" y="1278853"/>
            <a:ext cx="5025959" cy="2164468"/>
            <a:chOff x="862445" y="1816975"/>
            <a:chExt cx="5025959" cy="2164468"/>
          </a:xfrm>
        </p:grpSpPr>
        <p:grpSp>
          <p:nvGrpSpPr>
            <p:cNvPr id="13" name="Groupe 12">
              <a:extLst>
                <a:ext uri="{FF2B5EF4-FFF2-40B4-BE49-F238E27FC236}">
                  <a16:creationId xmlns:a16="http://schemas.microsoft.com/office/drawing/2014/main" id="{FBE84B04-08F3-BE49-A44F-50569496FCF7}"/>
                </a:ext>
              </a:extLst>
            </p:cNvPr>
            <p:cNvGrpSpPr/>
            <p:nvPr/>
          </p:nvGrpSpPr>
          <p:grpSpPr>
            <a:xfrm>
              <a:off x="2134442" y="2641378"/>
              <a:ext cx="2991185" cy="453196"/>
              <a:chOff x="2092879" y="2624328"/>
              <a:chExt cx="2991185" cy="453196"/>
            </a:xfrm>
          </p:grpSpPr>
          <p:sp>
            <p:nvSpPr>
              <p:cNvPr id="14" name="Rectangle 13">
                <a:extLst>
                  <a:ext uri="{FF2B5EF4-FFF2-40B4-BE49-F238E27FC236}">
                    <a16:creationId xmlns:a16="http://schemas.microsoft.com/office/drawing/2014/main" id="{378CC4CA-E712-2F44-A8A7-5EA21F621493}"/>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5" name="Triangle 14">
                <a:extLst>
                  <a:ext uri="{FF2B5EF4-FFF2-40B4-BE49-F238E27FC236}">
                    <a16:creationId xmlns:a16="http://schemas.microsoft.com/office/drawing/2014/main" id="{ACDBC930-2C40-0443-8AA1-B31B88403E26}"/>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16" name="Groupe 15">
              <a:extLst>
                <a:ext uri="{FF2B5EF4-FFF2-40B4-BE49-F238E27FC236}">
                  <a16:creationId xmlns:a16="http://schemas.microsoft.com/office/drawing/2014/main" id="{5040B82F-07C4-D34A-88D2-D5B5CE2275F1}"/>
                </a:ext>
              </a:extLst>
            </p:cNvPr>
            <p:cNvGrpSpPr/>
            <p:nvPr/>
          </p:nvGrpSpPr>
          <p:grpSpPr>
            <a:xfrm>
              <a:off x="862445" y="1816975"/>
              <a:ext cx="5025956" cy="2047504"/>
              <a:chOff x="820882" y="1796904"/>
              <a:chExt cx="5025956" cy="2047504"/>
            </a:xfrm>
          </p:grpSpPr>
          <p:sp>
            <p:nvSpPr>
              <p:cNvPr id="17" name="Rectangle 16">
                <a:extLst>
                  <a:ext uri="{FF2B5EF4-FFF2-40B4-BE49-F238E27FC236}">
                    <a16:creationId xmlns:a16="http://schemas.microsoft.com/office/drawing/2014/main" id="{64383010-C920-6641-92C8-322781BBA4CD}"/>
                  </a:ext>
                </a:extLst>
              </p:cNvPr>
              <p:cNvSpPr/>
              <p:nvPr/>
            </p:nvSpPr>
            <p:spPr bwMode="auto">
              <a:xfrm>
                <a:off x="5080285" y="1796904"/>
                <a:ext cx="766553" cy="887384"/>
              </a:xfrm>
              <a:prstGeom prst="rect">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nvGrpSpPr>
              <p:cNvPr id="18" name="Groupe 17">
                <a:extLst>
                  <a:ext uri="{FF2B5EF4-FFF2-40B4-BE49-F238E27FC236}">
                    <a16:creationId xmlns:a16="http://schemas.microsoft.com/office/drawing/2014/main" id="{639EA1E6-0A07-1044-90A7-382466C213A8}"/>
                  </a:ext>
                </a:extLst>
              </p:cNvPr>
              <p:cNvGrpSpPr/>
              <p:nvPr/>
            </p:nvGrpSpPr>
            <p:grpSpPr>
              <a:xfrm>
                <a:off x="820882" y="2222622"/>
                <a:ext cx="4800600" cy="1621786"/>
                <a:chOff x="820882" y="2222622"/>
                <a:chExt cx="4800600" cy="1621786"/>
              </a:xfrm>
            </p:grpSpPr>
            <p:cxnSp>
              <p:nvCxnSpPr>
                <p:cNvPr id="19" name="Connecteur droit avec flèche 18">
                  <a:extLst>
                    <a:ext uri="{FF2B5EF4-FFF2-40B4-BE49-F238E27FC236}">
                      <a16:creationId xmlns:a16="http://schemas.microsoft.com/office/drawing/2014/main" id="{4018E182-A663-BB4A-857E-1036CFA469C8}"/>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Connecteur droit avec flèche 19">
                  <a:extLst>
                    <a:ext uri="{FF2B5EF4-FFF2-40B4-BE49-F238E27FC236}">
                      <a16:creationId xmlns:a16="http://schemas.microsoft.com/office/drawing/2014/main" id="{CC980B2E-7283-714E-849A-3219C51088D5}"/>
                    </a:ext>
                  </a:extLst>
                </p:cNvPr>
                <p:cNvCxnSpPr>
                  <a:cxnSpLocks/>
                  <a:stCxn id="14" idx="3"/>
                </p:cNvCxnSpPr>
                <p:nvPr/>
              </p:nvCxnSpPr>
              <p:spPr bwMode="auto">
                <a:xfrm flipH="1">
                  <a:off x="5121849" y="2661217"/>
                  <a:ext cx="3778" cy="1183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ZoneTexte 20">
                  <a:extLst>
                    <a:ext uri="{FF2B5EF4-FFF2-40B4-BE49-F238E27FC236}">
                      <a16:creationId xmlns:a16="http://schemas.microsoft.com/office/drawing/2014/main" id="{718DE741-B3A5-7848-9E37-5684F9D1180E}"/>
                    </a:ext>
                  </a:extLst>
                </p:cNvPr>
                <p:cNvSpPr txBox="1"/>
                <p:nvPr/>
              </p:nvSpPr>
              <p:spPr>
                <a:xfrm>
                  <a:off x="949050" y="2222622"/>
                  <a:ext cx="338554" cy="461665"/>
                </a:xfrm>
                <a:prstGeom prst="rect">
                  <a:avLst/>
                </a:prstGeom>
                <a:noFill/>
              </p:spPr>
              <p:txBody>
                <a:bodyPr wrap="none" rtlCol="0">
                  <a:spAutoFit/>
                </a:bodyPr>
                <a:lstStyle/>
                <a:p>
                  <a:r>
                    <a:rPr lang="fr-FR" dirty="0"/>
                    <a:t>x</a:t>
                  </a:r>
                </a:p>
              </p:txBody>
            </p:sp>
          </p:grpSp>
        </p:grpSp>
        <p:sp>
          <p:nvSpPr>
            <p:cNvPr id="22" name="ZoneTexte 21">
              <a:extLst>
                <a:ext uri="{FF2B5EF4-FFF2-40B4-BE49-F238E27FC236}">
                  <a16:creationId xmlns:a16="http://schemas.microsoft.com/office/drawing/2014/main" id="{EFAB5D17-30E1-164C-945E-6140C65B207B}"/>
                </a:ext>
              </a:extLst>
            </p:cNvPr>
            <p:cNvSpPr txBox="1"/>
            <p:nvPr/>
          </p:nvSpPr>
          <p:spPr>
            <a:xfrm>
              <a:off x="5121847" y="196046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sp>
          <p:nvSpPr>
            <p:cNvPr id="23" name="ZoneTexte 22">
              <a:extLst>
                <a:ext uri="{FF2B5EF4-FFF2-40B4-BE49-F238E27FC236}">
                  <a16:creationId xmlns:a16="http://schemas.microsoft.com/office/drawing/2014/main" id="{51D68130-E7F0-5E47-A23D-29E97F117DB9}"/>
                </a:ext>
              </a:extLst>
            </p:cNvPr>
            <p:cNvSpPr txBox="1"/>
            <p:nvPr/>
          </p:nvSpPr>
          <p:spPr>
            <a:xfrm>
              <a:off x="5145199" y="3305614"/>
              <a:ext cx="498855" cy="461665"/>
            </a:xfrm>
            <a:prstGeom prst="rect">
              <a:avLst/>
            </a:prstGeom>
            <a:noFill/>
          </p:spPr>
          <p:txBody>
            <a:bodyPr wrap="none" rtlCol="0">
              <a:spAutoFit/>
            </a:bodyPr>
            <a:lstStyle/>
            <a:p>
              <a:r>
                <a:rPr lang="fr-FR" dirty="0"/>
                <a:t>D</a:t>
              </a:r>
              <a:r>
                <a:rPr lang="fr-FR" baseline="-25000" dirty="0"/>
                <a:t>z</a:t>
              </a:r>
            </a:p>
          </p:txBody>
        </p:sp>
        <p:sp>
          <p:nvSpPr>
            <p:cNvPr id="24" name="Rectangle 23">
              <a:extLst>
                <a:ext uri="{FF2B5EF4-FFF2-40B4-BE49-F238E27FC236}">
                  <a16:creationId xmlns:a16="http://schemas.microsoft.com/office/drawing/2014/main" id="{351A614C-B3CB-9C4F-9D1C-A7DD45492847}"/>
                </a:ext>
              </a:extLst>
            </p:cNvPr>
            <p:cNvSpPr/>
            <p:nvPr/>
          </p:nvSpPr>
          <p:spPr bwMode="auto">
            <a:xfrm>
              <a:off x="1622866" y="3553115"/>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25" name="Connecteur droit 24">
              <a:extLst>
                <a:ext uri="{FF2B5EF4-FFF2-40B4-BE49-F238E27FC236}">
                  <a16:creationId xmlns:a16="http://schemas.microsoft.com/office/drawing/2014/main" id="{280F5E07-2030-3646-8C20-8692EF1221E8}"/>
                </a:ext>
              </a:extLst>
            </p:cNvPr>
            <p:cNvCxnSpPr>
              <a:cxnSpLocks/>
            </p:cNvCxnSpPr>
            <p:nvPr/>
          </p:nvCxnSpPr>
          <p:spPr bwMode="auto">
            <a:xfrm flipV="1">
              <a:off x="1583876" y="3549643"/>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Connecteur droit 32">
              <a:extLst>
                <a:ext uri="{FF2B5EF4-FFF2-40B4-BE49-F238E27FC236}">
                  <a16:creationId xmlns:a16="http://schemas.microsoft.com/office/drawing/2014/main" id="{18B6C76D-6631-924A-AD3E-C8032D298B5A}"/>
                </a:ext>
              </a:extLst>
            </p:cNvPr>
            <p:cNvCxnSpPr/>
            <p:nvPr/>
          </p:nvCxnSpPr>
          <p:spPr bwMode="auto">
            <a:xfrm>
              <a:off x="2987796" y="3549643"/>
              <a:ext cx="217997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0" name="Rectangle 9">
            <a:extLst>
              <a:ext uri="{FF2B5EF4-FFF2-40B4-BE49-F238E27FC236}">
                <a16:creationId xmlns:a16="http://schemas.microsoft.com/office/drawing/2014/main" id="{3F407EC6-1D7A-9F44-BD84-F002FE91DD30}"/>
              </a:ext>
            </a:extLst>
          </p:cNvPr>
          <p:cNvSpPr/>
          <p:nvPr/>
        </p:nvSpPr>
        <p:spPr bwMode="auto">
          <a:xfrm>
            <a:off x="6368754" y="855326"/>
            <a:ext cx="946444" cy="42352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8" name="ZoneTexte 47">
            <a:extLst>
              <a:ext uri="{FF2B5EF4-FFF2-40B4-BE49-F238E27FC236}">
                <a16:creationId xmlns:a16="http://schemas.microsoft.com/office/drawing/2014/main" id="{80AA001F-9BBB-0048-BF7D-E52C174DBA3C}"/>
              </a:ext>
            </a:extLst>
          </p:cNvPr>
          <p:cNvSpPr txBox="1"/>
          <p:nvPr/>
        </p:nvSpPr>
        <p:spPr>
          <a:xfrm>
            <a:off x="6410538" y="896072"/>
            <a:ext cx="936475" cy="338554"/>
          </a:xfrm>
          <a:prstGeom prst="rect">
            <a:avLst/>
          </a:prstGeom>
          <a:noFill/>
        </p:spPr>
        <p:txBody>
          <a:bodyPr wrap="none" rtlCol="0">
            <a:spAutoFit/>
          </a:bodyPr>
          <a:lstStyle/>
          <a:p>
            <a:r>
              <a:rPr lang="fr-FR" sz="1600" dirty="0" err="1">
                <a:solidFill>
                  <a:schemeClr val="bg1"/>
                </a:solidFill>
              </a:rPr>
              <a:t>PiezoXY</a:t>
            </a:r>
            <a:endParaRPr lang="fr-FR" sz="1600" dirty="0">
              <a:solidFill>
                <a:schemeClr val="bg1"/>
              </a:solidFill>
            </a:endParaRPr>
          </a:p>
        </p:txBody>
      </p:sp>
      <p:sp>
        <p:nvSpPr>
          <p:cNvPr id="46" name="ZoneTexte 45">
            <a:extLst>
              <a:ext uri="{FF2B5EF4-FFF2-40B4-BE49-F238E27FC236}">
                <a16:creationId xmlns:a16="http://schemas.microsoft.com/office/drawing/2014/main" id="{47ECE82E-782F-2642-AE42-D38CFB7B031F}"/>
              </a:ext>
            </a:extLst>
          </p:cNvPr>
          <p:cNvSpPr txBox="1"/>
          <p:nvPr/>
        </p:nvSpPr>
        <p:spPr>
          <a:xfrm>
            <a:off x="182839" y="3589986"/>
            <a:ext cx="5523179" cy="707886"/>
          </a:xfrm>
          <a:prstGeom prst="rect">
            <a:avLst/>
          </a:prstGeom>
          <a:noFill/>
        </p:spPr>
        <p:txBody>
          <a:bodyPr wrap="none" rtlCol="0">
            <a:spAutoFit/>
          </a:bodyPr>
          <a:lstStyle/>
          <a:p>
            <a:r>
              <a:rPr lang="fr-FR" sz="2000" dirty="0" err="1"/>
              <a:t>PiezoZ</a:t>
            </a:r>
            <a:r>
              <a:rPr lang="fr-FR" sz="2000" dirty="0"/>
              <a:t> </a:t>
            </a:r>
            <a:r>
              <a:rPr lang="fr-FR" sz="2000" dirty="0" err="1"/>
              <a:t>actuator</a:t>
            </a:r>
            <a:r>
              <a:rPr lang="fr-FR" sz="2000" dirty="0"/>
              <a:t> : surface </a:t>
            </a:r>
            <a:r>
              <a:rPr lang="fr-FR" sz="2000" dirty="0" err="1"/>
              <a:t>approach</a:t>
            </a:r>
            <a:endParaRPr lang="fr-FR" sz="2000" dirty="0"/>
          </a:p>
          <a:p>
            <a:r>
              <a:rPr lang="fr-FR" sz="2000" dirty="0" err="1"/>
              <a:t>PiezoXY</a:t>
            </a:r>
            <a:r>
              <a:rPr lang="fr-FR" sz="2000" dirty="0"/>
              <a:t> </a:t>
            </a:r>
            <a:r>
              <a:rPr lang="fr-FR" sz="2000" dirty="0" err="1"/>
              <a:t>actuators</a:t>
            </a:r>
            <a:r>
              <a:rPr lang="fr-FR" sz="2000" dirty="0"/>
              <a:t> : scan of the surface in XY plane</a:t>
            </a:r>
          </a:p>
        </p:txBody>
      </p:sp>
      <p:grpSp>
        <p:nvGrpSpPr>
          <p:cNvPr id="70" name="Groupe 69">
            <a:extLst>
              <a:ext uri="{FF2B5EF4-FFF2-40B4-BE49-F238E27FC236}">
                <a16:creationId xmlns:a16="http://schemas.microsoft.com/office/drawing/2014/main" id="{FA81E748-2697-2741-8804-92D1AA8EA8FC}"/>
              </a:ext>
            </a:extLst>
          </p:cNvPr>
          <p:cNvGrpSpPr/>
          <p:nvPr/>
        </p:nvGrpSpPr>
        <p:grpSpPr>
          <a:xfrm>
            <a:off x="5185973" y="5704597"/>
            <a:ext cx="2513304" cy="643711"/>
            <a:chOff x="2986656" y="5692369"/>
            <a:chExt cx="2513304" cy="643711"/>
          </a:xfrm>
        </p:grpSpPr>
        <p:sp>
          <p:nvSpPr>
            <p:cNvPr id="55" name="Rectangle 54">
              <a:extLst>
                <a:ext uri="{FF2B5EF4-FFF2-40B4-BE49-F238E27FC236}">
                  <a16:creationId xmlns:a16="http://schemas.microsoft.com/office/drawing/2014/main" id="{1D879F88-22B5-8244-BE0C-37091B425F72}"/>
                </a:ext>
              </a:extLst>
            </p:cNvPr>
            <p:cNvSpPr/>
            <p:nvPr/>
          </p:nvSpPr>
          <p:spPr bwMode="auto">
            <a:xfrm>
              <a:off x="3025646" y="5907752"/>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56" name="Connecteur droit 55">
              <a:extLst>
                <a:ext uri="{FF2B5EF4-FFF2-40B4-BE49-F238E27FC236}">
                  <a16:creationId xmlns:a16="http://schemas.microsoft.com/office/drawing/2014/main" id="{B13559B0-61BF-124C-A732-81B9C238D921}"/>
                </a:ext>
              </a:extLst>
            </p:cNvPr>
            <p:cNvCxnSpPr>
              <a:cxnSpLocks/>
            </p:cNvCxnSpPr>
            <p:nvPr/>
          </p:nvCxnSpPr>
          <p:spPr bwMode="auto">
            <a:xfrm flipV="1">
              <a:off x="2986656" y="5904486"/>
              <a:ext cx="1276775" cy="32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Connecteur droit 65">
              <a:extLst>
                <a:ext uri="{FF2B5EF4-FFF2-40B4-BE49-F238E27FC236}">
                  <a16:creationId xmlns:a16="http://schemas.microsoft.com/office/drawing/2014/main" id="{A19CA350-7EE5-4D44-B62A-2484551079C9}"/>
                </a:ext>
              </a:extLst>
            </p:cNvPr>
            <p:cNvCxnSpPr>
              <a:cxnSpLocks/>
            </p:cNvCxnSpPr>
            <p:nvPr/>
          </p:nvCxnSpPr>
          <p:spPr bwMode="auto">
            <a:xfrm>
              <a:off x="4258111" y="5694124"/>
              <a:ext cx="123778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7" name="Rectangle 66">
              <a:extLst>
                <a:ext uri="{FF2B5EF4-FFF2-40B4-BE49-F238E27FC236}">
                  <a16:creationId xmlns:a16="http://schemas.microsoft.com/office/drawing/2014/main" id="{7950BBF6-B11A-F34E-8DB7-721399E05E4F}"/>
                </a:ext>
              </a:extLst>
            </p:cNvPr>
            <p:cNvSpPr/>
            <p:nvPr/>
          </p:nvSpPr>
          <p:spPr bwMode="auto">
            <a:xfrm>
              <a:off x="4262175" y="5700952"/>
              <a:ext cx="1237785" cy="6351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69" name="Connecteur droit 68">
              <a:extLst>
                <a:ext uri="{FF2B5EF4-FFF2-40B4-BE49-F238E27FC236}">
                  <a16:creationId xmlns:a16="http://schemas.microsoft.com/office/drawing/2014/main" id="{1EB069DA-C334-1D44-82D3-CF7C83FAB04B}"/>
                </a:ext>
              </a:extLst>
            </p:cNvPr>
            <p:cNvCxnSpPr>
              <a:cxnSpLocks/>
            </p:cNvCxnSpPr>
            <p:nvPr/>
          </p:nvCxnSpPr>
          <p:spPr bwMode="auto">
            <a:xfrm>
              <a:off x="4258111" y="5692369"/>
              <a:ext cx="0" cy="212117"/>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7" name="Groupe 76">
            <a:extLst>
              <a:ext uri="{FF2B5EF4-FFF2-40B4-BE49-F238E27FC236}">
                <a16:creationId xmlns:a16="http://schemas.microsoft.com/office/drawing/2014/main" id="{9E6E8B41-CADD-9C41-BA91-095D81952798}"/>
              </a:ext>
            </a:extLst>
          </p:cNvPr>
          <p:cNvGrpSpPr/>
          <p:nvPr/>
        </p:nvGrpSpPr>
        <p:grpSpPr>
          <a:xfrm>
            <a:off x="5695135" y="5154022"/>
            <a:ext cx="2991185" cy="1157924"/>
            <a:chOff x="3495818" y="5141794"/>
            <a:chExt cx="2991185" cy="1157924"/>
          </a:xfrm>
        </p:grpSpPr>
        <p:grpSp>
          <p:nvGrpSpPr>
            <p:cNvPr id="75" name="Groupe 74">
              <a:extLst>
                <a:ext uri="{FF2B5EF4-FFF2-40B4-BE49-F238E27FC236}">
                  <a16:creationId xmlns:a16="http://schemas.microsoft.com/office/drawing/2014/main" id="{3A46DCC1-D38C-6949-821E-09C58614842D}"/>
                </a:ext>
              </a:extLst>
            </p:cNvPr>
            <p:cNvGrpSpPr/>
            <p:nvPr/>
          </p:nvGrpSpPr>
          <p:grpSpPr>
            <a:xfrm>
              <a:off x="3495818" y="5141794"/>
              <a:ext cx="2991185" cy="1157924"/>
              <a:chOff x="3495818" y="5141794"/>
              <a:chExt cx="2991185" cy="1157924"/>
            </a:xfrm>
          </p:grpSpPr>
          <p:grpSp>
            <p:nvGrpSpPr>
              <p:cNvPr id="72" name="Groupe 71">
                <a:extLst>
                  <a:ext uri="{FF2B5EF4-FFF2-40B4-BE49-F238E27FC236}">
                    <a16:creationId xmlns:a16="http://schemas.microsoft.com/office/drawing/2014/main" id="{DF7CA09F-8782-FF4A-A88C-F969C38DFD6E}"/>
                  </a:ext>
                </a:extLst>
              </p:cNvPr>
              <p:cNvGrpSpPr/>
              <p:nvPr/>
            </p:nvGrpSpPr>
            <p:grpSpPr>
              <a:xfrm>
                <a:off x="3495818" y="5141794"/>
                <a:ext cx="2991185" cy="1157924"/>
                <a:chOff x="3495818" y="5141794"/>
                <a:chExt cx="2991185" cy="1157924"/>
              </a:xfrm>
            </p:grpSpPr>
            <p:grpSp>
              <p:nvGrpSpPr>
                <p:cNvPr id="51" name="Groupe 50">
                  <a:extLst>
                    <a:ext uri="{FF2B5EF4-FFF2-40B4-BE49-F238E27FC236}">
                      <a16:creationId xmlns:a16="http://schemas.microsoft.com/office/drawing/2014/main" id="{4F27DE8D-4EF2-B64E-814C-9DF7A6EA6A6A}"/>
                    </a:ext>
                  </a:extLst>
                </p:cNvPr>
                <p:cNvGrpSpPr/>
                <p:nvPr/>
              </p:nvGrpSpPr>
              <p:grpSpPr>
                <a:xfrm>
                  <a:off x="3495818" y="5141794"/>
                  <a:ext cx="2991185" cy="762897"/>
                  <a:chOff x="2030211" y="2807319"/>
                  <a:chExt cx="2991185" cy="762897"/>
                </a:xfrm>
              </p:grpSpPr>
              <p:sp>
                <p:nvSpPr>
                  <p:cNvPr id="64" name="Triangle 63">
                    <a:extLst>
                      <a:ext uri="{FF2B5EF4-FFF2-40B4-BE49-F238E27FC236}">
                        <a16:creationId xmlns:a16="http://schemas.microsoft.com/office/drawing/2014/main" id="{18CCE86E-0716-8244-9999-18C6C06F3501}"/>
                      </a:ext>
                    </a:extLst>
                  </p:cNvPr>
                  <p:cNvSpPr/>
                  <p:nvPr/>
                </p:nvSpPr>
                <p:spPr bwMode="auto">
                  <a:xfrm rot="10800000">
                    <a:off x="2108754" y="3162739"/>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3" name="Rectangle 62">
                    <a:extLst>
                      <a:ext uri="{FF2B5EF4-FFF2-40B4-BE49-F238E27FC236}">
                        <a16:creationId xmlns:a16="http://schemas.microsoft.com/office/drawing/2014/main" id="{B63FFE75-9CF5-924A-B456-8C1D4C2696A8}"/>
                      </a:ext>
                    </a:extLst>
                  </p:cNvPr>
                  <p:cNvSpPr/>
                  <p:nvPr/>
                </p:nvSpPr>
                <p:spPr bwMode="auto">
                  <a:xfrm rot="20817035">
                    <a:off x="2030211" y="2807319"/>
                    <a:ext cx="2991185" cy="208751"/>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08751"/>
                      <a:gd name="connsiteX1" fmla="*/ 2991185 w 2991185"/>
                      <a:gd name="connsiteY1" fmla="*/ 0 h 208751"/>
                      <a:gd name="connsiteX2" fmla="*/ 2991185 w 2991185"/>
                      <a:gd name="connsiteY2" fmla="*/ 45719 h 208751"/>
                      <a:gd name="connsiteX3" fmla="*/ 0 w 2991185"/>
                      <a:gd name="connsiteY3" fmla="*/ 45719 h 208751"/>
                      <a:gd name="connsiteX4" fmla="*/ 0 w 2991185"/>
                      <a:gd name="connsiteY4" fmla="*/ 0 h 208751"/>
                      <a:gd name="connsiteX0" fmla="*/ 0 w 2991185"/>
                      <a:gd name="connsiteY0" fmla="*/ 0 h 208751"/>
                      <a:gd name="connsiteX1" fmla="*/ 2991185 w 2991185"/>
                      <a:gd name="connsiteY1" fmla="*/ 0 h 208751"/>
                      <a:gd name="connsiteX2" fmla="*/ 2991185 w 2991185"/>
                      <a:gd name="connsiteY2" fmla="*/ 45719 h 208751"/>
                      <a:gd name="connsiteX3" fmla="*/ 0 w 2991185"/>
                      <a:gd name="connsiteY3" fmla="*/ 45719 h 208751"/>
                      <a:gd name="connsiteX4" fmla="*/ 0 w 2991185"/>
                      <a:gd name="connsiteY4" fmla="*/ 0 h 208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208751">
                        <a:moveTo>
                          <a:pt x="0" y="0"/>
                        </a:moveTo>
                        <a:cubicBezTo>
                          <a:pt x="1289457" y="345558"/>
                          <a:pt x="1994123" y="0"/>
                          <a:pt x="2991185" y="0"/>
                        </a:cubicBezTo>
                        <a:lnTo>
                          <a:pt x="2991185" y="45719"/>
                        </a:lnTo>
                        <a:cubicBezTo>
                          <a:pt x="1994123" y="45719"/>
                          <a:pt x="1236294" y="412543"/>
                          <a:pt x="0" y="45719"/>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sp>
              <p:nvSpPr>
                <p:cNvPr id="73" name="ZoneTexte 72">
                  <a:extLst>
                    <a:ext uri="{FF2B5EF4-FFF2-40B4-BE49-F238E27FC236}">
                      <a16:creationId xmlns:a16="http://schemas.microsoft.com/office/drawing/2014/main" id="{A7C7A166-9766-064A-AE87-7885A208FD6F}"/>
                    </a:ext>
                  </a:extLst>
                </p:cNvPr>
                <p:cNvSpPr txBox="1"/>
                <p:nvPr/>
              </p:nvSpPr>
              <p:spPr>
                <a:xfrm>
                  <a:off x="3757241" y="5930386"/>
                  <a:ext cx="312906" cy="369332"/>
                </a:xfrm>
                <a:prstGeom prst="rect">
                  <a:avLst/>
                </a:prstGeom>
                <a:noFill/>
                <a:ln w="19050">
                  <a:noFill/>
                </a:ln>
              </p:spPr>
              <p:txBody>
                <a:bodyPr wrap="none" rtlCol="0">
                  <a:spAutoFit/>
                </a:bodyPr>
                <a:lstStyle/>
                <a:p>
                  <a:r>
                    <a:rPr lang="fr-FR" sz="1800" dirty="0"/>
                    <a:t>F</a:t>
                  </a:r>
                  <a:endParaRPr lang="fr-FR" sz="1800" baseline="-25000" dirty="0"/>
                </a:p>
              </p:txBody>
            </p:sp>
          </p:grpSp>
          <p:cxnSp>
            <p:nvCxnSpPr>
              <p:cNvPr id="74" name="Connecteur droit avec flèche 73">
                <a:extLst>
                  <a:ext uri="{FF2B5EF4-FFF2-40B4-BE49-F238E27FC236}">
                    <a16:creationId xmlns:a16="http://schemas.microsoft.com/office/drawing/2014/main" id="{1C705646-B79E-4E40-AC67-C55AA62CBA69}"/>
                  </a:ext>
                </a:extLst>
              </p:cNvPr>
              <p:cNvCxnSpPr>
                <a:cxnSpLocks/>
              </p:cNvCxnSpPr>
              <p:nvPr/>
            </p:nvCxnSpPr>
            <p:spPr bwMode="auto">
              <a:xfrm>
                <a:off x="3798494" y="5972233"/>
                <a:ext cx="261182"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cxnSp>
          <p:nvCxnSpPr>
            <p:cNvPr id="78" name="Connecteur droit avec flèche 77">
              <a:extLst>
                <a:ext uri="{FF2B5EF4-FFF2-40B4-BE49-F238E27FC236}">
                  <a16:creationId xmlns:a16="http://schemas.microsoft.com/office/drawing/2014/main" id="{19941556-1E22-D049-9AA5-1ED235485263}"/>
                </a:ext>
              </a:extLst>
            </p:cNvPr>
            <p:cNvCxnSpPr>
              <a:cxnSpLocks/>
            </p:cNvCxnSpPr>
            <p:nvPr/>
          </p:nvCxnSpPr>
          <p:spPr bwMode="auto">
            <a:xfrm>
              <a:off x="3666763" y="5900595"/>
              <a:ext cx="0" cy="33064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sp>
        <p:nvSpPr>
          <p:cNvPr id="79" name="ZoneTexte 78">
            <a:extLst>
              <a:ext uri="{FF2B5EF4-FFF2-40B4-BE49-F238E27FC236}">
                <a16:creationId xmlns:a16="http://schemas.microsoft.com/office/drawing/2014/main" id="{19934A9D-D79A-7741-8CBF-6D4F6A08B964}"/>
              </a:ext>
            </a:extLst>
          </p:cNvPr>
          <p:cNvSpPr txBox="1"/>
          <p:nvPr/>
        </p:nvSpPr>
        <p:spPr>
          <a:xfrm>
            <a:off x="106187" y="4610105"/>
            <a:ext cx="2525307" cy="1077218"/>
          </a:xfrm>
          <a:prstGeom prst="rect">
            <a:avLst/>
          </a:prstGeom>
          <a:noFill/>
        </p:spPr>
        <p:txBody>
          <a:bodyPr wrap="none" rtlCol="0">
            <a:spAutoFit/>
          </a:bodyPr>
          <a:lstStyle/>
          <a:p>
            <a:r>
              <a:rPr lang="fr-FR" dirty="0"/>
              <a:t>Surface scanning:</a:t>
            </a:r>
          </a:p>
          <a:p>
            <a:pPr marL="457200" indent="-457200">
              <a:buAutoNum type="arabicParenR"/>
            </a:pPr>
            <a:r>
              <a:rPr lang="fr-FR" sz="2000" dirty="0" err="1"/>
              <a:t>Approach</a:t>
            </a:r>
            <a:endParaRPr lang="fr-FR" sz="2000" dirty="0"/>
          </a:p>
          <a:p>
            <a:pPr marL="457200" indent="-457200">
              <a:buAutoNum type="arabicParenR"/>
            </a:pPr>
            <a:r>
              <a:rPr lang="fr-FR" sz="2000" dirty="0"/>
              <a:t>Scanning X and Y</a:t>
            </a:r>
          </a:p>
        </p:txBody>
      </p:sp>
      <p:grpSp>
        <p:nvGrpSpPr>
          <p:cNvPr id="98" name="Groupe 97">
            <a:extLst>
              <a:ext uri="{FF2B5EF4-FFF2-40B4-BE49-F238E27FC236}">
                <a16:creationId xmlns:a16="http://schemas.microsoft.com/office/drawing/2014/main" id="{45ECF83D-9B13-6F48-AFBC-2FA50FBC3263}"/>
              </a:ext>
            </a:extLst>
          </p:cNvPr>
          <p:cNvGrpSpPr/>
          <p:nvPr/>
        </p:nvGrpSpPr>
        <p:grpSpPr>
          <a:xfrm>
            <a:off x="2886203" y="4498701"/>
            <a:ext cx="2240214" cy="2115856"/>
            <a:chOff x="2886203" y="4498701"/>
            <a:chExt cx="2240214" cy="2115856"/>
          </a:xfrm>
        </p:grpSpPr>
        <p:sp>
          <p:nvSpPr>
            <p:cNvPr id="80" name="Rectangle 79">
              <a:extLst>
                <a:ext uri="{FF2B5EF4-FFF2-40B4-BE49-F238E27FC236}">
                  <a16:creationId xmlns:a16="http://schemas.microsoft.com/office/drawing/2014/main" id="{F39FB992-7CC1-DC47-B8ED-15BA50A2E694}"/>
                </a:ext>
              </a:extLst>
            </p:cNvPr>
            <p:cNvSpPr/>
            <p:nvPr/>
          </p:nvSpPr>
          <p:spPr bwMode="auto">
            <a:xfrm>
              <a:off x="2886204" y="4884332"/>
              <a:ext cx="1873824" cy="1730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91" name="Connecteur droit avec flèche 90">
              <a:extLst>
                <a:ext uri="{FF2B5EF4-FFF2-40B4-BE49-F238E27FC236}">
                  <a16:creationId xmlns:a16="http://schemas.microsoft.com/office/drawing/2014/main" id="{E958ECC8-6315-D241-9345-1BBBEFFFF15F}"/>
                </a:ext>
              </a:extLst>
            </p:cNvPr>
            <p:cNvCxnSpPr>
              <a:cxnSpLocks/>
            </p:cNvCxnSpPr>
            <p:nvPr/>
          </p:nvCxnSpPr>
          <p:spPr bwMode="auto">
            <a:xfrm flipV="1">
              <a:off x="2886203" y="4610105"/>
              <a:ext cx="0" cy="274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4" name="Connecteur droit avec flèche 93">
              <a:extLst>
                <a:ext uri="{FF2B5EF4-FFF2-40B4-BE49-F238E27FC236}">
                  <a16:creationId xmlns:a16="http://schemas.microsoft.com/office/drawing/2014/main" id="{5CF985F9-BB37-9443-9136-A90248F0424A}"/>
                </a:ext>
              </a:extLst>
            </p:cNvPr>
            <p:cNvCxnSpPr>
              <a:cxnSpLocks/>
            </p:cNvCxnSpPr>
            <p:nvPr/>
          </p:nvCxnSpPr>
          <p:spPr bwMode="auto">
            <a:xfrm flipV="1">
              <a:off x="4504052" y="6614556"/>
              <a:ext cx="510686"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6" name="ZoneTexte 95">
              <a:extLst>
                <a:ext uri="{FF2B5EF4-FFF2-40B4-BE49-F238E27FC236}">
                  <a16:creationId xmlns:a16="http://schemas.microsoft.com/office/drawing/2014/main" id="{113796E0-F2AD-2D44-B8C4-E868DCC879D5}"/>
                </a:ext>
              </a:extLst>
            </p:cNvPr>
            <p:cNvSpPr txBox="1"/>
            <p:nvPr/>
          </p:nvSpPr>
          <p:spPr>
            <a:xfrm>
              <a:off x="3234714" y="5574269"/>
              <a:ext cx="951030" cy="338554"/>
            </a:xfrm>
            <a:prstGeom prst="rect">
              <a:avLst/>
            </a:prstGeom>
            <a:noFill/>
          </p:spPr>
          <p:txBody>
            <a:bodyPr wrap="none" rtlCol="0">
              <a:spAutoFit/>
            </a:bodyPr>
            <a:lstStyle/>
            <a:p>
              <a:r>
                <a:rPr lang="fr-FR" sz="1600" dirty="0"/>
                <a:t>Top </a:t>
              </a:r>
              <a:r>
                <a:rPr lang="fr-FR" sz="1600" dirty="0" err="1"/>
                <a:t>view</a:t>
              </a:r>
              <a:endParaRPr lang="fr-FR" sz="1600" dirty="0"/>
            </a:p>
          </p:txBody>
        </p:sp>
        <p:sp>
          <p:nvSpPr>
            <p:cNvPr id="97" name="ZoneTexte 96">
              <a:extLst>
                <a:ext uri="{FF2B5EF4-FFF2-40B4-BE49-F238E27FC236}">
                  <a16:creationId xmlns:a16="http://schemas.microsoft.com/office/drawing/2014/main" id="{DB0AAB73-158A-694F-8F6B-CC0DC2222FC3}"/>
                </a:ext>
              </a:extLst>
            </p:cNvPr>
            <p:cNvSpPr txBox="1"/>
            <p:nvPr/>
          </p:nvSpPr>
          <p:spPr>
            <a:xfrm>
              <a:off x="2914929" y="4498701"/>
              <a:ext cx="351378" cy="369332"/>
            </a:xfrm>
            <a:prstGeom prst="rect">
              <a:avLst/>
            </a:prstGeom>
            <a:noFill/>
          </p:spPr>
          <p:txBody>
            <a:bodyPr wrap="none" rtlCol="0">
              <a:spAutoFit/>
            </a:bodyPr>
            <a:lstStyle/>
            <a:p>
              <a:r>
                <a:rPr lang="fr-FR" sz="1800" dirty="0"/>
                <a:t>Y</a:t>
              </a:r>
            </a:p>
          </p:txBody>
        </p:sp>
        <p:sp>
          <p:nvSpPr>
            <p:cNvPr id="100" name="ZoneTexte 99">
              <a:extLst>
                <a:ext uri="{FF2B5EF4-FFF2-40B4-BE49-F238E27FC236}">
                  <a16:creationId xmlns:a16="http://schemas.microsoft.com/office/drawing/2014/main" id="{BCF3D54D-CF7D-FA42-9AB3-E8ADD7057211}"/>
                </a:ext>
              </a:extLst>
            </p:cNvPr>
            <p:cNvSpPr txBox="1"/>
            <p:nvPr/>
          </p:nvSpPr>
          <p:spPr>
            <a:xfrm>
              <a:off x="4775039" y="6245224"/>
              <a:ext cx="351378" cy="369332"/>
            </a:xfrm>
            <a:prstGeom prst="rect">
              <a:avLst/>
            </a:prstGeom>
            <a:noFill/>
          </p:spPr>
          <p:txBody>
            <a:bodyPr wrap="none" rtlCol="0">
              <a:spAutoFit/>
            </a:bodyPr>
            <a:lstStyle/>
            <a:p>
              <a:r>
                <a:rPr lang="fr-FR" sz="1800" dirty="0"/>
                <a:t>X</a:t>
              </a:r>
            </a:p>
          </p:txBody>
        </p:sp>
      </p:grpSp>
      <p:sp>
        <p:nvSpPr>
          <p:cNvPr id="99" name="Ellipse 98">
            <a:extLst>
              <a:ext uri="{FF2B5EF4-FFF2-40B4-BE49-F238E27FC236}">
                <a16:creationId xmlns:a16="http://schemas.microsoft.com/office/drawing/2014/main" id="{EE7C2C47-95D4-D442-AE81-79D42C205A3A}"/>
              </a:ext>
            </a:extLst>
          </p:cNvPr>
          <p:cNvSpPr/>
          <p:nvPr/>
        </p:nvSpPr>
        <p:spPr bwMode="auto">
          <a:xfrm>
            <a:off x="2944428" y="4884332"/>
            <a:ext cx="146190" cy="146190"/>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27487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 0 L 0.18455 0 L 0.18455 0.02407 L -0.00243 0.02593 L -0.00243 0.07963 L 0.18455 0.07963 L 0.18455 0.10208 L -0.00243 0.10394 L -0.00122 0.16806 L 0.18316 0.16458 L 0.18316 0.18704 L 0 0.18866 L 0 0.24259 L 0.18194 0.24074 " pathEditMode="relative" ptsTypes="AAAAAAAAAAAAAA">
                                      <p:cBhvr>
                                        <p:cTn id="18" dur="10000" fill="hold"/>
                                        <p:tgtEl>
                                          <p:spTgt spid="99"/>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72222E-6 3.7037E-7 L 0.06563 3.7037E-7 " pathEditMode="relative" rAng="0" ptsTypes="AA">
                                      <p:cBhvr>
                                        <p:cTn id="30" dur="2000" fill="hold"/>
                                        <p:tgtEl>
                                          <p:spTgt spid="77"/>
                                        </p:tgtEl>
                                        <p:attrNameLst>
                                          <p:attrName>ppt_x</p:attrName>
                                          <p:attrName>ppt_y</p:attrName>
                                        </p:attrNameLst>
                                      </p:cBhvr>
                                      <p:rCtr x="32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99" grpId="0" animBg="1"/>
      <p:bldP spid="9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a:extLst>
              <a:ext uri="{FF2B5EF4-FFF2-40B4-BE49-F238E27FC236}">
                <a16:creationId xmlns:a16="http://schemas.microsoft.com/office/drawing/2014/main" id="{EA1AC5B1-25E8-8644-BB61-4609F4C7D6B9}"/>
              </a:ext>
            </a:extLst>
          </p:cNvPr>
          <p:cNvSpPr txBox="1">
            <a:spLocks noChangeArrowheads="1"/>
          </p:cNvSpPr>
          <p:nvPr/>
        </p:nvSpPr>
        <p:spPr bwMode="auto">
          <a:xfrm>
            <a:off x="3026568" y="1353457"/>
            <a:ext cx="3090863" cy="461963"/>
          </a:xfrm>
          <a:prstGeom prst="rect">
            <a:avLst/>
          </a:prstGeom>
          <a:solidFill>
            <a:srgbClr val="FFE69B"/>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dirty="0"/>
              <a:t>Constant force Imaging</a:t>
            </a:r>
          </a:p>
        </p:txBody>
      </p:sp>
      <p:sp>
        <p:nvSpPr>
          <p:cNvPr id="5" name="Rectangle 4">
            <a:extLst>
              <a:ext uri="{FF2B5EF4-FFF2-40B4-BE49-F238E27FC236}">
                <a16:creationId xmlns:a16="http://schemas.microsoft.com/office/drawing/2014/main" id="{9F13461F-2009-3340-AE5B-D4421E75BCF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Static</a:t>
            </a:r>
            <a:r>
              <a:rPr lang="fr-FR" sz="1600" dirty="0">
                <a:latin typeface="Times" charset="0"/>
                <a:ea typeface="ＭＳ Ｐゴシック" charset="0"/>
                <a:cs typeface="ＭＳ Ｐゴシック" charset="0"/>
              </a:rPr>
              <a:t> mode</a:t>
            </a:r>
          </a:p>
        </p:txBody>
      </p:sp>
      <p:pic>
        <p:nvPicPr>
          <p:cNvPr id="24579" name="Image 8" descr="fig3_contact.tif">
            <a:extLst>
              <a:ext uri="{FF2B5EF4-FFF2-40B4-BE49-F238E27FC236}">
                <a16:creationId xmlns:a16="http://schemas.microsoft.com/office/drawing/2014/main" id="{4014076F-5106-2249-A34B-E32B68DDF2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2574925"/>
            <a:ext cx="857885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1F31E5E6-505E-6842-9C13-406BEF31669E}"/>
              </a:ext>
            </a:extLst>
          </p:cNvPr>
          <p:cNvSpPr txBox="1"/>
          <p:nvPr/>
        </p:nvSpPr>
        <p:spPr>
          <a:xfrm>
            <a:off x="903514" y="2920999"/>
            <a:ext cx="1138453" cy="338554"/>
          </a:xfrm>
          <a:prstGeom prst="rect">
            <a:avLst/>
          </a:prstGeom>
          <a:solidFill>
            <a:schemeClr val="bg1"/>
          </a:solidFill>
          <a:ln>
            <a:noFill/>
          </a:ln>
        </p:spPr>
        <p:txBody>
          <a:bodyPr wrap="none" rtlCol="0">
            <a:spAutoFit/>
          </a:bodyPr>
          <a:lstStyle/>
          <a:p>
            <a:r>
              <a:rPr lang="fr-FR" sz="1600" dirty="0"/>
              <a:t>4 quadrants</a:t>
            </a:r>
          </a:p>
        </p:txBody>
      </p:sp>
      <p:sp>
        <p:nvSpPr>
          <p:cNvPr id="6" name="ZoneTexte 5">
            <a:extLst>
              <a:ext uri="{FF2B5EF4-FFF2-40B4-BE49-F238E27FC236}">
                <a16:creationId xmlns:a16="http://schemas.microsoft.com/office/drawing/2014/main" id="{EA0EC33E-2878-0141-919B-88634D770231}"/>
              </a:ext>
            </a:extLst>
          </p:cNvPr>
          <p:cNvSpPr txBox="1"/>
          <p:nvPr/>
        </p:nvSpPr>
        <p:spPr>
          <a:xfrm>
            <a:off x="228827" y="3904211"/>
            <a:ext cx="1149674" cy="338554"/>
          </a:xfrm>
          <a:prstGeom prst="rect">
            <a:avLst/>
          </a:prstGeom>
          <a:solidFill>
            <a:schemeClr val="bg1"/>
          </a:solidFill>
          <a:ln>
            <a:noFill/>
          </a:ln>
        </p:spPr>
        <p:txBody>
          <a:bodyPr wrap="none" rtlCol="0">
            <a:spAutoFit/>
          </a:bodyPr>
          <a:lstStyle/>
          <a:p>
            <a:r>
              <a:rPr lang="fr-FR" sz="1600" dirty="0"/>
              <a:t>Laser diode</a:t>
            </a:r>
          </a:p>
        </p:txBody>
      </p:sp>
      <p:sp>
        <p:nvSpPr>
          <p:cNvPr id="7" name="ZoneTexte 6">
            <a:extLst>
              <a:ext uri="{FF2B5EF4-FFF2-40B4-BE49-F238E27FC236}">
                <a16:creationId xmlns:a16="http://schemas.microsoft.com/office/drawing/2014/main" id="{41005992-DF6E-6048-938A-007B7ACFC866}"/>
              </a:ext>
            </a:extLst>
          </p:cNvPr>
          <p:cNvSpPr txBox="1"/>
          <p:nvPr/>
        </p:nvSpPr>
        <p:spPr>
          <a:xfrm>
            <a:off x="3422325" y="3319423"/>
            <a:ext cx="630301" cy="338554"/>
          </a:xfrm>
          <a:prstGeom prst="rect">
            <a:avLst/>
          </a:prstGeom>
          <a:solidFill>
            <a:srgbClr val="D4790A"/>
          </a:solidFill>
          <a:ln>
            <a:noFill/>
          </a:ln>
        </p:spPr>
        <p:txBody>
          <a:bodyPr wrap="none" rtlCol="0">
            <a:spAutoFit/>
          </a:bodyPr>
          <a:lstStyle/>
          <a:p>
            <a:r>
              <a:rPr lang="fr-FR" sz="1600" dirty="0" err="1"/>
              <a:t>piezo</a:t>
            </a:r>
            <a:endParaRPr lang="fr-FR" sz="1600" dirty="0"/>
          </a:p>
        </p:txBody>
      </p:sp>
      <p:sp>
        <p:nvSpPr>
          <p:cNvPr id="8" name="ZoneTexte 7">
            <a:extLst>
              <a:ext uri="{FF2B5EF4-FFF2-40B4-BE49-F238E27FC236}">
                <a16:creationId xmlns:a16="http://schemas.microsoft.com/office/drawing/2014/main" id="{E7EC653A-75E0-1B44-A8EE-8BEEE911A883}"/>
              </a:ext>
            </a:extLst>
          </p:cNvPr>
          <p:cNvSpPr txBox="1"/>
          <p:nvPr/>
        </p:nvSpPr>
        <p:spPr>
          <a:xfrm>
            <a:off x="1175657" y="5743676"/>
            <a:ext cx="2732314" cy="307777"/>
          </a:xfrm>
          <a:prstGeom prst="rect">
            <a:avLst/>
          </a:prstGeom>
          <a:solidFill>
            <a:srgbClr val="FFB1BC"/>
          </a:solidFill>
          <a:ln>
            <a:noFill/>
          </a:ln>
        </p:spPr>
        <p:txBody>
          <a:bodyPr wrap="square" rtlCol="0">
            <a:spAutoFit/>
          </a:bodyPr>
          <a:lstStyle/>
          <a:p>
            <a:pPr algn="ctr"/>
            <a:r>
              <a:rPr lang="fr-FR" sz="1400" dirty="0" err="1"/>
              <a:t>sample</a:t>
            </a:r>
            <a:endParaRPr lang="fr-FR" sz="1400" dirty="0"/>
          </a:p>
        </p:txBody>
      </p:sp>
      <p:sp>
        <p:nvSpPr>
          <p:cNvPr id="3" name="Rectangle 2">
            <a:extLst>
              <a:ext uri="{FF2B5EF4-FFF2-40B4-BE49-F238E27FC236}">
                <a16:creationId xmlns:a16="http://schemas.microsoft.com/office/drawing/2014/main" id="{F4AF0D9F-504E-CC40-BE5A-A8A7693403BE}"/>
              </a:ext>
            </a:extLst>
          </p:cNvPr>
          <p:cNvSpPr/>
          <p:nvPr/>
        </p:nvSpPr>
        <p:spPr bwMode="auto">
          <a:xfrm>
            <a:off x="5965371" y="4242765"/>
            <a:ext cx="1306286" cy="6775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9" name="ZoneTexte 8">
            <a:extLst>
              <a:ext uri="{FF2B5EF4-FFF2-40B4-BE49-F238E27FC236}">
                <a16:creationId xmlns:a16="http://schemas.microsoft.com/office/drawing/2014/main" id="{815CFC49-A373-0140-9733-1EBBAFCBEE28}"/>
              </a:ext>
            </a:extLst>
          </p:cNvPr>
          <p:cNvSpPr txBox="1"/>
          <p:nvPr/>
        </p:nvSpPr>
        <p:spPr>
          <a:xfrm>
            <a:off x="5998028" y="4403506"/>
            <a:ext cx="1240971" cy="338554"/>
          </a:xfrm>
          <a:prstGeom prst="rect">
            <a:avLst/>
          </a:prstGeom>
          <a:solidFill>
            <a:schemeClr val="bg1"/>
          </a:solidFill>
          <a:ln>
            <a:noFill/>
          </a:ln>
        </p:spPr>
        <p:txBody>
          <a:bodyPr wrap="square" rtlCol="0">
            <a:spAutoFit/>
          </a:bodyPr>
          <a:lstStyle/>
          <a:p>
            <a:r>
              <a:rPr lang="fr-FR" sz="1600" dirty="0"/>
              <a:t>PI </a:t>
            </a:r>
            <a:r>
              <a:rPr lang="fr-FR" sz="1600" dirty="0" err="1"/>
              <a:t>controller</a:t>
            </a:r>
            <a:endParaRPr lang="fr-FR" sz="1600" dirty="0"/>
          </a:p>
        </p:txBody>
      </p:sp>
      <p:sp>
        <p:nvSpPr>
          <p:cNvPr id="11" name="ZoneTexte 10">
            <a:extLst>
              <a:ext uri="{FF2B5EF4-FFF2-40B4-BE49-F238E27FC236}">
                <a16:creationId xmlns:a16="http://schemas.microsoft.com/office/drawing/2014/main" id="{80E5F211-11B4-6244-8F57-A17715FE3CBC}"/>
              </a:ext>
            </a:extLst>
          </p:cNvPr>
          <p:cNvSpPr txBox="1"/>
          <p:nvPr/>
        </p:nvSpPr>
        <p:spPr>
          <a:xfrm>
            <a:off x="5698331" y="5501565"/>
            <a:ext cx="838200" cy="338554"/>
          </a:xfrm>
          <a:prstGeom prst="rect">
            <a:avLst/>
          </a:prstGeom>
          <a:solidFill>
            <a:schemeClr val="bg1"/>
          </a:solidFill>
          <a:ln>
            <a:noFill/>
          </a:ln>
        </p:spPr>
        <p:txBody>
          <a:bodyPr wrap="square" rtlCol="0">
            <a:spAutoFit/>
          </a:bodyPr>
          <a:lstStyle/>
          <a:p>
            <a:r>
              <a:rPr lang="fr-FR" sz="1600" dirty="0" err="1"/>
              <a:t>setpoint</a:t>
            </a:r>
            <a:endParaRPr lang="fr-FR" sz="1600" dirty="0"/>
          </a:p>
        </p:txBody>
      </p:sp>
      <p:sp>
        <p:nvSpPr>
          <p:cNvPr id="4" name="ZoneTexte 3">
            <a:extLst>
              <a:ext uri="{FF2B5EF4-FFF2-40B4-BE49-F238E27FC236}">
                <a16:creationId xmlns:a16="http://schemas.microsoft.com/office/drawing/2014/main" id="{89E32D89-CFD7-1E4A-A243-D1F3FEF46924}"/>
              </a:ext>
            </a:extLst>
          </p:cNvPr>
          <p:cNvSpPr txBox="1"/>
          <p:nvPr/>
        </p:nvSpPr>
        <p:spPr>
          <a:xfrm>
            <a:off x="4998524" y="3673378"/>
            <a:ext cx="497252" cy="400110"/>
          </a:xfrm>
          <a:prstGeom prst="rect">
            <a:avLst/>
          </a:prstGeom>
          <a:noFill/>
        </p:spPr>
        <p:txBody>
          <a:bodyPr wrap="none" rtlCol="0">
            <a:spAutoFit/>
          </a:bodyPr>
          <a:lstStyle/>
          <a:p>
            <a:r>
              <a:rPr lang="fr-FR" sz="2000" dirty="0"/>
              <a:t>(F)</a:t>
            </a:r>
          </a:p>
        </p:txBody>
      </p:sp>
      <p:sp>
        <p:nvSpPr>
          <p:cNvPr id="13" name="ZoneTexte 12">
            <a:extLst>
              <a:ext uri="{FF2B5EF4-FFF2-40B4-BE49-F238E27FC236}">
                <a16:creationId xmlns:a16="http://schemas.microsoft.com/office/drawing/2014/main" id="{87CE0243-68F8-ED4E-A5C0-03F51C6CF729}"/>
              </a:ext>
            </a:extLst>
          </p:cNvPr>
          <p:cNvSpPr txBox="1"/>
          <p:nvPr/>
        </p:nvSpPr>
        <p:spPr>
          <a:xfrm>
            <a:off x="6245425" y="5147229"/>
            <a:ext cx="582211" cy="400110"/>
          </a:xfrm>
          <a:prstGeom prst="rect">
            <a:avLst/>
          </a:prstGeom>
          <a:noFill/>
        </p:spPr>
        <p:txBody>
          <a:bodyPr wrap="none" rtlCol="0">
            <a:spAutoFit/>
          </a:bodyPr>
          <a:lstStyle/>
          <a:p>
            <a:r>
              <a:rPr lang="fr-FR" sz="2000" dirty="0"/>
              <a:t>(F</a:t>
            </a:r>
            <a:r>
              <a:rPr lang="fr-FR" sz="2000" baseline="-25000" dirty="0"/>
              <a:t>0</a:t>
            </a:r>
            <a:r>
              <a:rPr lang="fr-FR" sz="2000"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3A466-FEEC-B949-9D04-7D91793CC0D9}"/>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Static</a:t>
            </a:r>
            <a:r>
              <a:rPr lang="fr-FR" sz="1600" dirty="0">
                <a:latin typeface="Times" charset="0"/>
                <a:ea typeface="ＭＳ Ｐゴシック" charset="0"/>
                <a:cs typeface="ＭＳ Ｐゴシック" charset="0"/>
              </a:rPr>
              <a:t> force</a:t>
            </a:r>
          </a:p>
        </p:txBody>
      </p:sp>
      <p:cxnSp>
        <p:nvCxnSpPr>
          <p:cNvPr id="25602" name="Connecteur droit avec flèche 4">
            <a:extLst>
              <a:ext uri="{FF2B5EF4-FFF2-40B4-BE49-F238E27FC236}">
                <a16:creationId xmlns:a16="http://schemas.microsoft.com/office/drawing/2014/main" id="{F17F84B8-6D14-8C4F-BD9D-5399DFAF3A70}"/>
              </a:ext>
            </a:extLst>
          </p:cNvPr>
          <p:cNvCxnSpPr>
            <a:cxnSpLocks noChangeShapeType="1"/>
          </p:cNvCxnSpPr>
          <p:nvPr/>
        </p:nvCxnSpPr>
        <p:spPr bwMode="auto">
          <a:xfrm>
            <a:off x="2971800" y="2730500"/>
            <a:ext cx="3835400" cy="127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03" name="Connecteur droit avec flèche 7">
            <a:extLst>
              <a:ext uri="{FF2B5EF4-FFF2-40B4-BE49-F238E27FC236}">
                <a16:creationId xmlns:a16="http://schemas.microsoft.com/office/drawing/2014/main" id="{9AF5C58C-F048-1840-9913-B7CD3EB671E9}"/>
              </a:ext>
            </a:extLst>
          </p:cNvPr>
          <p:cNvCxnSpPr>
            <a:cxnSpLocks noChangeShapeType="1"/>
          </p:cNvCxnSpPr>
          <p:nvPr/>
        </p:nvCxnSpPr>
        <p:spPr bwMode="auto">
          <a:xfrm rot="5400000" flipH="1" flipV="1">
            <a:off x="2019300" y="1752600"/>
            <a:ext cx="2413000" cy="25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04" name="Connecteur en angle 12">
            <a:extLst>
              <a:ext uri="{FF2B5EF4-FFF2-40B4-BE49-F238E27FC236}">
                <a16:creationId xmlns:a16="http://schemas.microsoft.com/office/drawing/2014/main" id="{5C433D8E-A26C-464A-BCAD-0AAEA280E8CE}"/>
              </a:ext>
            </a:extLst>
          </p:cNvPr>
          <p:cNvCxnSpPr>
            <a:cxnSpLocks noChangeShapeType="1"/>
          </p:cNvCxnSpPr>
          <p:nvPr/>
        </p:nvCxnSpPr>
        <p:spPr bwMode="auto">
          <a:xfrm flipV="1">
            <a:off x="2971800" y="3352800"/>
            <a:ext cx="685800" cy="558800"/>
          </a:xfrm>
          <a:prstGeom prst="bentConnector3">
            <a:avLst>
              <a:gd name="adj1" fmla="val 50000"/>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5605" name="Connecteur en angle 13">
            <a:extLst>
              <a:ext uri="{FF2B5EF4-FFF2-40B4-BE49-F238E27FC236}">
                <a16:creationId xmlns:a16="http://schemas.microsoft.com/office/drawing/2014/main" id="{67F31751-D4F1-8744-8B84-111402DB36B2}"/>
              </a:ext>
            </a:extLst>
          </p:cNvPr>
          <p:cNvCxnSpPr>
            <a:cxnSpLocks noChangeShapeType="1"/>
          </p:cNvCxnSpPr>
          <p:nvPr/>
        </p:nvCxnSpPr>
        <p:spPr bwMode="auto">
          <a:xfrm>
            <a:off x="3657600" y="3352800"/>
            <a:ext cx="1143000" cy="558800"/>
          </a:xfrm>
          <a:prstGeom prst="bentConnector3">
            <a:avLst>
              <a:gd name="adj1" fmla="val 50000"/>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5606" name="ZoneTexte 20">
            <a:extLst>
              <a:ext uri="{FF2B5EF4-FFF2-40B4-BE49-F238E27FC236}">
                <a16:creationId xmlns:a16="http://schemas.microsoft.com/office/drawing/2014/main" id="{0FAEEFC1-008F-3D4B-9AD0-D64651B2E875}"/>
              </a:ext>
            </a:extLst>
          </p:cNvPr>
          <p:cNvSpPr txBox="1">
            <a:spLocks noChangeArrowheads="1"/>
          </p:cNvSpPr>
          <p:nvPr/>
        </p:nvSpPr>
        <p:spPr bwMode="auto">
          <a:xfrm>
            <a:off x="5549900" y="37084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rgbClr val="008000"/>
                </a:solidFill>
              </a:rPr>
              <a:t>A</a:t>
            </a:r>
          </a:p>
        </p:txBody>
      </p:sp>
      <p:sp>
        <p:nvSpPr>
          <p:cNvPr id="25607" name="ZoneTexte 21">
            <a:extLst>
              <a:ext uri="{FF2B5EF4-FFF2-40B4-BE49-F238E27FC236}">
                <a16:creationId xmlns:a16="http://schemas.microsoft.com/office/drawing/2014/main" id="{8013A529-2048-524D-B126-A7B7B0B5625D}"/>
              </a:ext>
            </a:extLst>
          </p:cNvPr>
          <p:cNvSpPr txBox="1">
            <a:spLocks noChangeArrowheads="1"/>
          </p:cNvSpPr>
          <p:nvPr/>
        </p:nvSpPr>
        <p:spPr bwMode="auto">
          <a:xfrm flipH="1">
            <a:off x="4241800" y="3073400"/>
            <a:ext cx="40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rgbClr val="800000"/>
                </a:solidFill>
              </a:rPr>
              <a:t>B</a:t>
            </a:r>
          </a:p>
        </p:txBody>
      </p:sp>
      <p:cxnSp>
        <p:nvCxnSpPr>
          <p:cNvPr id="25608" name="Connecteur droit 25">
            <a:extLst>
              <a:ext uri="{FF2B5EF4-FFF2-40B4-BE49-F238E27FC236}">
                <a16:creationId xmlns:a16="http://schemas.microsoft.com/office/drawing/2014/main" id="{89FBAC4F-B55D-484C-AA83-D2150EE05BF4}"/>
              </a:ext>
            </a:extLst>
          </p:cNvPr>
          <p:cNvCxnSpPr>
            <a:cxnSpLocks noChangeShapeType="1"/>
          </p:cNvCxnSpPr>
          <p:nvPr/>
        </p:nvCxnSpPr>
        <p:spPr bwMode="auto">
          <a:xfrm flipV="1">
            <a:off x="2197100" y="3911600"/>
            <a:ext cx="774700"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5609" name="Connecteur droit 26">
            <a:extLst>
              <a:ext uri="{FF2B5EF4-FFF2-40B4-BE49-F238E27FC236}">
                <a16:creationId xmlns:a16="http://schemas.microsoft.com/office/drawing/2014/main" id="{97C250CA-EE5E-3C45-A04C-2547F8908808}"/>
              </a:ext>
            </a:extLst>
          </p:cNvPr>
          <p:cNvCxnSpPr>
            <a:cxnSpLocks noChangeShapeType="1"/>
          </p:cNvCxnSpPr>
          <p:nvPr/>
        </p:nvCxnSpPr>
        <p:spPr bwMode="auto">
          <a:xfrm flipV="1">
            <a:off x="4800600" y="3898900"/>
            <a:ext cx="774700"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5610" name="Connecteur droit 29">
            <a:extLst>
              <a:ext uri="{FF2B5EF4-FFF2-40B4-BE49-F238E27FC236}">
                <a16:creationId xmlns:a16="http://schemas.microsoft.com/office/drawing/2014/main" id="{85CD8359-E6A8-5B49-9517-1359831B9260}"/>
              </a:ext>
            </a:extLst>
          </p:cNvPr>
          <p:cNvCxnSpPr>
            <a:cxnSpLocks noChangeShapeType="1"/>
          </p:cNvCxnSpPr>
          <p:nvPr/>
        </p:nvCxnSpPr>
        <p:spPr bwMode="auto">
          <a:xfrm rot="5400000" flipH="1" flipV="1">
            <a:off x="4051300" y="715963"/>
            <a:ext cx="2184400" cy="1854200"/>
          </a:xfrm>
          <a:prstGeom prst="line">
            <a:avLst/>
          </a:prstGeom>
          <a:noFill/>
          <a:ln w="19050">
            <a:solidFill>
              <a:srgbClr val="800000"/>
            </a:solidFill>
            <a:round/>
            <a:headEnd/>
            <a:tailEnd/>
          </a:ln>
          <a:extLst>
            <a:ext uri="{909E8E84-426E-40DD-AFC4-6F175D3DCCD1}">
              <a14:hiddenFill xmlns:a14="http://schemas.microsoft.com/office/drawing/2010/main">
                <a:noFill/>
              </a14:hiddenFill>
            </a:ext>
          </a:extLst>
        </p:spPr>
      </p:cxnSp>
      <p:cxnSp>
        <p:nvCxnSpPr>
          <p:cNvPr id="25611" name="Connecteur droit 30">
            <a:extLst>
              <a:ext uri="{FF2B5EF4-FFF2-40B4-BE49-F238E27FC236}">
                <a16:creationId xmlns:a16="http://schemas.microsoft.com/office/drawing/2014/main" id="{1CB1137A-AB38-7048-A5DA-3D3F6412836A}"/>
              </a:ext>
            </a:extLst>
          </p:cNvPr>
          <p:cNvCxnSpPr>
            <a:cxnSpLocks noChangeShapeType="1"/>
          </p:cNvCxnSpPr>
          <p:nvPr/>
        </p:nvCxnSpPr>
        <p:spPr bwMode="auto">
          <a:xfrm rot="5400000" flipH="1" flipV="1">
            <a:off x="4787107" y="994569"/>
            <a:ext cx="1897062" cy="160020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cxnSp>
        <p:nvCxnSpPr>
          <p:cNvPr id="33" name="Connecteur droit 32">
            <a:extLst>
              <a:ext uri="{FF2B5EF4-FFF2-40B4-BE49-F238E27FC236}">
                <a16:creationId xmlns:a16="http://schemas.microsoft.com/office/drawing/2014/main" id="{2D1EEFE6-BCD9-344D-99AC-AECFA51DB3D1}"/>
              </a:ext>
            </a:extLst>
          </p:cNvPr>
          <p:cNvCxnSpPr>
            <a:cxnSpLocks noChangeShapeType="1"/>
          </p:cNvCxnSpPr>
          <p:nvPr/>
        </p:nvCxnSpPr>
        <p:spPr bwMode="auto">
          <a:xfrm flipV="1">
            <a:off x="3124200" y="1668463"/>
            <a:ext cx="3259138" cy="79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25613" name="ZoneTexte 34">
            <a:extLst>
              <a:ext uri="{FF2B5EF4-FFF2-40B4-BE49-F238E27FC236}">
                <a16:creationId xmlns:a16="http://schemas.microsoft.com/office/drawing/2014/main" id="{769D3C05-8A10-834B-8BE1-3C6F03E85FC9}"/>
              </a:ext>
            </a:extLst>
          </p:cNvPr>
          <p:cNvSpPr txBox="1">
            <a:spLocks noChangeArrowheads="1"/>
          </p:cNvSpPr>
          <p:nvPr/>
        </p:nvSpPr>
        <p:spPr bwMode="auto">
          <a:xfrm>
            <a:off x="2776538" y="1566863"/>
            <a:ext cx="327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a:t>
            </a:r>
            <a:r>
              <a:rPr lang="fr-FR" altLang="fr-FR" sz="1200" baseline="-25000"/>
              <a:t>0</a:t>
            </a:r>
          </a:p>
        </p:txBody>
      </p:sp>
      <p:sp>
        <p:nvSpPr>
          <p:cNvPr id="25614" name="ZoneTexte 35">
            <a:extLst>
              <a:ext uri="{FF2B5EF4-FFF2-40B4-BE49-F238E27FC236}">
                <a16:creationId xmlns:a16="http://schemas.microsoft.com/office/drawing/2014/main" id="{D1607957-DE99-DB4F-8008-9F79AA541644}"/>
              </a:ext>
            </a:extLst>
          </p:cNvPr>
          <p:cNvSpPr txBox="1">
            <a:spLocks noChangeArrowheads="1"/>
          </p:cNvSpPr>
          <p:nvPr/>
        </p:nvSpPr>
        <p:spPr bwMode="auto">
          <a:xfrm flipH="1">
            <a:off x="6002338" y="457200"/>
            <a:ext cx="40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rgbClr val="800000"/>
                </a:solidFill>
              </a:rPr>
              <a:t>B</a:t>
            </a:r>
          </a:p>
        </p:txBody>
      </p:sp>
      <p:sp>
        <p:nvSpPr>
          <p:cNvPr id="25615" name="ZoneTexte 36">
            <a:extLst>
              <a:ext uri="{FF2B5EF4-FFF2-40B4-BE49-F238E27FC236}">
                <a16:creationId xmlns:a16="http://schemas.microsoft.com/office/drawing/2014/main" id="{4DEC4B0C-F4EE-874C-8D81-E680050C58D5}"/>
              </a:ext>
            </a:extLst>
          </p:cNvPr>
          <p:cNvSpPr txBox="1">
            <a:spLocks noChangeArrowheads="1"/>
          </p:cNvSpPr>
          <p:nvPr/>
        </p:nvSpPr>
        <p:spPr bwMode="auto">
          <a:xfrm>
            <a:off x="6472238" y="779463"/>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rgbClr val="008000"/>
                </a:solidFill>
              </a:rPr>
              <a:t>A</a:t>
            </a:r>
          </a:p>
        </p:txBody>
      </p:sp>
      <p:cxnSp>
        <p:nvCxnSpPr>
          <p:cNvPr id="25616" name="Connecteur droit avec flèche 38">
            <a:extLst>
              <a:ext uri="{FF2B5EF4-FFF2-40B4-BE49-F238E27FC236}">
                <a16:creationId xmlns:a16="http://schemas.microsoft.com/office/drawing/2014/main" id="{8ECB0CD9-CC85-BB45-8706-C416C52DF19A}"/>
              </a:ext>
            </a:extLst>
          </p:cNvPr>
          <p:cNvCxnSpPr>
            <a:cxnSpLocks noChangeShapeType="1"/>
          </p:cNvCxnSpPr>
          <p:nvPr/>
        </p:nvCxnSpPr>
        <p:spPr bwMode="auto">
          <a:xfrm>
            <a:off x="4191000" y="2811463"/>
            <a:ext cx="736600" cy="7937"/>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5617" name="ZoneTexte 39">
            <a:extLst>
              <a:ext uri="{FF2B5EF4-FFF2-40B4-BE49-F238E27FC236}">
                <a16:creationId xmlns:a16="http://schemas.microsoft.com/office/drawing/2014/main" id="{C3BF5B4A-9894-7545-B62A-634192818A9E}"/>
              </a:ext>
            </a:extLst>
          </p:cNvPr>
          <p:cNvSpPr txBox="1">
            <a:spLocks noChangeArrowheads="1"/>
          </p:cNvSpPr>
          <p:nvPr/>
        </p:nvSpPr>
        <p:spPr bwMode="auto">
          <a:xfrm flipH="1">
            <a:off x="4427538" y="2717800"/>
            <a:ext cx="40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t>h</a:t>
            </a:r>
          </a:p>
        </p:txBody>
      </p:sp>
      <p:cxnSp>
        <p:nvCxnSpPr>
          <p:cNvPr id="25618" name="Connecteur droit avec flèche 40">
            <a:extLst>
              <a:ext uri="{FF2B5EF4-FFF2-40B4-BE49-F238E27FC236}">
                <a16:creationId xmlns:a16="http://schemas.microsoft.com/office/drawing/2014/main" id="{77013D76-64B9-8345-A9CA-A851C3C7206A}"/>
              </a:ext>
            </a:extLst>
          </p:cNvPr>
          <p:cNvCxnSpPr>
            <a:cxnSpLocks noChangeShapeType="1"/>
          </p:cNvCxnSpPr>
          <p:nvPr/>
        </p:nvCxnSpPr>
        <p:spPr bwMode="auto">
          <a:xfrm rot="16200000" flipV="1">
            <a:off x="5105401" y="3632200"/>
            <a:ext cx="550862" cy="7937"/>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5619" name="ZoneTexte 42">
            <a:extLst>
              <a:ext uri="{FF2B5EF4-FFF2-40B4-BE49-F238E27FC236}">
                <a16:creationId xmlns:a16="http://schemas.microsoft.com/office/drawing/2014/main" id="{57151249-BFFB-224A-ACA2-209B3FE8286F}"/>
              </a:ext>
            </a:extLst>
          </p:cNvPr>
          <p:cNvSpPr txBox="1">
            <a:spLocks noChangeArrowheads="1"/>
          </p:cNvSpPr>
          <p:nvPr/>
        </p:nvSpPr>
        <p:spPr bwMode="auto">
          <a:xfrm flipH="1">
            <a:off x="5326063" y="3421063"/>
            <a:ext cx="40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t>h</a:t>
            </a:r>
          </a:p>
        </p:txBody>
      </p:sp>
      <p:cxnSp>
        <p:nvCxnSpPr>
          <p:cNvPr id="25620" name="Connecteur droit avec flèche 43">
            <a:extLst>
              <a:ext uri="{FF2B5EF4-FFF2-40B4-BE49-F238E27FC236}">
                <a16:creationId xmlns:a16="http://schemas.microsoft.com/office/drawing/2014/main" id="{AF5B209A-DBFE-F64A-B711-A8EE5570C994}"/>
              </a:ext>
            </a:extLst>
          </p:cNvPr>
          <p:cNvCxnSpPr>
            <a:cxnSpLocks noChangeShapeType="1"/>
          </p:cNvCxnSpPr>
          <p:nvPr/>
        </p:nvCxnSpPr>
        <p:spPr bwMode="auto">
          <a:xfrm rot="16200000" flipH="1">
            <a:off x="1424782" y="4663281"/>
            <a:ext cx="1117600" cy="47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21" name="Connecteur droit 46">
            <a:extLst>
              <a:ext uri="{FF2B5EF4-FFF2-40B4-BE49-F238E27FC236}">
                <a16:creationId xmlns:a16="http://schemas.microsoft.com/office/drawing/2014/main" id="{37F6F484-D78E-404F-BFBF-33C80DABCF6F}"/>
              </a:ext>
            </a:extLst>
          </p:cNvPr>
          <p:cNvCxnSpPr>
            <a:cxnSpLocks noChangeShapeType="1"/>
          </p:cNvCxnSpPr>
          <p:nvPr/>
        </p:nvCxnSpPr>
        <p:spPr bwMode="auto">
          <a:xfrm flipV="1">
            <a:off x="1582738" y="5046663"/>
            <a:ext cx="4343400"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5622" name="Connecteur droit avec flèche 47">
            <a:extLst>
              <a:ext uri="{FF2B5EF4-FFF2-40B4-BE49-F238E27FC236}">
                <a16:creationId xmlns:a16="http://schemas.microsoft.com/office/drawing/2014/main" id="{BEF1CB61-1F3C-3440-8D58-144787391A05}"/>
              </a:ext>
            </a:extLst>
          </p:cNvPr>
          <p:cNvCxnSpPr>
            <a:cxnSpLocks noChangeShapeType="1"/>
          </p:cNvCxnSpPr>
          <p:nvPr/>
        </p:nvCxnSpPr>
        <p:spPr bwMode="auto">
          <a:xfrm rot="5400000" flipH="1" flipV="1">
            <a:off x="1424782" y="5857081"/>
            <a:ext cx="1117600" cy="476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23" name="Connecteur droit 48">
            <a:extLst>
              <a:ext uri="{FF2B5EF4-FFF2-40B4-BE49-F238E27FC236}">
                <a16:creationId xmlns:a16="http://schemas.microsoft.com/office/drawing/2014/main" id="{A7DDCF29-8272-6D4F-B3D3-1619EF91BADC}"/>
              </a:ext>
            </a:extLst>
          </p:cNvPr>
          <p:cNvCxnSpPr>
            <a:cxnSpLocks noChangeShapeType="1"/>
          </p:cNvCxnSpPr>
          <p:nvPr/>
        </p:nvCxnSpPr>
        <p:spPr bwMode="auto">
          <a:xfrm flipV="1">
            <a:off x="1557338" y="5900738"/>
            <a:ext cx="4343400" cy="2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5624" name="Connecteur droit 50">
            <a:extLst>
              <a:ext uri="{FF2B5EF4-FFF2-40B4-BE49-F238E27FC236}">
                <a16:creationId xmlns:a16="http://schemas.microsoft.com/office/drawing/2014/main" id="{49ED134E-D67B-1C46-96AC-E132F0414233}"/>
              </a:ext>
            </a:extLst>
          </p:cNvPr>
          <p:cNvCxnSpPr>
            <a:cxnSpLocks noChangeShapeType="1"/>
          </p:cNvCxnSpPr>
          <p:nvPr/>
        </p:nvCxnSpPr>
        <p:spPr bwMode="auto">
          <a:xfrm rot="5400000">
            <a:off x="2079625" y="5227638"/>
            <a:ext cx="2446337" cy="15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5625" name="Connecteur droit 51">
            <a:extLst>
              <a:ext uri="{FF2B5EF4-FFF2-40B4-BE49-F238E27FC236}">
                <a16:creationId xmlns:a16="http://schemas.microsoft.com/office/drawing/2014/main" id="{8EA929F2-2122-4142-99E6-204C248F10D1}"/>
              </a:ext>
            </a:extLst>
          </p:cNvPr>
          <p:cNvCxnSpPr>
            <a:cxnSpLocks noChangeShapeType="1"/>
          </p:cNvCxnSpPr>
          <p:nvPr/>
        </p:nvCxnSpPr>
        <p:spPr bwMode="auto">
          <a:xfrm rot="5400000">
            <a:off x="3009106" y="5236369"/>
            <a:ext cx="2447925" cy="15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5626" name="Connecteur droit 53">
            <a:extLst>
              <a:ext uri="{FF2B5EF4-FFF2-40B4-BE49-F238E27FC236}">
                <a16:creationId xmlns:a16="http://schemas.microsoft.com/office/drawing/2014/main" id="{FFE75294-C158-804B-A566-515E1219959D}"/>
              </a:ext>
            </a:extLst>
          </p:cNvPr>
          <p:cNvCxnSpPr>
            <a:cxnSpLocks noChangeShapeType="1"/>
          </p:cNvCxnSpPr>
          <p:nvPr/>
        </p:nvCxnSpPr>
        <p:spPr bwMode="auto">
          <a:xfrm flipV="1">
            <a:off x="4833938" y="3365500"/>
            <a:ext cx="1027112" cy="476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sp>
        <p:nvSpPr>
          <p:cNvPr id="25627" name="ZoneTexte 56">
            <a:extLst>
              <a:ext uri="{FF2B5EF4-FFF2-40B4-BE49-F238E27FC236}">
                <a16:creationId xmlns:a16="http://schemas.microsoft.com/office/drawing/2014/main" id="{112A18C1-89AB-CF4D-ABE3-4C90B4CC7909}"/>
              </a:ext>
            </a:extLst>
          </p:cNvPr>
          <p:cNvSpPr txBox="1">
            <a:spLocks noChangeArrowheads="1"/>
          </p:cNvSpPr>
          <p:nvPr/>
        </p:nvSpPr>
        <p:spPr bwMode="auto">
          <a:xfrm flipH="1">
            <a:off x="1614488" y="3871913"/>
            <a:ext cx="40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a:t>D</a:t>
            </a:r>
            <a:r>
              <a:rPr lang="fr-FR" altLang="fr-FR" sz="1600" baseline="-25000"/>
              <a:t>z</a:t>
            </a:r>
          </a:p>
        </p:txBody>
      </p:sp>
      <p:sp>
        <p:nvSpPr>
          <p:cNvPr id="25628" name="ZoneTexte 57">
            <a:extLst>
              <a:ext uri="{FF2B5EF4-FFF2-40B4-BE49-F238E27FC236}">
                <a16:creationId xmlns:a16="http://schemas.microsoft.com/office/drawing/2014/main" id="{02798375-5BF9-724A-8C9B-52F9EEEA1577}"/>
              </a:ext>
            </a:extLst>
          </p:cNvPr>
          <p:cNvSpPr txBox="1">
            <a:spLocks noChangeArrowheads="1"/>
          </p:cNvSpPr>
          <p:nvPr/>
        </p:nvSpPr>
        <p:spPr bwMode="auto">
          <a:xfrm flipH="1">
            <a:off x="1709738" y="5148263"/>
            <a:ext cx="40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a:t>F</a:t>
            </a:r>
          </a:p>
        </p:txBody>
      </p:sp>
      <p:cxnSp>
        <p:nvCxnSpPr>
          <p:cNvPr id="59" name="Connecteur droit 58">
            <a:extLst>
              <a:ext uri="{FF2B5EF4-FFF2-40B4-BE49-F238E27FC236}">
                <a16:creationId xmlns:a16="http://schemas.microsoft.com/office/drawing/2014/main" id="{6AF0A611-639E-CF4A-BBFF-CC0437DDC474}"/>
              </a:ext>
            </a:extLst>
          </p:cNvPr>
          <p:cNvCxnSpPr>
            <a:cxnSpLocks noChangeShapeType="1"/>
          </p:cNvCxnSpPr>
          <p:nvPr/>
        </p:nvCxnSpPr>
        <p:spPr bwMode="auto">
          <a:xfrm rot="16200000" flipH="1">
            <a:off x="1033463" y="4767263"/>
            <a:ext cx="3309937" cy="79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62" name="Ellipse 61">
            <a:extLst>
              <a:ext uri="{FF2B5EF4-FFF2-40B4-BE49-F238E27FC236}">
                <a16:creationId xmlns:a16="http://schemas.microsoft.com/office/drawing/2014/main" id="{216BD7E5-024D-BB45-8EA7-B99566C5875C}"/>
              </a:ext>
            </a:extLst>
          </p:cNvPr>
          <p:cNvSpPr>
            <a:spLocks noChangeArrowheads="1"/>
          </p:cNvSpPr>
          <p:nvPr/>
        </p:nvSpPr>
        <p:spPr bwMode="auto">
          <a:xfrm>
            <a:off x="5808663" y="1633538"/>
            <a:ext cx="66675" cy="68262"/>
          </a:xfrm>
          <a:prstGeom prst="ellipse">
            <a:avLst/>
          </a:prstGeom>
          <a:solidFill>
            <a:srgbClr val="008000"/>
          </a:solidFill>
          <a:ln w="9525">
            <a:solidFill>
              <a:schemeClr val="tx2"/>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cxnSp>
        <p:nvCxnSpPr>
          <p:cNvPr id="63" name="Connecteur droit 62">
            <a:extLst>
              <a:ext uri="{FF2B5EF4-FFF2-40B4-BE49-F238E27FC236}">
                <a16:creationId xmlns:a16="http://schemas.microsoft.com/office/drawing/2014/main" id="{7468E728-9C17-684D-A7ED-E99510CA2E45}"/>
              </a:ext>
            </a:extLst>
          </p:cNvPr>
          <p:cNvCxnSpPr>
            <a:cxnSpLocks noChangeShapeType="1"/>
          </p:cNvCxnSpPr>
          <p:nvPr/>
        </p:nvCxnSpPr>
        <p:spPr bwMode="auto">
          <a:xfrm rot="16200000" flipH="1">
            <a:off x="5359400" y="2201863"/>
            <a:ext cx="973137" cy="793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65" name="Ellipse 64">
            <a:extLst>
              <a:ext uri="{FF2B5EF4-FFF2-40B4-BE49-F238E27FC236}">
                <a16:creationId xmlns:a16="http://schemas.microsoft.com/office/drawing/2014/main" id="{2E92EF37-AE69-A64B-B2E1-602292E0BA52}"/>
              </a:ext>
            </a:extLst>
          </p:cNvPr>
          <p:cNvSpPr>
            <a:spLocks noChangeArrowheads="1"/>
          </p:cNvSpPr>
          <p:nvPr/>
        </p:nvSpPr>
        <p:spPr bwMode="auto">
          <a:xfrm flipV="1">
            <a:off x="2659063" y="3886200"/>
            <a:ext cx="58737" cy="58738"/>
          </a:xfrm>
          <a:prstGeom prst="ellipse">
            <a:avLst/>
          </a:prstGeom>
          <a:solidFill>
            <a:srgbClr val="008000"/>
          </a:solidFill>
          <a:ln w="9525">
            <a:solidFill>
              <a:schemeClr val="tx2"/>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67" name="Ellipse 66">
            <a:extLst>
              <a:ext uri="{FF2B5EF4-FFF2-40B4-BE49-F238E27FC236}">
                <a16:creationId xmlns:a16="http://schemas.microsoft.com/office/drawing/2014/main" id="{ABC4DFBA-6FCF-F148-9F52-213B9F08922E}"/>
              </a:ext>
            </a:extLst>
          </p:cNvPr>
          <p:cNvSpPr/>
          <p:nvPr/>
        </p:nvSpPr>
        <p:spPr bwMode="auto">
          <a:xfrm flipV="1">
            <a:off x="2659063" y="5029200"/>
            <a:ext cx="58737" cy="58738"/>
          </a:xfrm>
          <a:prstGeom prst="ellipse">
            <a:avLst/>
          </a:prstGeom>
          <a:solidFill>
            <a:schemeClr val="accent4">
              <a:lumMod val="65000"/>
              <a:lumOff val="3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68" name="Ellipse 67">
            <a:extLst>
              <a:ext uri="{FF2B5EF4-FFF2-40B4-BE49-F238E27FC236}">
                <a16:creationId xmlns:a16="http://schemas.microsoft.com/office/drawing/2014/main" id="{444A2D43-4829-1548-A50D-D6B3E2D7B13A}"/>
              </a:ext>
            </a:extLst>
          </p:cNvPr>
          <p:cNvSpPr/>
          <p:nvPr/>
        </p:nvSpPr>
        <p:spPr bwMode="auto">
          <a:xfrm flipV="1">
            <a:off x="5824538" y="2709863"/>
            <a:ext cx="60325" cy="58737"/>
          </a:xfrm>
          <a:prstGeom prst="ellipse">
            <a:avLst/>
          </a:prstGeom>
          <a:solidFill>
            <a:schemeClr val="accent4">
              <a:lumMod val="65000"/>
              <a:lumOff val="3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69" name="Ellipse 68">
            <a:extLst>
              <a:ext uri="{FF2B5EF4-FFF2-40B4-BE49-F238E27FC236}">
                <a16:creationId xmlns:a16="http://schemas.microsoft.com/office/drawing/2014/main" id="{80DE8E84-64B7-6944-AB49-83455C074EB8}"/>
              </a:ext>
            </a:extLst>
          </p:cNvPr>
          <p:cNvSpPr/>
          <p:nvPr/>
        </p:nvSpPr>
        <p:spPr bwMode="auto">
          <a:xfrm flipV="1">
            <a:off x="2667000" y="5892800"/>
            <a:ext cx="58738" cy="58738"/>
          </a:xfrm>
          <a:prstGeom prst="ellipse">
            <a:avLst/>
          </a:prstGeom>
          <a:solidFill>
            <a:schemeClr val="accent4">
              <a:lumMod val="65000"/>
              <a:lumOff val="3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70" name="ZoneTexte 69">
            <a:extLst>
              <a:ext uri="{FF2B5EF4-FFF2-40B4-BE49-F238E27FC236}">
                <a16:creationId xmlns:a16="http://schemas.microsoft.com/office/drawing/2014/main" id="{59FAB45E-5A97-A449-BAF0-5C44AA2F98A2}"/>
              </a:ext>
            </a:extLst>
          </p:cNvPr>
          <p:cNvSpPr txBox="1">
            <a:spLocks noChangeArrowheads="1"/>
          </p:cNvSpPr>
          <p:nvPr/>
        </p:nvSpPr>
        <p:spPr bwMode="auto">
          <a:xfrm>
            <a:off x="5834063" y="2667000"/>
            <a:ext cx="549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a:t>D</a:t>
            </a:r>
            <a:r>
              <a:rPr lang="fr-FR" altLang="fr-FR" sz="1600" baseline="-25000"/>
              <a:t>A</a:t>
            </a:r>
          </a:p>
        </p:txBody>
      </p:sp>
      <p:sp>
        <p:nvSpPr>
          <p:cNvPr id="71" name="ZoneTexte 70">
            <a:extLst>
              <a:ext uri="{FF2B5EF4-FFF2-40B4-BE49-F238E27FC236}">
                <a16:creationId xmlns:a16="http://schemas.microsoft.com/office/drawing/2014/main" id="{5821D801-5EB8-8446-907A-918D2F213179}"/>
              </a:ext>
            </a:extLst>
          </p:cNvPr>
          <p:cNvSpPr txBox="1">
            <a:spLocks noChangeArrowheads="1"/>
          </p:cNvSpPr>
          <p:nvPr/>
        </p:nvSpPr>
        <p:spPr bwMode="auto">
          <a:xfrm>
            <a:off x="2641600" y="5003800"/>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D</a:t>
            </a:r>
            <a:r>
              <a:rPr lang="fr-FR" altLang="fr-FR" sz="1200" baseline="-25000"/>
              <a:t>A</a:t>
            </a:r>
          </a:p>
        </p:txBody>
      </p:sp>
      <p:sp>
        <p:nvSpPr>
          <p:cNvPr id="72" name="ZoneTexte 71">
            <a:extLst>
              <a:ext uri="{FF2B5EF4-FFF2-40B4-BE49-F238E27FC236}">
                <a16:creationId xmlns:a16="http://schemas.microsoft.com/office/drawing/2014/main" id="{C215F266-5F7D-3B4A-B467-D91E07015DED}"/>
              </a:ext>
            </a:extLst>
          </p:cNvPr>
          <p:cNvSpPr txBox="1">
            <a:spLocks noChangeArrowheads="1"/>
          </p:cNvSpPr>
          <p:nvPr/>
        </p:nvSpPr>
        <p:spPr bwMode="auto">
          <a:xfrm>
            <a:off x="2624138" y="5859463"/>
            <a:ext cx="55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a:t>
            </a:r>
            <a:r>
              <a:rPr lang="fr-FR" altLang="fr-FR" sz="1200" baseline="-25000"/>
              <a:t>0</a:t>
            </a:r>
          </a:p>
        </p:txBody>
      </p:sp>
      <p:sp>
        <p:nvSpPr>
          <p:cNvPr id="73" name="Ellipse 72">
            <a:extLst>
              <a:ext uri="{FF2B5EF4-FFF2-40B4-BE49-F238E27FC236}">
                <a16:creationId xmlns:a16="http://schemas.microsoft.com/office/drawing/2014/main" id="{515D5D45-1F0E-C540-8CBE-9CFAFADA8D9D}"/>
              </a:ext>
            </a:extLst>
          </p:cNvPr>
          <p:cNvSpPr/>
          <p:nvPr/>
        </p:nvSpPr>
        <p:spPr bwMode="auto">
          <a:xfrm flipV="1">
            <a:off x="2667000" y="3890963"/>
            <a:ext cx="46038" cy="46037"/>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75" name="Ellipse 74">
            <a:extLst>
              <a:ext uri="{FF2B5EF4-FFF2-40B4-BE49-F238E27FC236}">
                <a16:creationId xmlns:a16="http://schemas.microsoft.com/office/drawing/2014/main" id="{367DFF2E-9A45-9D4F-B794-7D6A062B0BC6}"/>
              </a:ext>
            </a:extLst>
          </p:cNvPr>
          <p:cNvSpPr/>
          <p:nvPr/>
        </p:nvSpPr>
        <p:spPr bwMode="auto">
          <a:xfrm flipV="1">
            <a:off x="3294063" y="3332163"/>
            <a:ext cx="44450" cy="46037"/>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76" name="Ellipse 75">
            <a:extLst>
              <a:ext uri="{FF2B5EF4-FFF2-40B4-BE49-F238E27FC236}">
                <a16:creationId xmlns:a16="http://schemas.microsoft.com/office/drawing/2014/main" id="{EB38B367-A457-CD49-B2B8-B7B6DF278477}"/>
              </a:ext>
            </a:extLst>
          </p:cNvPr>
          <p:cNvSpPr/>
          <p:nvPr/>
        </p:nvSpPr>
        <p:spPr bwMode="auto">
          <a:xfrm flipV="1">
            <a:off x="2668588" y="5037138"/>
            <a:ext cx="46037" cy="44450"/>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77" name="Ellipse 76">
            <a:extLst>
              <a:ext uri="{FF2B5EF4-FFF2-40B4-BE49-F238E27FC236}">
                <a16:creationId xmlns:a16="http://schemas.microsoft.com/office/drawing/2014/main" id="{5AAF37E4-D6BE-974F-BCE1-A534466A0D8C}"/>
              </a:ext>
            </a:extLst>
          </p:cNvPr>
          <p:cNvSpPr/>
          <p:nvPr/>
        </p:nvSpPr>
        <p:spPr bwMode="auto">
          <a:xfrm flipV="1">
            <a:off x="2674938" y="5897563"/>
            <a:ext cx="46037" cy="46037"/>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79" name="Ellipse 78">
            <a:extLst>
              <a:ext uri="{FF2B5EF4-FFF2-40B4-BE49-F238E27FC236}">
                <a16:creationId xmlns:a16="http://schemas.microsoft.com/office/drawing/2014/main" id="{CBFD5853-19FC-3048-8A35-B283526E9E6F}"/>
              </a:ext>
            </a:extLst>
          </p:cNvPr>
          <p:cNvSpPr>
            <a:spLocks noChangeArrowheads="1"/>
          </p:cNvSpPr>
          <p:nvPr/>
        </p:nvSpPr>
        <p:spPr bwMode="auto">
          <a:xfrm>
            <a:off x="5808663" y="795338"/>
            <a:ext cx="66675" cy="68262"/>
          </a:xfrm>
          <a:prstGeom prst="ellipse">
            <a:avLst/>
          </a:prstGeom>
          <a:solidFill>
            <a:srgbClr val="008000"/>
          </a:solidFill>
          <a:ln w="9525">
            <a:solidFill>
              <a:schemeClr val="tx2"/>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grpSp>
        <p:nvGrpSpPr>
          <p:cNvPr id="4" name="Grouper 83">
            <a:extLst>
              <a:ext uri="{FF2B5EF4-FFF2-40B4-BE49-F238E27FC236}">
                <a16:creationId xmlns:a16="http://schemas.microsoft.com/office/drawing/2014/main" id="{BAF65187-B3B3-614E-890B-8F09F87DA595}"/>
              </a:ext>
            </a:extLst>
          </p:cNvPr>
          <p:cNvGrpSpPr>
            <a:grpSpLocks/>
          </p:cNvGrpSpPr>
          <p:nvPr/>
        </p:nvGrpSpPr>
        <p:grpSpPr bwMode="auto">
          <a:xfrm>
            <a:off x="5834063" y="685800"/>
            <a:ext cx="7937" cy="973138"/>
            <a:chOff x="5477936" y="685809"/>
            <a:chExt cx="8467" cy="973661"/>
          </a:xfrm>
        </p:grpSpPr>
        <p:cxnSp>
          <p:nvCxnSpPr>
            <p:cNvPr id="25707" name="Connecteur droit 77">
              <a:extLst>
                <a:ext uri="{FF2B5EF4-FFF2-40B4-BE49-F238E27FC236}">
                  <a16:creationId xmlns:a16="http://schemas.microsoft.com/office/drawing/2014/main" id="{ACC4BDB8-A1A2-2849-8337-E6DC3929195C}"/>
                </a:ext>
              </a:extLst>
            </p:cNvPr>
            <p:cNvCxnSpPr>
              <a:cxnSpLocks noChangeShapeType="1"/>
            </p:cNvCxnSpPr>
            <p:nvPr/>
          </p:nvCxnSpPr>
          <p:spPr bwMode="auto">
            <a:xfrm rot="16200000" flipH="1">
              <a:off x="4995340" y="1168408"/>
              <a:ext cx="973661" cy="846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5708" name="Connecteur droit 79">
              <a:extLst>
                <a:ext uri="{FF2B5EF4-FFF2-40B4-BE49-F238E27FC236}">
                  <a16:creationId xmlns:a16="http://schemas.microsoft.com/office/drawing/2014/main" id="{E8D4CB31-D1A7-284A-8E36-6EFFFB275F00}"/>
                </a:ext>
              </a:extLst>
            </p:cNvPr>
            <p:cNvCxnSpPr>
              <a:cxnSpLocks noChangeShapeType="1"/>
            </p:cNvCxnSpPr>
            <p:nvPr/>
          </p:nvCxnSpPr>
          <p:spPr bwMode="auto">
            <a:xfrm rot="16200000" flipH="1">
              <a:off x="5414436" y="1240369"/>
              <a:ext cx="135464" cy="8464"/>
            </a:xfrm>
            <a:prstGeom prst="line">
              <a:avLst/>
            </a:prstGeom>
            <a:noFill/>
            <a:ln w="9525">
              <a:solidFill>
                <a:schemeClr val="tx1"/>
              </a:solidFill>
              <a:prstDash val="dash"/>
              <a:round/>
              <a:headEnd type="stealth" w="lg" len="lg"/>
              <a:tailEnd/>
            </a:ln>
            <a:extLst>
              <a:ext uri="{909E8E84-426E-40DD-AFC4-6F175D3DCCD1}">
                <a14:hiddenFill xmlns:a14="http://schemas.microsoft.com/office/drawing/2010/main">
                  <a:noFill/>
                </a14:hiddenFill>
              </a:ext>
            </a:extLst>
          </p:spPr>
        </p:cxnSp>
      </p:grpSp>
      <p:cxnSp>
        <p:nvCxnSpPr>
          <p:cNvPr id="85" name="Connecteur droit 84">
            <a:extLst>
              <a:ext uri="{FF2B5EF4-FFF2-40B4-BE49-F238E27FC236}">
                <a16:creationId xmlns:a16="http://schemas.microsoft.com/office/drawing/2014/main" id="{33913D31-2532-0643-9DCA-7C7924EA3DE6}"/>
              </a:ext>
            </a:extLst>
          </p:cNvPr>
          <p:cNvCxnSpPr>
            <a:cxnSpLocks noChangeShapeType="1"/>
          </p:cNvCxnSpPr>
          <p:nvPr/>
        </p:nvCxnSpPr>
        <p:spPr bwMode="auto">
          <a:xfrm flipV="1">
            <a:off x="3065463" y="838200"/>
            <a:ext cx="2962275" cy="793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87" name="ZoneTexte 86">
            <a:extLst>
              <a:ext uri="{FF2B5EF4-FFF2-40B4-BE49-F238E27FC236}">
                <a16:creationId xmlns:a16="http://schemas.microsoft.com/office/drawing/2014/main" id="{4F11F410-5CAB-7641-99D2-71655051E0E7}"/>
              </a:ext>
            </a:extLst>
          </p:cNvPr>
          <p:cNvSpPr txBox="1">
            <a:spLocks noChangeArrowheads="1"/>
          </p:cNvSpPr>
          <p:nvPr/>
        </p:nvSpPr>
        <p:spPr bwMode="auto">
          <a:xfrm>
            <a:off x="2768600" y="711200"/>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a:t>
            </a:r>
            <a:r>
              <a:rPr lang="fr-FR" altLang="fr-FR" sz="1200" baseline="-25000"/>
              <a:t>1</a:t>
            </a:r>
          </a:p>
        </p:txBody>
      </p:sp>
      <p:sp>
        <p:nvSpPr>
          <p:cNvPr id="88" name="Ellipse 87">
            <a:extLst>
              <a:ext uri="{FF2B5EF4-FFF2-40B4-BE49-F238E27FC236}">
                <a16:creationId xmlns:a16="http://schemas.microsoft.com/office/drawing/2014/main" id="{4315DD38-0126-0A4B-9D3D-EE36757748D4}"/>
              </a:ext>
            </a:extLst>
          </p:cNvPr>
          <p:cNvSpPr/>
          <p:nvPr/>
        </p:nvSpPr>
        <p:spPr bwMode="auto">
          <a:xfrm flipV="1">
            <a:off x="3276600" y="5516563"/>
            <a:ext cx="46038" cy="46037"/>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grpSp>
        <p:nvGrpSpPr>
          <p:cNvPr id="5" name="Grouper 91">
            <a:extLst>
              <a:ext uri="{FF2B5EF4-FFF2-40B4-BE49-F238E27FC236}">
                <a16:creationId xmlns:a16="http://schemas.microsoft.com/office/drawing/2014/main" id="{6450D164-E95A-644C-B7B0-566291D7FA02}"/>
              </a:ext>
            </a:extLst>
          </p:cNvPr>
          <p:cNvGrpSpPr>
            <a:grpSpLocks/>
          </p:cNvGrpSpPr>
          <p:nvPr/>
        </p:nvGrpSpPr>
        <p:grpSpPr bwMode="auto">
          <a:xfrm>
            <a:off x="1430338" y="5402263"/>
            <a:ext cx="1846262" cy="276225"/>
            <a:chOff x="1430867" y="5401734"/>
            <a:chExt cx="1845740" cy="276999"/>
          </a:xfrm>
        </p:grpSpPr>
        <p:cxnSp>
          <p:nvCxnSpPr>
            <p:cNvPr id="25705" name="Connecteur droit 88">
              <a:extLst>
                <a:ext uri="{FF2B5EF4-FFF2-40B4-BE49-F238E27FC236}">
                  <a16:creationId xmlns:a16="http://schemas.microsoft.com/office/drawing/2014/main" id="{74113DF9-2302-7F43-BE58-0D56CC9949F5}"/>
                </a:ext>
              </a:extLst>
            </p:cNvPr>
            <p:cNvCxnSpPr>
              <a:cxnSpLocks noChangeShapeType="1"/>
              <a:endCxn id="88" idx="2"/>
            </p:cNvCxnSpPr>
            <p:nvPr/>
          </p:nvCxnSpPr>
          <p:spPr bwMode="auto">
            <a:xfrm>
              <a:off x="1727200" y="5537201"/>
              <a:ext cx="1549407" cy="258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25706" name="ZoneTexte 89">
              <a:extLst>
                <a:ext uri="{FF2B5EF4-FFF2-40B4-BE49-F238E27FC236}">
                  <a16:creationId xmlns:a16="http://schemas.microsoft.com/office/drawing/2014/main" id="{123FFAB9-4E7B-7447-8200-D4EC0769428E}"/>
                </a:ext>
              </a:extLst>
            </p:cNvPr>
            <p:cNvSpPr txBox="1">
              <a:spLocks noChangeArrowheads="1"/>
            </p:cNvSpPr>
            <p:nvPr/>
          </p:nvSpPr>
          <p:spPr bwMode="auto">
            <a:xfrm>
              <a:off x="1430867" y="5401734"/>
              <a:ext cx="3257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a:t>
              </a:r>
              <a:r>
                <a:rPr lang="fr-FR" altLang="fr-FR" sz="1200" baseline="-25000"/>
                <a:t>1</a:t>
              </a:r>
            </a:p>
          </p:txBody>
        </p:sp>
      </p:grpSp>
      <p:cxnSp>
        <p:nvCxnSpPr>
          <p:cNvPr id="94" name="Connecteur droit 93">
            <a:extLst>
              <a:ext uri="{FF2B5EF4-FFF2-40B4-BE49-F238E27FC236}">
                <a16:creationId xmlns:a16="http://schemas.microsoft.com/office/drawing/2014/main" id="{E5BD035D-3DEC-7A41-BCB1-F0C38C048C76}"/>
              </a:ext>
            </a:extLst>
          </p:cNvPr>
          <p:cNvCxnSpPr/>
          <p:nvPr/>
        </p:nvCxnSpPr>
        <p:spPr bwMode="auto">
          <a:xfrm rot="5400000" flipH="1" flipV="1">
            <a:off x="3098007" y="5726906"/>
            <a:ext cx="412750" cy="4763"/>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cxnSp>
        <p:nvCxnSpPr>
          <p:cNvPr id="107" name="Connecteur droit 106">
            <a:extLst>
              <a:ext uri="{FF2B5EF4-FFF2-40B4-BE49-F238E27FC236}">
                <a16:creationId xmlns:a16="http://schemas.microsoft.com/office/drawing/2014/main" id="{6380B4E7-4754-5F4D-B39D-D7E427220724}"/>
              </a:ext>
            </a:extLst>
          </p:cNvPr>
          <p:cNvCxnSpPr/>
          <p:nvPr/>
        </p:nvCxnSpPr>
        <p:spPr bwMode="auto">
          <a:xfrm flipV="1">
            <a:off x="2717800" y="5054600"/>
            <a:ext cx="584200" cy="7938"/>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cxnSp>
        <p:nvCxnSpPr>
          <p:cNvPr id="117" name="Connecteur droit 116">
            <a:extLst>
              <a:ext uri="{FF2B5EF4-FFF2-40B4-BE49-F238E27FC236}">
                <a16:creationId xmlns:a16="http://schemas.microsoft.com/office/drawing/2014/main" id="{8A7EC808-9AB9-374C-8F02-388A08A75CF1}"/>
              </a:ext>
            </a:extLst>
          </p:cNvPr>
          <p:cNvCxnSpPr/>
          <p:nvPr/>
        </p:nvCxnSpPr>
        <p:spPr bwMode="auto">
          <a:xfrm flipV="1">
            <a:off x="2700338" y="5918200"/>
            <a:ext cx="593725" cy="7938"/>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sp>
        <p:nvSpPr>
          <p:cNvPr id="121" name="Ellipse 120">
            <a:extLst>
              <a:ext uri="{FF2B5EF4-FFF2-40B4-BE49-F238E27FC236}">
                <a16:creationId xmlns:a16="http://schemas.microsoft.com/office/drawing/2014/main" id="{035E5FF6-D94F-B641-B5B3-3B20D3886D66}"/>
              </a:ext>
            </a:extLst>
          </p:cNvPr>
          <p:cNvSpPr>
            <a:spLocks noChangeArrowheads="1"/>
          </p:cNvSpPr>
          <p:nvPr/>
        </p:nvSpPr>
        <p:spPr bwMode="auto">
          <a:xfrm>
            <a:off x="5808663" y="795338"/>
            <a:ext cx="66675" cy="68262"/>
          </a:xfrm>
          <a:prstGeom prst="ellipse">
            <a:avLst/>
          </a:prstGeom>
          <a:solidFill>
            <a:srgbClr val="800000"/>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cxnSp>
        <p:nvCxnSpPr>
          <p:cNvPr id="123" name="Connecteur droit 122">
            <a:extLst>
              <a:ext uri="{FF2B5EF4-FFF2-40B4-BE49-F238E27FC236}">
                <a16:creationId xmlns:a16="http://schemas.microsoft.com/office/drawing/2014/main" id="{96CB0149-F086-2149-A876-4D4D555FE77D}"/>
              </a:ext>
            </a:extLst>
          </p:cNvPr>
          <p:cNvCxnSpPr>
            <a:cxnSpLocks noChangeShapeType="1"/>
          </p:cNvCxnSpPr>
          <p:nvPr/>
        </p:nvCxnSpPr>
        <p:spPr bwMode="auto">
          <a:xfrm rot="5400000" flipH="1" flipV="1">
            <a:off x="5384006" y="1177132"/>
            <a:ext cx="169863" cy="152400"/>
          </a:xfrm>
          <a:prstGeom prst="line">
            <a:avLst/>
          </a:prstGeom>
          <a:noFill/>
          <a:ln w="19050">
            <a:solidFill>
              <a:srgbClr val="800000"/>
            </a:solidFill>
            <a:round/>
            <a:headEnd type="stealth" w="lg" len="lg"/>
            <a:tailEnd/>
          </a:ln>
          <a:extLst>
            <a:ext uri="{909E8E84-426E-40DD-AFC4-6F175D3DCCD1}">
              <a14:hiddenFill xmlns:a14="http://schemas.microsoft.com/office/drawing/2010/main">
                <a:noFill/>
              </a14:hiddenFill>
            </a:ext>
          </a:extLst>
        </p:spPr>
      </p:cxnSp>
      <p:grpSp>
        <p:nvGrpSpPr>
          <p:cNvPr id="6" name="Grouper 129">
            <a:extLst>
              <a:ext uri="{FF2B5EF4-FFF2-40B4-BE49-F238E27FC236}">
                <a16:creationId xmlns:a16="http://schemas.microsoft.com/office/drawing/2014/main" id="{176C0910-5F9A-9D4D-BC6A-79E3B7D8FB2D}"/>
              </a:ext>
            </a:extLst>
          </p:cNvPr>
          <p:cNvGrpSpPr>
            <a:grpSpLocks/>
          </p:cNvGrpSpPr>
          <p:nvPr/>
        </p:nvGrpSpPr>
        <p:grpSpPr bwMode="auto">
          <a:xfrm>
            <a:off x="5105400" y="1676400"/>
            <a:ext cx="58738" cy="1092200"/>
            <a:chOff x="4758233" y="1676409"/>
            <a:chExt cx="59272" cy="1092183"/>
          </a:xfrm>
        </p:grpSpPr>
        <p:cxnSp>
          <p:nvCxnSpPr>
            <p:cNvPr id="25703" name="Connecteur droit 125">
              <a:extLst>
                <a:ext uri="{FF2B5EF4-FFF2-40B4-BE49-F238E27FC236}">
                  <a16:creationId xmlns:a16="http://schemas.microsoft.com/office/drawing/2014/main" id="{BE0E129A-13B3-7149-A0E9-C248CACF70E5}"/>
                </a:ext>
              </a:extLst>
            </p:cNvPr>
            <p:cNvCxnSpPr>
              <a:cxnSpLocks noChangeShapeType="1"/>
            </p:cNvCxnSpPr>
            <p:nvPr/>
          </p:nvCxnSpPr>
          <p:spPr bwMode="auto">
            <a:xfrm rot="16200000" flipH="1">
              <a:off x="4241807" y="2201342"/>
              <a:ext cx="1066793" cy="1692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128" name="Ellipse 127">
              <a:extLst>
                <a:ext uri="{FF2B5EF4-FFF2-40B4-BE49-F238E27FC236}">
                  <a16:creationId xmlns:a16="http://schemas.microsoft.com/office/drawing/2014/main" id="{E2DDF355-0113-2F4F-96E6-ACB7B52407B3}"/>
                </a:ext>
              </a:extLst>
            </p:cNvPr>
            <p:cNvSpPr/>
            <p:nvPr/>
          </p:nvSpPr>
          <p:spPr bwMode="auto">
            <a:xfrm flipV="1">
              <a:off x="4758233" y="2709856"/>
              <a:ext cx="59272" cy="58736"/>
            </a:xfrm>
            <a:prstGeom prst="ellipse">
              <a:avLst/>
            </a:prstGeom>
            <a:solidFill>
              <a:schemeClr val="accent4">
                <a:lumMod val="65000"/>
                <a:lumOff val="3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grpSp>
      <p:sp>
        <p:nvSpPr>
          <p:cNvPr id="129" name="ZoneTexte 128">
            <a:extLst>
              <a:ext uri="{FF2B5EF4-FFF2-40B4-BE49-F238E27FC236}">
                <a16:creationId xmlns:a16="http://schemas.microsoft.com/office/drawing/2014/main" id="{80DB7270-147A-6E41-89CB-1F22CEDADCF1}"/>
              </a:ext>
            </a:extLst>
          </p:cNvPr>
          <p:cNvSpPr txBox="1">
            <a:spLocks noChangeArrowheads="1"/>
          </p:cNvSpPr>
          <p:nvPr/>
        </p:nvSpPr>
        <p:spPr bwMode="auto">
          <a:xfrm>
            <a:off x="5080000" y="2692400"/>
            <a:ext cx="5508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a:t>D</a:t>
            </a:r>
            <a:r>
              <a:rPr lang="fr-FR" altLang="fr-FR" sz="1600" baseline="-25000"/>
              <a:t>B</a:t>
            </a:r>
          </a:p>
        </p:txBody>
      </p:sp>
      <p:sp>
        <p:nvSpPr>
          <p:cNvPr id="131" name="Forme libre 130">
            <a:extLst>
              <a:ext uri="{FF2B5EF4-FFF2-40B4-BE49-F238E27FC236}">
                <a16:creationId xmlns:a16="http://schemas.microsoft.com/office/drawing/2014/main" id="{08377770-75A5-ED45-B51B-D61B1D3B777F}"/>
              </a:ext>
            </a:extLst>
          </p:cNvPr>
          <p:cNvSpPr/>
          <p:nvPr/>
        </p:nvSpPr>
        <p:spPr bwMode="auto">
          <a:xfrm>
            <a:off x="3309938" y="4513263"/>
            <a:ext cx="212725" cy="547687"/>
          </a:xfrm>
          <a:custGeom>
            <a:avLst/>
            <a:gdLst>
              <a:gd name="connsiteX0" fmla="*/ 0 w 169334"/>
              <a:gd name="connsiteY0" fmla="*/ 524934 h 524934"/>
              <a:gd name="connsiteX1" fmla="*/ 59267 w 169334"/>
              <a:gd name="connsiteY1" fmla="*/ 127000 h 524934"/>
              <a:gd name="connsiteX2" fmla="*/ 169334 w 169334"/>
              <a:gd name="connsiteY2" fmla="*/ 0 h 524934"/>
              <a:gd name="connsiteX3" fmla="*/ 169334 w 169334"/>
              <a:gd name="connsiteY3" fmla="*/ 0 h 524934"/>
              <a:gd name="connsiteX4" fmla="*/ 169334 w 169334"/>
              <a:gd name="connsiteY4" fmla="*/ 0 h 524934"/>
              <a:gd name="connsiteX5" fmla="*/ 169334 w 169334"/>
              <a:gd name="connsiteY5" fmla="*/ 0 h 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34" h="524934">
                <a:moveTo>
                  <a:pt x="0" y="524934"/>
                </a:moveTo>
                <a:cubicBezTo>
                  <a:pt x="15522" y="369711"/>
                  <a:pt x="31045" y="214489"/>
                  <a:pt x="59267" y="127000"/>
                </a:cubicBezTo>
                <a:cubicBezTo>
                  <a:pt x="87489" y="39511"/>
                  <a:pt x="169334" y="0"/>
                  <a:pt x="169334" y="0"/>
                </a:cubicBezTo>
                <a:lnTo>
                  <a:pt x="169334" y="0"/>
                </a:lnTo>
                <a:lnTo>
                  <a:pt x="169334" y="0"/>
                </a:lnTo>
                <a:lnTo>
                  <a:pt x="169334" y="0"/>
                </a:lnTo>
              </a:path>
            </a:pathLst>
          </a:custGeom>
          <a:noFill/>
          <a:ln w="19050" cap="flat" cmpd="sng" algn="ctr">
            <a:solidFill>
              <a:schemeClr val="accent1">
                <a:lumMod val="50000"/>
              </a:schemeClr>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132" name="Forme libre 131">
            <a:extLst>
              <a:ext uri="{FF2B5EF4-FFF2-40B4-BE49-F238E27FC236}">
                <a16:creationId xmlns:a16="http://schemas.microsoft.com/office/drawing/2014/main" id="{3363978D-73C7-A748-A87D-6F7A8840364D}"/>
              </a:ext>
            </a:extLst>
          </p:cNvPr>
          <p:cNvSpPr/>
          <p:nvPr/>
        </p:nvSpPr>
        <p:spPr bwMode="auto">
          <a:xfrm rot="10800000" flipH="1">
            <a:off x="3309938" y="5529263"/>
            <a:ext cx="212725" cy="388937"/>
          </a:xfrm>
          <a:custGeom>
            <a:avLst/>
            <a:gdLst>
              <a:gd name="connsiteX0" fmla="*/ 0 w 169334"/>
              <a:gd name="connsiteY0" fmla="*/ 524934 h 524934"/>
              <a:gd name="connsiteX1" fmla="*/ 59267 w 169334"/>
              <a:gd name="connsiteY1" fmla="*/ 127000 h 524934"/>
              <a:gd name="connsiteX2" fmla="*/ 169334 w 169334"/>
              <a:gd name="connsiteY2" fmla="*/ 0 h 524934"/>
              <a:gd name="connsiteX3" fmla="*/ 169334 w 169334"/>
              <a:gd name="connsiteY3" fmla="*/ 0 h 524934"/>
              <a:gd name="connsiteX4" fmla="*/ 169334 w 169334"/>
              <a:gd name="connsiteY4" fmla="*/ 0 h 524934"/>
              <a:gd name="connsiteX5" fmla="*/ 169334 w 169334"/>
              <a:gd name="connsiteY5" fmla="*/ 0 h 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34" h="524934">
                <a:moveTo>
                  <a:pt x="0" y="524934"/>
                </a:moveTo>
                <a:cubicBezTo>
                  <a:pt x="15522" y="369711"/>
                  <a:pt x="31045" y="214489"/>
                  <a:pt x="59267" y="127000"/>
                </a:cubicBezTo>
                <a:cubicBezTo>
                  <a:pt x="87489" y="39511"/>
                  <a:pt x="169334" y="0"/>
                  <a:pt x="169334" y="0"/>
                </a:cubicBezTo>
                <a:lnTo>
                  <a:pt x="169334" y="0"/>
                </a:lnTo>
                <a:lnTo>
                  <a:pt x="169334" y="0"/>
                </a:lnTo>
                <a:lnTo>
                  <a:pt x="169334" y="0"/>
                </a:lnTo>
              </a:path>
            </a:pathLst>
          </a:custGeom>
          <a:noFill/>
          <a:ln w="19050" cap="flat" cmpd="sng" algn="ctr">
            <a:solidFill>
              <a:schemeClr val="accent1">
                <a:lumMod val="50000"/>
              </a:schemeClr>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cxnSp>
        <p:nvCxnSpPr>
          <p:cNvPr id="133" name="Connecteur droit 132">
            <a:extLst>
              <a:ext uri="{FF2B5EF4-FFF2-40B4-BE49-F238E27FC236}">
                <a16:creationId xmlns:a16="http://schemas.microsoft.com/office/drawing/2014/main" id="{490E1635-D5A4-7D45-9757-3C739A647526}"/>
              </a:ext>
            </a:extLst>
          </p:cNvPr>
          <p:cNvCxnSpPr>
            <a:cxnSpLocks noChangeShapeType="1"/>
          </p:cNvCxnSpPr>
          <p:nvPr/>
        </p:nvCxnSpPr>
        <p:spPr bwMode="auto">
          <a:xfrm rot="5400000">
            <a:off x="2298700" y="5227638"/>
            <a:ext cx="2446337" cy="15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grpSp>
        <p:nvGrpSpPr>
          <p:cNvPr id="7" name="Grouper 136">
            <a:extLst>
              <a:ext uri="{FF2B5EF4-FFF2-40B4-BE49-F238E27FC236}">
                <a16:creationId xmlns:a16="http://schemas.microsoft.com/office/drawing/2014/main" id="{BAE10EE4-FDFC-0B44-AE46-3A0C2B96CD90}"/>
              </a:ext>
            </a:extLst>
          </p:cNvPr>
          <p:cNvGrpSpPr>
            <a:grpSpLocks/>
          </p:cNvGrpSpPr>
          <p:nvPr/>
        </p:nvGrpSpPr>
        <p:grpSpPr bwMode="auto">
          <a:xfrm>
            <a:off x="3294063" y="3817938"/>
            <a:ext cx="312737" cy="369887"/>
            <a:chOff x="3293530" y="3877735"/>
            <a:chExt cx="313268" cy="369332"/>
          </a:xfrm>
        </p:grpSpPr>
        <p:sp>
          <p:nvSpPr>
            <p:cNvPr id="25701" name="ZoneTexte 135">
              <a:extLst>
                <a:ext uri="{FF2B5EF4-FFF2-40B4-BE49-F238E27FC236}">
                  <a16:creationId xmlns:a16="http://schemas.microsoft.com/office/drawing/2014/main" id="{1BC4D3C6-CC66-2F40-9FA8-83E578209BB5}"/>
                </a:ext>
              </a:extLst>
            </p:cNvPr>
            <p:cNvSpPr txBox="1">
              <a:spLocks noChangeArrowheads="1"/>
            </p:cNvSpPr>
            <p:nvPr/>
          </p:nvSpPr>
          <p:spPr bwMode="auto">
            <a:xfrm flipH="1">
              <a:off x="3293530" y="3877735"/>
              <a:ext cx="313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latin typeface="Symbol" pitchFamily="2" charset="2"/>
                </a:rPr>
                <a:t>t</a:t>
              </a:r>
            </a:p>
          </p:txBody>
        </p:sp>
        <p:cxnSp>
          <p:nvCxnSpPr>
            <p:cNvPr id="25702" name="Connecteur droit avec flèche 134">
              <a:extLst>
                <a:ext uri="{FF2B5EF4-FFF2-40B4-BE49-F238E27FC236}">
                  <a16:creationId xmlns:a16="http://schemas.microsoft.com/office/drawing/2014/main" id="{54EE4279-1EF2-0748-B6D1-321CAB4FE8DF}"/>
                </a:ext>
              </a:extLst>
            </p:cNvPr>
            <p:cNvCxnSpPr>
              <a:cxnSpLocks noChangeShapeType="1"/>
            </p:cNvCxnSpPr>
            <p:nvPr/>
          </p:nvCxnSpPr>
          <p:spPr bwMode="auto">
            <a:xfrm>
              <a:off x="3310467" y="4224867"/>
              <a:ext cx="245533" cy="1588"/>
            </a:xfrm>
            <a:prstGeom prst="straightConnector1">
              <a:avLst/>
            </a:prstGeom>
            <a:noFill/>
            <a:ln w="9525">
              <a:solidFill>
                <a:schemeClr val="tx1"/>
              </a:solidFill>
              <a:round/>
              <a:headEnd type="arrow" w="sm" len="sm"/>
              <a:tailEnd type="arrow" w="sm" len="sm"/>
            </a:ln>
            <a:extLst>
              <a:ext uri="{909E8E84-426E-40DD-AFC4-6F175D3DCCD1}">
                <a14:hiddenFill xmlns:a14="http://schemas.microsoft.com/office/drawing/2010/main">
                  <a:noFill/>
                </a14:hiddenFill>
              </a:ext>
            </a:extLst>
          </p:spPr>
        </p:cxnSp>
      </p:grpSp>
      <p:grpSp>
        <p:nvGrpSpPr>
          <p:cNvPr id="8" name="Grouper 137">
            <a:extLst>
              <a:ext uri="{FF2B5EF4-FFF2-40B4-BE49-F238E27FC236}">
                <a16:creationId xmlns:a16="http://schemas.microsoft.com/office/drawing/2014/main" id="{E0787FF7-BB91-494B-B861-FEFEC13DEAAB}"/>
              </a:ext>
            </a:extLst>
          </p:cNvPr>
          <p:cNvGrpSpPr>
            <a:grpSpLocks/>
          </p:cNvGrpSpPr>
          <p:nvPr/>
        </p:nvGrpSpPr>
        <p:grpSpPr bwMode="auto">
          <a:xfrm>
            <a:off x="2293938" y="4360863"/>
            <a:ext cx="1211262" cy="276225"/>
            <a:chOff x="1381647" y="5393267"/>
            <a:chExt cx="1759600" cy="276999"/>
          </a:xfrm>
        </p:grpSpPr>
        <p:cxnSp>
          <p:nvCxnSpPr>
            <p:cNvPr id="25699" name="Connecteur droit 138">
              <a:extLst>
                <a:ext uri="{FF2B5EF4-FFF2-40B4-BE49-F238E27FC236}">
                  <a16:creationId xmlns:a16="http://schemas.microsoft.com/office/drawing/2014/main" id="{9FA2514D-6DD5-804F-8935-E918864B8D5B}"/>
                </a:ext>
              </a:extLst>
            </p:cNvPr>
            <p:cNvCxnSpPr>
              <a:cxnSpLocks noChangeShapeType="1"/>
            </p:cNvCxnSpPr>
            <p:nvPr/>
          </p:nvCxnSpPr>
          <p:spPr bwMode="auto">
            <a:xfrm flipV="1">
              <a:off x="1800007" y="5531318"/>
              <a:ext cx="1341240" cy="44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25700" name="ZoneTexte 139">
              <a:extLst>
                <a:ext uri="{FF2B5EF4-FFF2-40B4-BE49-F238E27FC236}">
                  <a16:creationId xmlns:a16="http://schemas.microsoft.com/office/drawing/2014/main" id="{F36A00FC-402B-E14D-B96B-297544C2F801}"/>
                </a:ext>
              </a:extLst>
            </p:cNvPr>
            <p:cNvSpPr txBox="1">
              <a:spLocks noChangeArrowheads="1"/>
            </p:cNvSpPr>
            <p:nvPr/>
          </p:nvSpPr>
          <p:spPr bwMode="auto">
            <a:xfrm>
              <a:off x="1381647" y="5393267"/>
              <a:ext cx="56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D</a:t>
              </a:r>
              <a:r>
                <a:rPr lang="fr-FR" altLang="fr-FR" sz="1200" baseline="-25000"/>
                <a:t>B</a:t>
              </a:r>
            </a:p>
          </p:txBody>
        </p:sp>
      </p:grpSp>
      <p:sp>
        <p:nvSpPr>
          <p:cNvPr id="144" name="Ellipse 143">
            <a:extLst>
              <a:ext uri="{FF2B5EF4-FFF2-40B4-BE49-F238E27FC236}">
                <a16:creationId xmlns:a16="http://schemas.microsoft.com/office/drawing/2014/main" id="{E62DEAF5-4B04-D347-AF56-52DCBF46C54D}"/>
              </a:ext>
            </a:extLst>
          </p:cNvPr>
          <p:cNvSpPr/>
          <p:nvPr/>
        </p:nvSpPr>
        <p:spPr bwMode="auto">
          <a:xfrm flipV="1">
            <a:off x="3300413" y="3330575"/>
            <a:ext cx="44450" cy="46038"/>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145" name="Ellipse 144">
            <a:extLst>
              <a:ext uri="{FF2B5EF4-FFF2-40B4-BE49-F238E27FC236}">
                <a16:creationId xmlns:a16="http://schemas.microsoft.com/office/drawing/2014/main" id="{0D7406EF-F3B2-AD4A-AAA5-29F63F0B50FF}"/>
              </a:ext>
            </a:extLst>
          </p:cNvPr>
          <p:cNvSpPr/>
          <p:nvPr/>
        </p:nvSpPr>
        <p:spPr bwMode="auto">
          <a:xfrm flipV="1">
            <a:off x="3513138" y="3332163"/>
            <a:ext cx="46037" cy="46037"/>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cxnSp>
        <p:nvCxnSpPr>
          <p:cNvPr id="147" name="Connecteur droit 146">
            <a:extLst>
              <a:ext uri="{FF2B5EF4-FFF2-40B4-BE49-F238E27FC236}">
                <a16:creationId xmlns:a16="http://schemas.microsoft.com/office/drawing/2014/main" id="{F389E241-7924-F041-8DFA-CF3F34F032AE}"/>
              </a:ext>
            </a:extLst>
          </p:cNvPr>
          <p:cNvCxnSpPr/>
          <p:nvPr/>
        </p:nvCxnSpPr>
        <p:spPr bwMode="auto">
          <a:xfrm flipV="1">
            <a:off x="3513138" y="4503738"/>
            <a:ext cx="720725" cy="9525"/>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cxnSp>
        <p:nvCxnSpPr>
          <p:cNvPr id="154" name="Connecteur droit 153">
            <a:extLst>
              <a:ext uri="{FF2B5EF4-FFF2-40B4-BE49-F238E27FC236}">
                <a16:creationId xmlns:a16="http://schemas.microsoft.com/office/drawing/2014/main" id="{6C0F5424-8482-7141-9648-A7700A05F812}"/>
              </a:ext>
            </a:extLst>
          </p:cNvPr>
          <p:cNvCxnSpPr/>
          <p:nvPr/>
        </p:nvCxnSpPr>
        <p:spPr bwMode="auto">
          <a:xfrm flipV="1">
            <a:off x="3522663" y="5910263"/>
            <a:ext cx="719137" cy="7937"/>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sp>
        <p:nvSpPr>
          <p:cNvPr id="155" name="Ellipse 154">
            <a:extLst>
              <a:ext uri="{FF2B5EF4-FFF2-40B4-BE49-F238E27FC236}">
                <a16:creationId xmlns:a16="http://schemas.microsoft.com/office/drawing/2014/main" id="{568DD85F-AC76-F841-9788-60D622FB289C}"/>
              </a:ext>
            </a:extLst>
          </p:cNvPr>
          <p:cNvSpPr>
            <a:spLocks noChangeArrowheads="1"/>
          </p:cNvSpPr>
          <p:nvPr/>
        </p:nvSpPr>
        <p:spPr bwMode="auto">
          <a:xfrm>
            <a:off x="5097463" y="2471738"/>
            <a:ext cx="66675" cy="68262"/>
          </a:xfrm>
          <a:prstGeom prst="ellipse">
            <a:avLst/>
          </a:prstGeom>
          <a:solidFill>
            <a:srgbClr val="800000"/>
          </a:solidFill>
          <a:ln w="9525">
            <a:solidFill>
              <a:schemeClr val="tx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156" name="Ellipse 155">
            <a:extLst>
              <a:ext uri="{FF2B5EF4-FFF2-40B4-BE49-F238E27FC236}">
                <a16:creationId xmlns:a16="http://schemas.microsoft.com/office/drawing/2014/main" id="{8891A579-80CC-D447-B882-139F014B4FE6}"/>
              </a:ext>
            </a:extLst>
          </p:cNvPr>
          <p:cNvSpPr/>
          <p:nvPr/>
        </p:nvSpPr>
        <p:spPr bwMode="auto">
          <a:xfrm flipV="1">
            <a:off x="4205288" y="3335338"/>
            <a:ext cx="46037" cy="44450"/>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157" name="Ellipse 156">
            <a:extLst>
              <a:ext uri="{FF2B5EF4-FFF2-40B4-BE49-F238E27FC236}">
                <a16:creationId xmlns:a16="http://schemas.microsoft.com/office/drawing/2014/main" id="{6499DD5A-D421-F445-937D-BE0740D7A0AD}"/>
              </a:ext>
            </a:extLst>
          </p:cNvPr>
          <p:cNvSpPr/>
          <p:nvPr/>
        </p:nvSpPr>
        <p:spPr bwMode="auto">
          <a:xfrm flipV="1">
            <a:off x="4216400" y="3883025"/>
            <a:ext cx="46038" cy="46038"/>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grpSp>
        <p:nvGrpSpPr>
          <p:cNvPr id="9" name="Grouper 161">
            <a:extLst>
              <a:ext uri="{FF2B5EF4-FFF2-40B4-BE49-F238E27FC236}">
                <a16:creationId xmlns:a16="http://schemas.microsoft.com/office/drawing/2014/main" id="{EDA3395F-2163-E440-ABF5-1A3F84F05F24}"/>
              </a:ext>
            </a:extLst>
          </p:cNvPr>
          <p:cNvGrpSpPr>
            <a:grpSpLocks/>
          </p:cNvGrpSpPr>
          <p:nvPr/>
        </p:nvGrpSpPr>
        <p:grpSpPr bwMode="auto">
          <a:xfrm>
            <a:off x="2735263" y="2362200"/>
            <a:ext cx="2547937" cy="276225"/>
            <a:chOff x="2379133" y="2362201"/>
            <a:chExt cx="2548467" cy="276999"/>
          </a:xfrm>
        </p:grpSpPr>
        <p:cxnSp>
          <p:nvCxnSpPr>
            <p:cNvPr id="25697" name="Connecteur droit 157">
              <a:extLst>
                <a:ext uri="{FF2B5EF4-FFF2-40B4-BE49-F238E27FC236}">
                  <a16:creationId xmlns:a16="http://schemas.microsoft.com/office/drawing/2014/main" id="{70E10962-5981-B245-BA06-DEAE469F8814}"/>
                </a:ext>
              </a:extLst>
            </p:cNvPr>
            <p:cNvCxnSpPr>
              <a:cxnSpLocks noChangeShapeType="1"/>
            </p:cNvCxnSpPr>
            <p:nvPr/>
          </p:nvCxnSpPr>
          <p:spPr bwMode="auto">
            <a:xfrm flipV="1">
              <a:off x="2641600" y="2506133"/>
              <a:ext cx="2286000" cy="846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25698" name="ZoneTexte 158">
              <a:extLst>
                <a:ext uri="{FF2B5EF4-FFF2-40B4-BE49-F238E27FC236}">
                  <a16:creationId xmlns:a16="http://schemas.microsoft.com/office/drawing/2014/main" id="{7816CDA7-049E-C341-9B03-9AD785C72463}"/>
                </a:ext>
              </a:extLst>
            </p:cNvPr>
            <p:cNvSpPr txBox="1">
              <a:spLocks noChangeArrowheads="1"/>
            </p:cNvSpPr>
            <p:nvPr/>
          </p:nvSpPr>
          <p:spPr bwMode="auto">
            <a:xfrm>
              <a:off x="2379133" y="2362201"/>
              <a:ext cx="3257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a:t>
              </a:r>
              <a:r>
                <a:rPr lang="fr-FR" altLang="fr-FR" sz="1200" baseline="-25000"/>
                <a:t>2</a:t>
              </a:r>
            </a:p>
          </p:txBody>
        </p:sp>
      </p:grpSp>
      <p:cxnSp>
        <p:nvCxnSpPr>
          <p:cNvPr id="165" name="Connecteur droit 164">
            <a:extLst>
              <a:ext uri="{FF2B5EF4-FFF2-40B4-BE49-F238E27FC236}">
                <a16:creationId xmlns:a16="http://schemas.microsoft.com/office/drawing/2014/main" id="{AA88E935-076B-594B-BCD7-D87863396C5B}"/>
              </a:ext>
            </a:extLst>
          </p:cNvPr>
          <p:cNvCxnSpPr>
            <a:cxnSpLocks noChangeShapeType="1"/>
          </p:cNvCxnSpPr>
          <p:nvPr/>
        </p:nvCxnSpPr>
        <p:spPr bwMode="auto">
          <a:xfrm rot="16200000" flipV="1">
            <a:off x="5054600" y="2108201"/>
            <a:ext cx="136525" cy="0"/>
          </a:xfrm>
          <a:prstGeom prst="line">
            <a:avLst/>
          </a:prstGeom>
          <a:noFill/>
          <a:ln w="9525">
            <a:solidFill>
              <a:schemeClr val="tx1"/>
            </a:solidFill>
            <a:prstDash val="dash"/>
            <a:round/>
            <a:headEnd type="stealth" w="lg" len="lg"/>
            <a:tailEnd/>
          </a:ln>
          <a:extLst>
            <a:ext uri="{909E8E84-426E-40DD-AFC4-6F175D3DCCD1}">
              <a14:hiddenFill xmlns:a14="http://schemas.microsoft.com/office/drawing/2010/main">
                <a:noFill/>
              </a14:hiddenFill>
            </a:ext>
          </a:extLst>
        </p:spPr>
      </p:cxnSp>
      <p:grpSp>
        <p:nvGrpSpPr>
          <p:cNvPr id="10" name="Grouper 166">
            <a:extLst>
              <a:ext uri="{FF2B5EF4-FFF2-40B4-BE49-F238E27FC236}">
                <a16:creationId xmlns:a16="http://schemas.microsoft.com/office/drawing/2014/main" id="{4C1C79C6-B1D3-DA4E-996A-F782B576E8AC}"/>
              </a:ext>
            </a:extLst>
          </p:cNvPr>
          <p:cNvGrpSpPr>
            <a:grpSpLocks/>
          </p:cNvGrpSpPr>
          <p:nvPr/>
        </p:nvGrpSpPr>
        <p:grpSpPr bwMode="auto">
          <a:xfrm>
            <a:off x="1498600" y="6180138"/>
            <a:ext cx="2811463" cy="277812"/>
            <a:chOff x="1430867" y="5401734"/>
            <a:chExt cx="2810933" cy="276999"/>
          </a:xfrm>
        </p:grpSpPr>
        <p:cxnSp>
          <p:nvCxnSpPr>
            <p:cNvPr id="25695" name="Connecteur droit 167">
              <a:extLst>
                <a:ext uri="{FF2B5EF4-FFF2-40B4-BE49-F238E27FC236}">
                  <a16:creationId xmlns:a16="http://schemas.microsoft.com/office/drawing/2014/main" id="{15178B25-BBF7-344B-ABE5-670101A7F3BD}"/>
                </a:ext>
              </a:extLst>
            </p:cNvPr>
            <p:cNvCxnSpPr>
              <a:cxnSpLocks noChangeShapeType="1"/>
            </p:cNvCxnSpPr>
            <p:nvPr/>
          </p:nvCxnSpPr>
          <p:spPr bwMode="auto">
            <a:xfrm flipV="1">
              <a:off x="1727200" y="5537200"/>
              <a:ext cx="2514600" cy="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25696" name="ZoneTexte 168">
              <a:extLst>
                <a:ext uri="{FF2B5EF4-FFF2-40B4-BE49-F238E27FC236}">
                  <a16:creationId xmlns:a16="http://schemas.microsoft.com/office/drawing/2014/main" id="{64C78358-63CB-D14C-BFE5-BC61BCD1B5BB}"/>
                </a:ext>
              </a:extLst>
            </p:cNvPr>
            <p:cNvSpPr txBox="1">
              <a:spLocks noChangeArrowheads="1"/>
            </p:cNvSpPr>
            <p:nvPr/>
          </p:nvSpPr>
          <p:spPr bwMode="auto">
            <a:xfrm>
              <a:off x="1430867" y="5401734"/>
              <a:ext cx="3257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a:t>
              </a:r>
              <a:r>
                <a:rPr lang="fr-FR" altLang="fr-FR" sz="1200" baseline="-25000"/>
                <a:t>2</a:t>
              </a:r>
            </a:p>
          </p:txBody>
        </p:sp>
      </p:grpSp>
      <p:sp>
        <p:nvSpPr>
          <p:cNvPr id="175" name="Ellipse 174">
            <a:extLst>
              <a:ext uri="{FF2B5EF4-FFF2-40B4-BE49-F238E27FC236}">
                <a16:creationId xmlns:a16="http://schemas.microsoft.com/office/drawing/2014/main" id="{B65C65E2-5841-F545-8E07-67ED8D7F4190}"/>
              </a:ext>
            </a:extLst>
          </p:cNvPr>
          <p:cNvSpPr>
            <a:spLocks noChangeArrowheads="1"/>
          </p:cNvSpPr>
          <p:nvPr/>
        </p:nvSpPr>
        <p:spPr bwMode="auto">
          <a:xfrm>
            <a:off x="5097463" y="2471738"/>
            <a:ext cx="66675" cy="68262"/>
          </a:xfrm>
          <a:prstGeom prst="ellipse">
            <a:avLst/>
          </a:prstGeom>
          <a:solidFill>
            <a:srgbClr val="008000"/>
          </a:solidFill>
          <a:ln w="9525">
            <a:solidFill>
              <a:schemeClr val="tx2"/>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177" name="ZoneTexte 176">
            <a:extLst>
              <a:ext uri="{FF2B5EF4-FFF2-40B4-BE49-F238E27FC236}">
                <a16:creationId xmlns:a16="http://schemas.microsoft.com/office/drawing/2014/main" id="{A02B9721-69A8-5C4F-A88B-23542E0D3EF1}"/>
              </a:ext>
            </a:extLst>
          </p:cNvPr>
          <p:cNvSpPr txBox="1">
            <a:spLocks noChangeArrowheads="1"/>
          </p:cNvSpPr>
          <p:nvPr/>
        </p:nvSpPr>
        <p:spPr bwMode="auto">
          <a:xfrm flipH="1">
            <a:off x="5135563" y="99218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latin typeface="Symbol" pitchFamily="2" charset="2"/>
              </a:rPr>
              <a:t>t</a:t>
            </a:r>
          </a:p>
        </p:txBody>
      </p:sp>
      <p:cxnSp>
        <p:nvCxnSpPr>
          <p:cNvPr id="179" name="Connecteur droit 178">
            <a:extLst>
              <a:ext uri="{FF2B5EF4-FFF2-40B4-BE49-F238E27FC236}">
                <a16:creationId xmlns:a16="http://schemas.microsoft.com/office/drawing/2014/main" id="{B855E534-ABBD-AB4A-881F-50B1911FF673}"/>
              </a:ext>
            </a:extLst>
          </p:cNvPr>
          <p:cNvCxnSpPr>
            <a:cxnSpLocks noChangeShapeType="1"/>
          </p:cNvCxnSpPr>
          <p:nvPr/>
        </p:nvCxnSpPr>
        <p:spPr bwMode="auto">
          <a:xfrm rot="5400000">
            <a:off x="5537200" y="1916113"/>
            <a:ext cx="115887" cy="77788"/>
          </a:xfrm>
          <a:prstGeom prst="line">
            <a:avLst/>
          </a:prstGeom>
          <a:noFill/>
          <a:ln w="19050">
            <a:solidFill>
              <a:srgbClr val="008000"/>
            </a:solidFill>
            <a:round/>
            <a:headEnd type="stealth" w="lg" len="lg"/>
            <a:tailEnd/>
          </a:ln>
          <a:extLst>
            <a:ext uri="{909E8E84-426E-40DD-AFC4-6F175D3DCCD1}">
              <a14:hiddenFill xmlns:a14="http://schemas.microsoft.com/office/drawing/2010/main">
                <a:noFill/>
              </a14:hiddenFill>
            </a:ext>
          </a:extLst>
        </p:spPr>
      </p:cxnSp>
      <p:sp>
        <p:nvSpPr>
          <p:cNvPr id="181" name="ZoneTexte 180">
            <a:extLst>
              <a:ext uri="{FF2B5EF4-FFF2-40B4-BE49-F238E27FC236}">
                <a16:creationId xmlns:a16="http://schemas.microsoft.com/office/drawing/2014/main" id="{C6991FF5-900A-BF49-9875-23A064C9D860}"/>
              </a:ext>
            </a:extLst>
          </p:cNvPr>
          <p:cNvSpPr txBox="1">
            <a:spLocks noChangeArrowheads="1"/>
          </p:cNvSpPr>
          <p:nvPr/>
        </p:nvSpPr>
        <p:spPr bwMode="auto">
          <a:xfrm flipH="1">
            <a:off x="5440363" y="193198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latin typeface="Symbol" pitchFamily="2" charset="2"/>
              </a:rPr>
              <a:t>t</a:t>
            </a:r>
          </a:p>
        </p:txBody>
      </p:sp>
      <p:sp>
        <p:nvSpPr>
          <p:cNvPr id="182" name="Ellipse 181">
            <a:extLst>
              <a:ext uri="{FF2B5EF4-FFF2-40B4-BE49-F238E27FC236}">
                <a16:creationId xmlns:a16="http://schemas.microsoft.com/office/drawing/2014/main" id="{92AA6ED2-59BD-6C40-8F60-6D102370F09D}"/>
              </a:ext>
            </a:extLst>
          </p:cNvPr>
          <p:cNvSpPr/>
          <p:nvPr/>
        </p:nvSpPr>
        <p:spPr bwMode="auto">
          <a:xfrm flipV="1">
            <a:off x="4216400" y="3883025"/>
            <a:ext cx="46038" cy="46038"/>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cxnSp>
        <p:nvCxnSpPr>
          <p:cNvPr id="183" name="Connecteur droit 182">
            <a:extLst>
              <a:ext uri="{FF2B5EF4-FFF2-40B4-BE49-F238E27FC236}">
                <a16:creationId xmlns:a16="http://schemas.microsoft.com/office/drawing/2014/main" id="{216098DB-83EA-D244-B77C-C677A882A10A}"/>
              </a:ext>
            </a:extLst>
          </p:cNvPr>
          <p:cNvCxnSpPr>
            <a:cxnSpLocks noChangeShapeType="1"/>
          </p:cNvCxnSpPr>
          <p:nvPr/>
        </p:nvCxnSpPr>
        <p:spPr bwMode="auto">
          <a:xfrm rot="5400000">
            <a:off x="3237706" y="5215732"/>
            <a:ext cx="2447925" cy="15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184" name="Forme libre 183">
            <a:extLst>
              <a:ext uri="{FF2B5EF4-FFF2-40B4-BE49-F238E27FC236}">
                <a16:creationId xmlns:a16="http://schemas.microsoft.com/office/drawing/2014/main" id="{543E79C1-0602-8042-8D20-BBC81865F963}"/>
              </a:ext>
            </a:extLst>
          </p:cNvPr>
          <p:cNvSpPr/>
          <p:nvPr/>
        </p:nvSpPr>
        <p:spPr bwMode="auto">
          <a:xfrm flipV="1">
            <a:off x="4230688" y="4513263"/>
            <a:ext cx="227012" cy="534987"/>
          </a:xfrm>
          <a:custGeom>
            <a:avLst/>
            <a:gdLst>
              <a:gd name="connsiteX0" fmla="*/ 0 w 169334"/>
              <a:gd name="connsiteY0" fmla="*/ 524934 h 524934"/>
              <a:gd name="connsiteX1" fmla="*/ 59267 w 169334"/>
              <a:gd name="connsiteY1" fmla="*/ 127000 h 524934"/>
              <a:gd name="connsiteX2" fmla="*/ 169334 w 169334"/>
              <a:gd name="connsiteY2" fmla="*/ 0 h 524934"/>
              <a:gd name="connsiteX3" fmla="*/ 169334 w 169334"/>
              <a:gd name="connsiteY3" fmla="*/ 0 h 524934"/>
              <a:gd name="connsiteX4" fmla="*/ 169334 w 169334"/>
              <a:gd name="connsiteY4" fmla="*/ 0 h 524934"/>
              <a:gd name="connsiteX5" fmla="*/ 169334 w 169334"/>
              <a:gd name="connsiteY5" fmla="*/ 0 h 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34" h="524934">
                <a:moveTo>
                  <a:pt x="0" y="524934"/>
                </a:moveTo>
                <a:cubicBezTo>
                  <a:pt x="15522" y="369711"/>
                  <a:pt x="31045" y="214489"/>
                  <a:pt x="59267" y="127000"/>
                </a:cubicBezTo>
                <a:cubicBezTo>
                  <a:pt x="87489" y="39511"/>
                  <a:pt x="169334" y="0"/>
                  <a:pt x="169334" y="0"/>
                </a:cubicBezTo>
                <a:lnTo>
                  <a:pt x="169334" y="0"/>
                </a:lnTo>
                <a:lnTo>
                  <a:pt x="169334" y="0"/>
                </a:lnTo>
                <a:lnTo>
                  <a:pt x="169334" y="0"/>
                </a:lnTo>
              </a:path>
            </a:pathLst>
          </a:custGeom>
          <a:noFill/>
          <a:ln w="19050" cap="flat" cmpd="sng" algn="ctr">
            <a:solidFill>
              <a:schemeClr val="accent1">
                <a:lumMod val="50000"/>
              </a:schemeClr>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grpSp>
        <p:nvGrpSpPr>
          <p:cNvPr id="11" name="Grouper 186">
            <a:extLst>
              <a:ext uri="{FF2B5EF4-FFF2-40B4-BE49-F238E27FC236}">
                <a16:creationId xmlns:a16="http://schemas.microsoft.com/office/drawing/2014/main" id="{48288D6A-F30C-4640-82D6-3ABC1A1FADE7}"/>
              </a:ext>
            </a:extLst>
          </p:cNvPr>
          <p:cNvGrpSpPr>
            <a:grpSpLocks/>
          </p:cNvGrpSpPr>
          <p:nvPr/>
        </p:nvGrpSpPr>
        <p:grpSpPr bwMode="auto">
          <a:xfrm>
            <a:off x="4208463" y="3830638"/>
            <a:ext cx="312737" cy="369887"/>
            <a:chOff x="3293530" y="3877735"/>
            <a:chExt cx="313268" cy="369332"/>
          </a:xfrm>
        </p:grpSpPr>
        <p:sp>
          <p:nvSpPr>
            <p:cNvPr id="25693" name="ZoneTexte 187">
              <a:extLst>
                <a:ext uri="{FF2B5EF4-FFF2-40B4-BE49-F238E27FC236}">
                  <a16:creationId xmlns:a16="http://schemas.microsoft.com/office/drawing/2014/main" id="{2F127CCC-79AC-6E44-B18D-41BEE5D912D3}"/>
                </a:ext>
              </a:extLst>
            </p:cNvPr>
            <p:cNvSpPr txBox="1">
              <a:spLocks noChangeArrowheads="1"/>
            </p:cNvSpPr>
            <p:nvPr/>
          </p:nvSpPr>
          <p:spPr bwMode="auto">
            <a:xfrm flipH="1">
              <a:off x="3293530" y="3877735"/>
              <a:ext cx="313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latin typeface="Symbol" pitchFamily="2" charset="2"/>
                </a:rPr>
                <a:t>t</a:t>
              </a:r>
            </a:p>
          </p:txBody>
        </p:sp>
        <p:cxnSp>
          <p:nvCxnSpPr>
            <p:cNvPr id="25694" name="Connecteur droit avec flèche 188">
              <a:extLst>
                <a:ext uri="{FF2B5EF4-FFF2-40B4-BE49-F238E27FC236}">
                  <a16:creationId xmlns:a16="http://schemas.microsoft.com/office/drawing/2014/main" id="{C28943A4-3A2D-FE4A-ADC3-1CCA6D193891}"/>
                </a:ext>
              </a:extLst>
            </p:cNvPr>
            <p:cNvCxnSpPr>
              <a:cxnSpLocks noChangeShapeType="1"/>
            </p:cNvCxnSpPr>
            <p:nvPr/>
          </p:nvCxnSpPr>
          <p:spPr bwMode="auto">
            <a:xfrm>
              <a:off x="3310467" y="4224867"/>
              <a:ext cx="245533" cy="1588"/>
            </a:xfrm>
            <a:prstGeom prst="straightConnector1">
              <a:avLst/>
            </a:prstGeom>
            <a:noFill/>
            <a:ln w="9525">
              <a:solidFill>
                <a:schemeClr val="tx1"/>
              </a:solidFill>
              <a:round/>
              <a:headEnd type="arrow" w="sm" len="sm"/>
              <a:tailEnd type="arrow" w="sm" len="sm"/>
            </a:ln>
            <a:extLst>
              <a:ext uri="{909E8E84-426E-40DD-AFC4-6F175D3DCCD1}">
                <a14:hiddenFill xmlns:a14="http://schemas.microsoft.com/office/drawing/2010/main">
                  <a:noFill/>
                </a14:hiddenFill>
              </a:ext>
            </a:extLst>
          </p:spPr>
        </p:cxnSp>
      </p:grpSp>
      <p:sp>
        <p:nvSpPr>
          <p:cNvPr id="190" name="Ellipse 189">
            <a:extLst>
              <a:ext uri="{FF2B5EF4-FFF2-40B4-BE49-F238E27FC236}">
                <a16:creationId xmlns:a16="http://schemas.microsoft.com/office/drawing/2014/main" id="{503B3DBD-BCE6-9E43-821E-827DE7D9717E}"/>
              </a:ext>
            </a:extLst>
          </p:cNvPr>
          <p:cNvSpPr/>
          <p:nvPr/>
        </p:nvSpPr>
        <p:spPr bwMode="auto">
          <a:xfrm flipV="1">
            <a:off x="4443413" y="3883025"/>
            <a:ext cx="44450" cy="46038"/>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cxnSp>
        <p:nvCxnSpPr>
          <p:cNvPr id="191" name="Connecteur droit 190">
            <a:extLst>
              <a:ext uri="{FF2B5EF4-FFF2-40B4-BE49-F238E27FC236}">
                <a16:creationId xmlns:a16="http://schemas.microsoft.com/office/drawing/2014/main" id="{9BAD3EB5-AC17-E248-B1B3-D19ED2B18E9B}"/>
              </a:ext>
            </a:extLst>
          </p:cNvPr>
          <p:cNvCxnSpPr>
            <a:cxnSpLocks noChangeShapeType="1"/>
          </p:cNvCxnSpPr>
          <p:nvPr/>
        </p:nvCxnSpPr>
        <p:spPr bwMode="auto">
          <a:xfrm rot="5400000">
            <a:off x="3891756" y="5215732"/>
            <a:ext cx="2447925" cy="15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92" name="Connecteur droit 191">
            <a:extLst>
              <a:ext uri="{FF2B5EF4-FFF2-40B4-BE49-F238E27FC236}">
                <a16:creationId xmlns:a16="http://schemas.microsoft.com/office/drawing/2014/main" id="{CBD3CC61-FEBB-C640-BA6C-5BD75270737A}"/>
              </a:ext>
            </a:extLst>
          </p:cNvPr>
          <p:cNvCxnSpPr/>
          <p:nvPr/>
        </p:nvCxnSpPr>
        <p:spPr bwMode="auto">
          <a:xfrm flipV="1">
            <a:off x="4452938" y="5048250"/>
            <a:ext cx="665162" cy="4763"/>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cxnSp>
        <p:nvCxnSpPr>
          <p:cNvPr id="194" name="Connecteur droit 193">
            <a:extLst>
              <a:ext uri="{FF2B5EF4-FFF2-40B4-BE49-F238E27FC236}">
                <a16:creationId xmlns:a16="http://schemas.microsoft.com/office/drawing/2014/main" id="{0F07D3C9-F5C5-6B4E-A5D8-E7AE1C43E7C4}"/>
              </a:ext>
            </a:extLst>
          </p:cNvPr>
          <p:cNvCxnSpPr/>
          <p:nvPr/>
        </p:nvCxnSpPr>
        <p:spPr bwMode="auto">
          <a:xfrm flipV="1">
            <a:off x="4459288" y="5905500"/>
            <a:ext cx="665162" cy="4763"/>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sp>
        <p:nvSpPr>
          <p:cNvPr id="25683" name="ZoneTexte 194">
            <a:extLst>
              <a:ext uri="{FF2B5EF4-FFF2-40B4-BE49-F238E27FC236}">
                <a16:creationId xmlns:a16="http://schemas.microsoft.com/office/drawing/2014/main" id="{61900E7F-2980-8143-8B93-C3C18D8FDBA2}"/>
              </a:ext>
            </a:extLst>
          </p:cNvPr>
          <p:cNvSpPr txBox="1">
            <a:spLocks noChangeArrowheads="1"/>
          </p:cNvSpPr>
          <p:nvPr/>
        </p:nvSpPr>
        <p:spPr bwMode="auto">
          <a:xfrm>
            <a:off x="2992438" y="455613"/>
            <a:ext cx="271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a:t>
            </a:r>
            <a:endParaRPr lang="fr-FR" altLang="fr-FR" sz="1200" baseline="-25000"/>
          </a:p>
        </p:txBody>
      </p:sp>
      <p:sp>
        <p:nvSpPr>
          <p:cNvPr id="25684" name="ZoneTexte 195">
            <a:extLst>
              <a:ext uri="{FF2B5EF4-FFF2-40B4-BE49-F238E27FC236}">
                <a16:creationId xmlns:a16="http://schemas.microsoft.com/office/drawing/2014/main" id="{86A529AA-CC5A-7B4B-8133-4836E024282E}"/>
              </a:ext>
            </a:extLst>
          </p:cNvPr>
          <p:cNvSpPr txBox="1">
            <a:spLocks noChangeArrowheads="1"/>
          </p:cNvSpPr>
          <p:nvPr/>
        </p:nvSpPr>
        <p:spPr bwMode="auto">
          <a:xfrm>
            <a:off x="6653213" y="2686050"/>
            <a:ext cx="549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a:t>D</a:t>
            </a:r>
            <a:r>
              <a:rPr lang="fr-FR" altLang="fr-FR" sz="1600" baseline="-25000"/>
              <a:t>z</a:t>
            </a:r>
          </a:p>
        </p:txBody>
      </p:sp>
      <p:grpSp>
        <p:nvGrpSpPr>
          <p:cNvPr id="12" name="Grouper 202">
            <a:extLst>
              <a:ext uri="{FF2B5EF4-FFF2-40B4-BE49-F238E27FC236}">
                <a16:creationId xmlns:a16="http://schemas.microsoft.com/office/drawing/2014/main" id="{DE927BF8-0746-E24C-BA9A-4174DE9DF017}"/>
              </a:ext>
            </a:extLst>
          </p:cNvPr>
          <p:cNvGrpSpPr>
            <a:grpSpLocks/>
          </p:cNvGrpSpPr>
          <p:nvPr/>
        </p:nvGrpSpPr>
        <p:grpSpPr bwMode="auto">
          <a:xfrm>
            <a:off x="4338638" y="4502150"/>
            <a:ext cx="2214562" cy="552450"/>
            <a:chOff x="4339167" y="4502150"/>
            <a:chExt cx="2213998" cy="552451"/>
          </a:xfrm>
        </p:grpSpPr>
        <p:sp>
          <p:nvSpPr>
            <p:cNvPr id="25690" name="ZoneTexte 196">
              <a:extLst>
                <a:ext uri="{FF2B5EF4-FFF2-40B4-BE49-F238E27FC236}">
                  <a16:creationId xmlns:a16="http://schemas.microsoft.com/office/drawing/2014/main" id="{463443E4-CFD9-6744-9187-FECD13A782E1}"/>
                </a:ext>
              </a:extLst>
            </p:cNvPr>
            <p:cNvSpPr txBox="1">
              <a:spLocks noChangeArrowheads="1"/>
            </p:cNvSpPr>
            <p:nvPr/>
          </p:nvSpPr>
          <p:spPr bwMode="auto">
            <a:xfrm flipH="1">
              <a:off x="5262032" y="4544484"/>
              <a:ext cx="1291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t>h</a:t>
              </a:r>
              <a:r>
                <a:rPr lang="ja-JP" altLang="fr-FR" sz="1800"/>
                <a:t>’</a:t>
              </a:r>
              <a:r>
                <a:rPr lang="fr-FR" altLang="ja-JP" sz="1800"/>
                <a:t>=D</a:t>
              </a:r>
              <a:r>
                <a:rPr lang="fr-FR" altLang="ja-JP" sz="1800" baseline="-25000"/>
                <a:t>A</a:t>
              </a:r>
              <a:r>
                <a:rPr lang="fr-FR" altLang="ja-JP" sz="1800"/>
                <a:t>-D</a:t>
              </a:r>
              <a:r>
                <a:rPr lang="fr-FR" altLang="ja-JP" sz="1800" baseline="-25000"/>
                <a:t>B</a:t>
              </a:r>
              <a:endParaRPr lang="fr-FR" altLang="fr-FR" sz="1800" baseline="-25000"/>
            </a:p>
          </p:txBody>
        </p:sp>
        <p:cxnSp>
          <p:nvCxnSpPr>
            <p:cNvPr id="25691" name="Connecteur droit avec flèche 197">
              <a:extLst>
                <a:ext uri="{FF2B5EF4-FFF2-40B4-BE49-F238E27FC236}">
                  <a16:creationId xmlns:a16="http://schemas.microsoft.com/office/drawing/2014/main" id="{0B469BA1-ED49-9448-8FEC-4A1F962253BA}"/>
                </a:ext>
              </a:extLst>
            </p:cNvPr>
            <p:cNvCxnSpPr>
              <a:cxnSpLocks noChangeShapeType="1"/>
            </p:cNvCxnSpPr>
            <p:nvPr/>
          </p:nvCxnSpPr>
          <p:spPr bwMode="auto">
            <a:xfrm rot="16200000" flipV="1">
              <a:off x="4921250" y="4775201"/>
              <a:ext cx="550334" cy="8466"/>
            </a:xfrm>
            <a:prstGeom prst="straightConnector1">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25692" name="Connecteur droit 198">
              <a:extLst>
                <a:ext uri="{FF2B5EF4-FFF2-40B4-BE49-F238E27FC236}">
                  <a16:creationId xmlns:a16="http://schemas.microsoft.com/office/drawing/2014/main" id="{CB3CFD7C-1D8A-9A4F-8758-D3A3B46FA3B4}"/>
                </a:ext>
              </a:extLst>
            </p:cNvPr>
            <p:cNvCxnSpPr>
              <a:cxnSpLocks noChangeShapeType="1"/>
            </p:cNvCxnSpPr>
            <p:nvPr/>
          </p:nvCxnSpPr>
          <p:spPr bwMode="auto">
            <a:xfrm flipV="1">
              <a:off x="4339167" y="4502150"/>
              <a:ext cx="1026583" cy="4233"/>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grpSp>
      <p:sp>
        <p:nvSpPr>
          <p:cNvPr id="204" name="Ellipse 203">
            <a:extLst>
              <a:ext uri="{FF2B5EF4-FFF2-40B4-BE49-F238E27FC236}">
                <a16:creationId xmlns:a16="http://schemas.microsoft.com/office/drawing/2014/main" id="{13519A05-15A1-8646-A65C-64455D6009F3}"/>
              </a:ext>
            </a:extLst>
          </p:cNvPr>
          <p:cNvSpPr/>
          <p:nvPr/>
        </p:nvSpPr>
        <p:spPr bwMode="auto">
          <a:xfrm flipV="1">
            <a:off x="4210050" y="6297613"/>
            <a:ext cx="46038" cy="46037"/>
          </a:xfrm>
          <a:prstGeom prst="ellipse">
            <a:avLst/>
          </a:prstGeom>
          <a:solidFill>
            <a:schemeClr val="accent1">
              <a:lumMod val="75000"/>
            </a:schemeClr>
          </a:solidFill>
          <a:ln w="9525" cap="flat" cmpd="sng" algn="ctr">
            <a:solidFill>
              <a:schemeClr val="tx2"/>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cxnSp>
        <p:nvCxnSpPr>
          <p:cNvPr id="171" name="Connecteur droit 170">
            <a:extLst>
              <a:ext uri="{FF2B5EF4-FFF2-40B4-BE49-F238E27FC236}">
                <a16:creationId xmlns:a16="http://schemas.microsoft.com/office/drawing/2014/main" id="{D6858790-CF21-D14C-947F-29A08AA46FCD}"/>
              </a:ext>
            </a:extLst>
          </p:cNvPr>
          <p:cNvCxnSpPr/>
          <p:nvPr/>
        </p:nvCxnSpPr>
        <p:spPr bwMode="auto">
          <a:xfrm rot="16200000" flipV="1">
            <a:off x="4014788" y="6113462"/>
            <a:ext cx="433388" cy="4763"/>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p:spPr>
      </p:cxnSp>
      <p:sp>
        <p:nvSpPr>
          <p:cNvPr id="186" name="Forme libre 185">
            <a:extLst>
              <a:ext uri="{FF2B5EF4-FFF2-40B4-BE49-F238E27FC236}">
                <a16:creationId xmlns:a16="http://schemas.microsoft.com/office/drawing/2014/main" id="{F0E5ADFF-CE8F-1D42-BF1F-E497684E42D7}"/>
              </a:ext>
            </a:extLst>
          </p:cNvPr>
          <p:cNvSpPr/>
          <p:nvPr/>
        </p:nvSpPr>
        <p:spPr bwMode="auto">
          <a:xfrm rot="10800000" flipH="1" flipV="1">
            <a:off x="4237038" y="5905500"/>
            <a:ext cx="233362" cy="412750"/>
          </a:xfrm>
          <a:custGeom>
            <a:avLst/>
            <a:gdLst>
              <a:gd name="connsiteX0" fmla="*/ 0 w 169334"/>
              <a:gd name="connsiteY0" fmla="*/ 524934 h 524934"/>
              <a:gd name="connsiteX1" fmla="*/ 59267 w 169334"/>
              <a:gd name="connsiteY1" fmla="*/ 127000 h 524934"/>
              <a:gd name="connsiteX2" fmla="*/ 169334 w 169334"/>
              <a:gd name="connsiteY2" fmla="*/ 0 h 524934"/>
              <a:gd name="connsiteX3" fmla="*/ 169334 w 169334"/>
              <a:gd name="connsiteY3" fmla="*/ 0 h 524934"/>
              <a:gd name="connsiteX4" fmla="*/ 169334 w 169334"/>
              <a:gd name="connsiteY4" fmla="*/ 0 h 524934"/>
              <a:gd name="connsiteX5" fmla="*/ 169334 w 169334"/>
              <a:gd name="connsiteY5" fmla="*/ 0 h 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34" h="524934">
                <a:moveTo>
                  <a:pt x="0" y="524934"/>
                </a:moveTo>
                <a:cubicBezTo>
                  <a:pt x="15522" y="369711"/>
                  <a:pt x="31045" y="214489"/>
                  <a:pt x="59267" y="127000"/>
                </a:cubicBezTo>
                <a:cubicBezTo>
                  <a:pt x="87489" y="39511"/>
                  <a:pt x="169334" y="0"/>
                  <a:pt x="169334" y="0"/>
                </a:cubicBezTo>
                <a:lnTo>
                  <a:pt x="169334" y="0"/>
                </a:lnTo>
                <a:lnTo>
                  <a:pt x="169334" y="0"/>
                </a:lnTo>
                <a:lnTo>
                  <a:pt x="169334" y="0"/>
                </a:lnTo>
              </a:path>
            </a:pathLst>
          </a:custGeom>
          <a:noFill/>
          <a:ln w="19050" cap="flat" cmpd="sng" algn="ctr">
            <a:solidFill>
              <a:schemeClr val="accent1">
                <a:lumMod val="50000"/>
              </a:schemeClr>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205" name="ZoneTexte 204">
            <a:extLst>
              <a:ext uri="{FF2B5EF4-FFF2-40B4-BE49-F238E27FC236}">
                <a16:creationId xmlns:a16="http://schemas.microsoft.com/office/drawing/2014/main" id="{FA7A5CAA-2E0B-1A4A-AF92-308343BD2A72}"/>
              </a:ext>
            </a:extLst>
          </p:cNvPr>
          <p:cNvSpPr txBox="1">
            <a:spLocks noChangeArrowheads="1"/>
          </p:cNvSpPr>
          <p:nvPr/>
        </p:nvSpPr>
        <p:spPr bwMode="auto">
          <a:xfrm>
            <a:off x="152400" y="533400"/>
            <a:ext cx="2413000" cy="646113"/>
          </a:xfrm>
          <a:prstGeom prst="rect">
            <a:avLst/>
          </a:prstGeom>
          <a:solidFill>
            <a:srgbClr val="FFE69B"/>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sz="1800" dirty="0" err="1"/>
              <a:t>Modelling</a:t>
            </a:r>
            <a:r>
              <a:rPr lang="fr-FR" sz="1800" dirty="0"/>
              <a:t> force constant </a:t>
            </a:r>
            <a:r>
              <a:rPr lang="fr-FR" sz="1800" dirty="0" err="1"/>
              <a:t>imaging</a:t>
            </a:r>
            <a:r>
              <a:rPr lang="fr-FR" sz="1800" dirty="0"/>
              <a:t> (F</a:t>
            </a:r>
            <a:r>
              <a:rPr lang="fr-FR" sz="1800" baseline="-25000" dirty="0"/>
              <a:t>0</a:t>
            </a:r>
            <a:r>
              <a:rPr lang="fr-FR" sz="18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2000"/>
                                        <p:tgtEl>
                                          <p:spTgt spid="33"/>
                                        </p:tgtEl>
                                      </p:cBhvr>
                                    </p:animEffect>
                                  </p:childTnLst>
                                </p:cTn>
                              </p:par>
                              <p:par>
                                <p:cTn id="8" presetID="22" presetClass="entr" presetSubtype="1"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up)">
                                      <p:cBhvr>
                                        <p:cTn id="10" dur="2000"/>
                                        <p:tgtEl>
                                          <p:spTgt spid="59"/>
                                        </p:tgtEl>
                                      </p:cBhvr>
                                    </p:animEffect>
                                  </p:childTnLst>
                                </p:cTn>
                              </p:par>
                            </p:childTnLst>
                          </p:cTn>
                        </p:par>
                        <p:par>
                          <p:cTn id="11" fill="hold" nodeType="after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6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7"/>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grpId="1" nodeType="clickEffect">
                                  <p:stCondLst>
                                    <p:cond delay="0"/>
                                  </p:stCondLst>
                                  <p:childTnLst>
                                    <p:animMotion origin="layout" path="M 2.77778E-6 -1.85185E-6 L 0.06684 -0.00023 " pathEditMode="relative" rAng="0" ptsTypes="AA">
                                      <p:cBhvr>
                                        <p:cTn id="41" dur="2000" fill="hold"/>
                                        <p:tgtEl>
                                          <p:spTgt spid="73"/>
                                        </p:tgtEl>
                                        <p:attrNameLst>
                                          <p:attrName>ppt_x</p:attrName>
                                          <p:attrName>ppt_y</p:attrName>
                                        </p:attrNameLst>
                                      </p:cBhvr>
                                      <p:rCtr x="3333" y="-23"/>
                                    </p:animMotion>
                                  </p:childTnLst>
                                </p:cTn>
                              </p:par>
                              <p:par>
                                <p:cTn id="42" presetID="0" presetClass="path" presetSubtype="0" accel="50000" decel="50000" fill="hold" grpId="1" nodeType="withEffect">
                                  <p:stCondLst>
                                    <p:cond delay="0"/>
                                  </p:stCondLst>
                                  <p:childTnLst>
                                    <p:animMotion origin="layout" path="M -4.16667E-6 -1.48148E-6 L 0.06684 -0.00023 " pathEditMode="relative" rAng="0" ptsTypes="AA">
                                      <p:cBhvr>
                                        <p:cTn id="43" dur="2000" fill="hold"/>
                                        <p:tgtEl>
                                          <p:spTgt spid="76"/>
                                        </p:tgtEl>
                                        <p:attrNameLst>
                                          <p:attrName>ppt_x</p:attrName>
                                          <p:attrName>ppt_y</p:attrName>
                                        </p:attrNameLst>
                                      </p:cBhvr>
                                      <p:rCtr x="3333" y="-23"/>
                                    </p:animMotion>
                                  </p:childTnLst>
                                </p:cTn>
                              </p:par>
                              <p:par>
                                <p:cTn id="44" presetID="0" presetClass="path" presetSubtype="0" accel="50000" decel="50000" fill="hold" grpId="1" nodeType="withEffect">
                                  <p:stCondLst>
                                    <p:cond delay="0"/>
                                  </p:stCondLst>
                                  <p:childTnLst>
                                    <p:animMotion origin="layout" path="M -3.33333E-6 -4.44444E-6 L 0.06684 -0.00023 " pathEditMode="relative" rAng="0" ptsTypes="AA">
                                      <p:cBhvr>
                                        <p:cTn id="45" dur="2000" fill="hold"/>
                                        <p:tgtEl>
                                          <p:spTgt spid="77"/>
                                        </p:tgtEl>
                                        <p:attrNameLst>
                                          <p:attrName>ppt_x</p:attrName>
                                          <p:attrName>ppt_y</p:attrName>
                                        </p:attrNameLst>
                                      </p:cBhvr>
                                      <p:rCtr x="3333" y="-23"/>
                                    </p:animMotion>
                                  </p:childTnLst>
                                </p:cTn>
                              </p:par>
                            </p:childTnLst>
                          </p:cTn>
                        </p:par>
                        <p:par>
                          <p:cTn id="46" fill="hold" nodeType="afterGroup">
                            <p:stCondLst>
                              <p:cond delay="2000"/>
                            </p:stCondLst>
                            <p:childTnLst>
                              <p:par>
                                <p:cTn id="47" presetID="22" presetClass="entr" presetSubtype="8" fill="hold" nodeType="afterEffect">
                                  <p:stCondLst>
                                    <p:cond delay="0"/>
                                  </p:stCondLst>
                                  <p:childTnLst>
                                    <p:set>
                                      <p:cBhvr>
                                        <p:cTn id="48" dur="1" fill="hold">
                                          <p:stCondLst>
                                            <p:cond delay="0"/>
                                          </p:stCondLst>
                                        </p:cTn>
                                        <p:tgtEl>
                                          <p:spTgt spid="107"/>
                                        </p:tgtEl>
                                        <p:attrNameLst>
                                          <p:attrName>style.visibility</p:attrName>
                                        </p:attrNameLst>
                                      </p:cBhvr>
                                      <p:to>
                                        <p:strVal val="visible"/>
                                      </p:to>
                                    </p:set>
                                    <p:animEffect transition="in" filter="wipe(left)">
                                      <p:cBhvr>
                                        <p:cTn id="49" dur="2000"/>
                                        <p:tgtEl>
                                          <p:spTgt spid="107"/>
                                        </p:tgtEl>
                                      </p:cBhvr>
                                    </p:animEffect>
                                  </p:childTnLst>
                                </p:cTn>
                              </p:par>
                              <p:par>
                                <p:cTn id="50" presetID="22" presetClass="entr" presetSubtype="8" fill="hold" nodeType="withEffect">
                                  <p:stCondLst>
                                    <p:cond delay="0"/>
                                  </p:stCondLst>
                                  <p:childTnLst>
                                    <p:set>
                                      <p:cBhvr>
                                        <p:cTn id="51" dur="1" fill="hold">
                                          <p:stCondLst>
                                            <p:cond delay="0"/>
                                          </p:stCondLst>
                                        </p:cTn>
                                        <p:tgtEl>
                                          <p:spTgt spid="117"/>
                                        </p:tgtEl>
                                        <p:attrNameLst>
                                          <p:attrName>style.visibility</p:attrName>
                                        </p:attrNameLst>
                                      </p:cBhvr>
                                      <p:to>
                                        <p:strVal val="visible"/>
                                      </p:to>
                                    </p:set>
                                    <p:animEffect transition="in" filter="wipe(left)">
                                      <p:cBhvr>
                                        <p:cTn id="52" dur="2000"/>
                                        <p:tgtEl>
                                          <p:spTgt spid="1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94"/>
                                        </p:tgtEl>
                                        <p:attrNameLst>
                                          <p:attrName>style.visibility</p:attrName>
                                        </p:attrNameLst>
                                      </p:cBhvr>
                                      <p:to>
                                        <p:strVal val="visible"/>
                                      </p:to>
                                    </p:set>
                                    <p:animEffect transition="in" filter="wipe(down)">
                                      <p:cBhvr>
                                        <p:cTn id="77" dur="500"/>
                                        <p:tgtEl>
                                          <p:spTgt spid="9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121"/>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0" presetClass="path" presetSubtype="0" accel="50000" decel="50000" fill="hold" grpId="0" nodeType="clickEffect">
                                  <p:stCondLst>
                                    <p:cond delay="0"/>
                                  </p:stCondLst>
                                  <p:childTnLst>
                                    <p:animMotion origin="layout" path="M -1.94444E-6 7.40741E-6 L -0.07969 0.12362 " pathEditMode="relative" ptsTypes="AA">
                                      <p:cBhvr>
                                        <p:cTn id="85" dur="2000" fill="hold"/>
                                        <p:tgtEl>
                                          <p:spTgt spid="121"/>
                                        </p:tgtEl>
                                        <p:attrNameLst>
                                          <p:attrName>ppt_x</p:attrName>
                                          <p:attrName>ppt_y</p:attrName>
                                        </p:attrNameLst>
                                      </p:cBhvr>
                                    </p:animMotion>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nodeType="clickEffect">
                                  <p:stCondLst>
                                    <p:cond delay="0"/>
                                  </p:stCondLst>
                                  <p:childTnLst>
                                    <p:set>
                                      <p:cBhvr>
                                        <p:cTn id="89" dur="1" fill="hold">
                                          <p:stCondLst>
                                            <p:cond delay="0"/>
                                          </p:stCondLst>
                                        </p:cTn>
                                        <p:tgtEl>
                                          <p:spTgt spid="123"/>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7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29"/>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44"/>
                                        </p:tgtEl>
                                        <p:attrNameLst>
                                          <p:attrName>style.visibility</p:attrName>
                                        </p:attrNameLst>
                                      </p:cBhvr>
                                      <p:to>
                                        <p:strVal val="visible"/>
                                      </p:to>
                                    </p:set>
                                  </p:childTnLst>
                                </p:cTn>
                              </p:par>
                              <p:par>
                                <p:cTn id="106" presetID="0" presetClass="path" presetSubtype="0" accel="50000" decel="50000" fill="hold" grpId="1" nodeType="withEffect">
                                  <p:stCondLst>
                                    <p:cond delay="0"/>
                                  </p:stCondLst>
                                  <p:childTnLst>
                                    <p:animMotion origin="layout" path="M -0.00087 0.00023 L 0.02396 0.00023 " pathEditMode="relative" rAng="0" ptsTypes="AA">
                                      <p:cBhvr>
                                        <p:cTn id="107" dur="3000" fill="hold"/>
                                        <p:tgtEl>
                                          <p:spTgt spid="144"/>
                                        </p:tgtEl>
                                        <p:attrNameLst>
                                          <p:attrName>ppt_x</p:attrName>
                                          <p:attrName>ppt_y</p:attrName>
                                        </p:attrNameLst>
                                      </p:cBhvr>
                                      <p:rCtr x="1233" y="0"/>
                                    </p:animMotion>
                                  </p:childTnLst>
                                </p:cTn>
                              </p:par>
                              <p:par>
                                <p:cTn id="108" presetID="22" presetClass="entr" presetSubtype="8" fill="hold" nodeType="withEffect">
                                  <p:stCondLst>
                                    <p:cond delay="0"/>
                                  </p:stCondLst>
                                  <p:childTnLst>
                                    <p:set>
                                      <p:cBhvr>
                                        <p:cTn id="109" dur="1" fill="hold">
                                          <p:stCondLst>
                                            <p:cond delay="0"/>
                                          </p:stCondLst>
                                        </p:cTn>
                                        <p:tgtEl>
                                          <p:spTgt spid="131"/>
                                        </p:tgtEl>
                                        <p:attrNameLst>
                                          <p:attrName>style.visibility</p:attrName>
                                        </p:attrNameLst>
                                      </p:cBhvr>
                                      <p:to>
                                        <p:strVal val="visible"/>
                                      </p:to>
                                    </p:set>
                                    <p:animEffect transition="in" filter="wipe(left)">
                                      <p:cBhvr>
                                        <p:cTn id="110" dur="3000"/>
                                        <p:tgtEl>
                                          <p:spTgt spid="131"/>
                                        </p:tgtEl>
                                      </p:cBhvr>
                                    </p:animEffect>
                                  </p:childTnLst>
                                </p:cTn>
                              </p:par>
                              <p:par>
                                <p:cTn id="111" presetID="22" presetClass="entr" presetSubtype="8" fill="hold" nodeType="withEffect">
                                  <p:stCondLst>
                                    <p:cond delay="0"/>
                                  </p:stCondLst>
                                  <p:childTnLst>
                                    <p:set>
                                      <p:cBhvr>
                                        <p:cTn id="112" dur="1" fill="hold">
                                          <p:stCondLst>
                                            <p:cond delay="0"/>
                                          </p:stCondLst>
                                        </p:cTn>
                                        <p:tgtEl>
                                          <p:spTgt spid="132"/>
                                        </p:tgtEl>
                                        <p:attrNameLst>
                                          <p:attrName>style.visibility</p:attrName>
                                        </p:attrNameLst>
                                      </p:cBhvr>
                                      <p:to>
                                        <p:strVal val="visible"/>
                                      </p:to>
                                    </p:set>
                                    <p:animEffect transition="in" filter="wipe(left)">
                                      <p:cBhvr>
                                        <p:cTn id="113" dur="3000"/>
                                        <p:tgtEl>
                                          <p:spTgt spid="132"/>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33"/>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 presetClass="entr" presetSubtype="0" fill="hold" nodeType="clickEffect">
                                  <p:stCondLst>
                                    <p:cond delay="0"/>
                                  </p:stCondLst>
                                  <p:childTnLst>
                                    <p:set>
                                      <p:cBhvr>
                                        <p:cTn id="121" dur="1" fill="hold">
                                          <p:stCondLst>
                                            <p:cond delay="0"/>
                                          </p:stCondLst>
                                        </p:cTn>
                                        <p:tgtEl>
                                          <p:spTgt spid="7"/>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8"/>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45"/>
                                        </p:tgtEl>
                                        <p:attrNameLst>
                                          <p:attrName>style.visibility</p:attrName>
                                        </p:attrNameLst>
                                      </p:cBhvr>
                                      <p:to>
                                        <p:strVal val="visible"/>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0" presetClass="path" presetSubtype="0" accel="50000" decel="50000" fill="hold" grpId="1" nodeType="clickEffect">
                                  <p:stCondLst>
                                    <p:cond delay="0"/>
                                  </p:stCondLst>
                                  <p:childTnLst>
                                    <p:animMotion origin="layout" path="M 8.33333E-7 -1.11111E-6 L 0.07587 -1.11111E-6 " pathEditMode="relative" ptsTypes="AA">
                                      <p:cBhvr>
                                        <p:cTn id="133" dur="3000" fill="hold"/>
                                        <p:tgtEl>
                                          <p:spTgt spid="145"/>
                                        </p:tgtEl>
                                        <p:attrNameLst>
                                          <p:attrName>ppt_x</p:attrName>
                                          <p:attrName>ppt_y</p:attrName>
                                        </p:attrNameLst>
                                      </p:cBhvr>
                                    </p:animMotion>
                                  </p:childTnLst>
                                </p:cTn>
                              </p:par>
                              <p:par>
                                <p:cTn id="134" presetID="22" presetClass="entr" presetSubtype="8" fill="hold" nodeType="withEffect">
                                  <p:stCondLst>
                                    <p:cond delay="0"/>
                                  </p:stCondLst>
                                  <p:childTnLst>
                                    <p:set>
                                      <p:cBhvr>
                                        <p:cTn id="135" dur="1" fill="hold">
                                          <p:stCondLst>
                                            <p:cond delay="0"/>
                                          </p:stCondLst>
                                        </p:cTn>
                                        <p:tgtEl>
                                          <p:spTgt spid="147"/>
                                        </p:tgtEl>
                                        <p:attrNameLst>
                                          <p:attrName>style.visibility</p:attrName>
                                        </p:attrNameLst>
                                      </p:cBhvr>
                                      <p:to>
                                        <p:strVal val="visible"/>
                                      </p:to>
                                    </p:set>
                                    <p:animEffect transition="in" filter="wipe(left)">
                                      <p:cBhvr>
                                        <p:cTn id="136" dur="3000"/>
                                        <p:tgtEl>
                                          <p:spTgt spid="147"/>
                                        </p:tgtEl>
                                      </p:cBhvr>
                                    </p:animEffect>
                                  </p:childTnLst>
                                </p:cTn>
                              </p:par>
                              <p:par>
                                <p:cTn id="137" presetID="22" presetClass="entr" presetSubtype="8" fill="hold" nodeType="withEffect">
                                  <p:stCondLst>
                                    <p:cond delay="0"/>
                                  </p:stCondLst>
                                  <p:childTnLst>
                                    <p:set>
                                      <p:cBhvr>
                                        <p:cTn id="138" dur="1" fill="hold">
                                          <p:stCondLst>
                                            <p:cond delay="0"/>
                                          </p:stCondLst>
                                        </p:cTn>
                                        <p:tgtEl>
                                          <p:spTgt spid="154"/>
                                        </p:tgtEl>
                                        <p:attrNameLst>
                                          <p:attrName>style.visibility</p:attrName>
                                        </p:attrNameLst>
                                      </p:cBhvr>
                                      <p:to>
                                        <p:strVal val="visible"/>
                                      </p:to>
                                    </p:set>
                                    <p:animEffect transition="in" filter="wipe(left)">
                                      <p:cBhvr>
                                        <p:cTn id="139" dur="3000"/>
                                        <p:tgtEl>
                                          <p:spTgt spid="154"/>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56"/>
                                        </p:tgtEl>
                                        <p:attrNameLst>
                                          <p:attrName>style.visibility</p:attrName>
                                        </p:attrNameLst>
                                      </p:cBhvr>
                                      <p:to>
                                        <p:strVal val="visible"/>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157"/>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155"/>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204"/>
                                        </p:tgtEl>
                                        <p:attrNameLst>
                                          <p:attrName>style.visibility</p:attrName>
                                        </p:attrNameLst>
                                      </p:cBhvr>
                                      <p:to>
                                        <p:strVal val="visible"/>
                                      </p:to>
                                    </p:se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 presetClass="entr" presetSubtype="0" fill="hold" nodeType="clickEffect">
                                  <p:stCondLst>
                                    <p:cond delay="0"/>
                                  </p:stCondLst>
                                  <p:childTnLst>
                                    <p:set>
                                      <p:cBhvr>
                                        <p:cTn id="155" dur="1" fill="hold">
                                          <p:stCondLst>
                                            <p:cond delay="0"/>
                                          </p:stCondLst>
                                        </p:cTn>
                                        <p:tgtEl>
                                          <p:spTgt spid="165"/>
                                        </p:tgtEl>
                                        <p:attrNameLst>
                                          <p:attrName>style.visibility</p:attrName>
                                        </p:attrNameLst>
                                      </p:cBhvr>
                                      <p:to>
                                        <p:strVal val="visible"/>
                                      </p:to>
                                    </p:se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 presetClass="entr" presetSubtype="0" fill="hold" nodeType="clickEffect">
                                  <p:stCondLst>
                                    <p:cond delay="0"/>
                                  </p:stCondLst>
                                  <p:childTnLst>
                                    <p:set>
                                      <p:cBhvr>
                                        <p:cTn id="159" dur="1" fill="hold">
                                          <p:stCondLst>
                                            <p:cond delay="0"/>
                                          </p:stCondLst>
                                        </p:cTn>
                                        <p:tgtEl>
                                          <p:spTgt spid="9"/>
                                        </p:tgtEl>
                                        <p:attrNameLst>
                                          <p:attrName>style.visibility</p:attrName>
                                        </p:attrNameLst>
                                      </p:cBhvr>
                                      <p:to>
                                        <p:strVal val="visible"/>
                                      </p:to>
                                    </p:se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22" presetClass="entr" presetSubtype="1" fill="hold" nodeType="clickEffect">
                                  <p:stCondLst>
                                    <p:cond delay="0"/>
                                  </p:stCondLst>
                                  <p:childTnLst>
                                    <p:set>
                                      <p:cBhvr>
                                        <p:cTn id="163" dur="1" fill="hold">
                                          <p:stCondLst>
                                            <p:cond delay="0"/>
                                          </p:stCondLst>
                                        </p:cTn>
                                        <p:tgtEl>
                                          <p:spTgt spid="171"/>
                                        </p:tgtEl>
                                        <p:attrNameLst>
                                          <p:attrName>style.visibility</p:attrName>
                                        </p:attrNameLst>
                                      </p:cBhvr>
                                      <p:to>
                                        <p:strVal val="visible"/>
                                      </p:to>
                                    </p:set>
                                    <p:animEffect transition="in" filter="wipe(up)">
                                      <p:cBhvr>
                                        <p:cTn id="164" dur="2000"/>
                                        <p:tgtEl>
                                          <p:spTgt spid="171"/>
                                        </p:tgtEl>
                                      </p:cBhvr>
                                    </p:animEffec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1" presetClass="entr" presetSubtype="0" fill="hold" nodeType="clickEffect">
                                  <p:stCondLst>
                                    <p:cond delay="0"/>
                                  </p:stCondLst>
                                  <p:childTnLst>
                                    <p:set>
                                      <p:cBhvr>
                                        <p:cTn id="168" dur="1" fill="hold">
                                          <p:stCondLst>
                                            <p:cond delay="0"/>
                                          </p:stCondLst>
                                        </p:cTn>
                                        <p:tgtEl>
                                          <p:spTgt spid="10"/>
                                        </p:tgtEl>
                                        <p:attrNameLst>
                                          <p:attrName>style.visibility</p:attrName>
                                        </p:attrNameLst>
                                      </p:cBhvr>
                                      <p:to>
                                        <p:strVal val="visible"/>
                                      </p:to>
                                    </p:set>
                                  </p:childTnLst>
                                </p:cTn>
                              </p:par>
                            </p:childTnLst>
                          </p:cTn>
                        </p:par>
                        <p:par>
                          <p:cTn id="169" fill="hold" nodeType="afterGroup">
                            <p:stCondLst>
                              <p:cond delay="0"/>
                            </p:stCondLst>
                            <p:childTnLst>
                              <p:par>
                                <p:cTn id="170" presetID="1" presetClass="entr" presetSubtype="0" fill="hold" grpId="0" nodeType="afterEffect">
                                  <p:stCondLst>
                                    <p:cond delay="0"/>
                                  </p:stCondLst>
                                  <p:childTnLst>
                                    <p:set>
                                      <p:cBhvr>
                                        <p:cTn id="171" dur="1" fill="hold">
                                          <p:stCondLst>
                                            <p:cond delay="0"/>
                                          </p:stCondLst>
                                        </p:cTn>
                                        <p:tgtEl>
                                          <p:spTgt spid="175"/>
                                        </p:tgtEl>
                                        <p:attrNameLst>
                                          <p:attrName>style.visibility</p:attrName>
                                        </p:attrNameLst>
                                      </p:cBhvr>
                                      <p:to>
                                        <p:strVal val="visible"/>
                                      </p:to>
                                    </p:se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0" presetClass="path" presetSubtype="0" accel="50000" decel="50000" fill="hold" grpId="1" nodeType="clickEffect">
                                  <p:stCondLst>
                                    <p:cond delay="0"/>
                                  </p:stCondLst>
                                  <p:childTnLst>
                                    <p:animMotion origin="layout" path="M -0.00069 0.00046 L 0.07778 -0.12269 " pathEditMode="relative" ptsTypes="AA">
                                      <p:cBhvr>
                                        <p:cTn id="175" dur="2000" fill="hold"/>
                                        <p:tgtEl>
                                          <p:spTgt spid="175"/>
                                        </p:tgtEl>
                                        <p:attrNameLst>
                                          <p:attrName>ppt_x</p:attrName>
                                          <p:attrName>ppt_y</p:attrName>
                                        </p:attrNameLst>
                                      </p:cBhvr>
                                    </p:animMotion>
                                  </p:childTnLst>
                                </p:cTn>
                              </p:par>
                            </p:childTnLst>
                          </p:cTn>
                        </p:par>
                      </p:childTnLst>
                    </p:cTn>
                  </p:par>
                  <p:par>
                    <p:cTn id="176" fill="hold" nodeType="clickPar">
                      <p:stCondLst>
                        <p:cond delay="indefinite"/>
                      </p:stCondLst>
                      <p:childTnLst>
                        <p:par>
                          <p:cTn id="177" fill="hold" nodeType="withGroup">
                            <p:stCondLst>
                              <p:cond delay="0"/>
                            </p:stCondLst>
                            <p:childTnLst>
                              <p:par>
                                <p:cTn id="178" presetID="1" presetClass="entr" presetSubtype="0" fill="hold" nodeType="clickEffect">
                                  <p:stCondLst>
                                    <p:cond delay="0"/>
                                  </p:stCondLst>
                                  <p:childTnLst>
                                    <p:set>
                                      <p:cBhvr>
                                        <p:cTn id="179" dur="1" fill="hold">
                                          <p:stCondLst>
                                            <p:cond delay="0"/>
                                          </p:stCondLst>
                                        </p:cTn>
                                        <p:tgtEl>
                                          <p:spTgt spid="179"/>
                                        </p:tgtEl>
                                        <p:attrNameLst>
                                          <p:attrName>style.visibility</p:attrName>
                                        </p:attrNameLst>
                                      </p:cBhvr>
                                      <p:to>
                                        <p:strVal val="visible"/>
                                      </p:to>
                                    </p:set>
                                  </p:childTnLst>
                                </p:cTn>
                              </p:par>
                            </p:childTnLst>
                          </p:cTn>
                        </p:par>
                      </p:childTnLst>
                    </p:cTn>
                  </p:par>
                  <p:par>
                    <p:cTn id="180" fill="hold" nodeType="clickPar">
                      <p:stCondLst>
                        <p:cond delay="indefinite"/>
                      </p:stCondLst>
                      <p:childTnLst>
                        <p:par>
                          <p:cTn id="181" fill="hold" nodeType="withGroup">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181"/>
                                        </p:tgtEl>
                                        <p:attrNameLst>
                                          <p:attrName>style.visibility</p:attrName>
                                        </p:attrNameLst>
                                      </p:cBhvr>
                                      <p:to>
                                        <p:strVal val="visible"/>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1" presetClass="entr" presetSubtype="0" fill="hold" grpId="0" nodeType="clickEffect">
                                  <p:stCondLst>
                                    <p:cond delay="0"/>
                                  </p:stCondLst>
                                  <p:childTnLst>
                                    <p:set>
                                      <p:cBhvr>
                                        <p:cTn id="187" dur="1" fill="hold">
                                          <p:stCondLst>
                                            <p:cond delay="0"/>
                                          </p:stCondLst>
                                        </p:cTn>
                                        <p:tgtEl>
                                          <p:spTgt spid="182"/>
                                        </p:tgtEl>
                                        <p:attrNameLst>
                                          <p:attrName>style.visibility</p:attrName>
                                        </p:attrNameLst>
                                      </p:cBhvr>
                                      <p:to>
                                        <p:strVal val="visible"/>
                                      </p:to>
                                    </p:se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0" presetClass="path" presetSubtype="0" accel="50000" decel="50000" fill="hold" grpId="1" nodeType="clickEffect">
                                  <p:stCondLst>
                                    <p:cond delay="0"/>
                                  </p:stCondLst>
                                  <p:childTnLst>
                                    <p:animMotion origin="layout" path="M 0.00035 -4.44444E-6 L 0.02465 -4.44444E-6 " pathEditMode="relative" rAng="0" ptsTypes="AA">
                                      <p:cBhvr>
                                        <p:cTn id="191" dur="3000" fill="hold"/>
                                        <p:tgtEl>
                                          <p:spTgt spid="182"/>
                                        </p:tgtEl>
                                        <p:attrNameLst>
                                          <p:attrName>ppt_x</p:attrName>
                                          <p:attrName>ppt_y</p:attrName>
                                        </p:attrNameLst>
                                      </p:cBhvr>
                                      <p:rCtr x="1215" y="0"/>
                                    </p:animMotion>
                                  </p:childTnLst>
                                </p:cTn>
                              </p:par>
                              <p:par>
                                <p:cTn id="192" presetID="22" presetClass="entr" presetSubtype="8" fill="hold" nodeType="withEffect">
                                  <p:stCondLst>
                                    <p:cond delay="0"/>
                                  </p:stCondLst>
                                  <p:childTnLst>
                                    <p:set>
                                      <p:cBhvr>
                                        <p:cTn id="193" dur="1" fill="hold">
                                          <p:stCondLst>
                                            <p:cond delay="0"/>
                                          </p:stCondLst>
                                        </p:cTn>
                                        <p:tgtEl>
                                          <p:spTgt spid="184"/>
                                        </p:tgtEl>
                                        <p:attrNameLst>
                                          <p:attrName>style.visibility</p:attrName>
                                        </p:attrNameLst>
                                      </p:cBhvr>
                                      <p:to>
                                        <p:strVal val="visible"/>
                                      </p:to>
                                    </p:set>
                                    <p:animEffect transition="in" filter="wipe(left)">
                                      <p:cBhvr>
                                        <p:cTn id="194" dur="3000"/>
                                        <p:tgtEl>
                                          <p:spTgt spid="184"/>
                                        </p:tgtEl>
                                      </p:cBhvr>
                                    </p:animEffect>
                                  </p:childTnLst>
                                </p:cTn>
                              </p:par>
                              <p:par>
                                <p:cTn id="195" presetID="22" presetClass="entr" presetSubtype="8" fill="hold" nodeType="withEffect">
                                  <p:stCondLst>
                                    <p:cond delay="0"/>
                                  </p:stCondLst>
                                  <p:childTnLst>
                                    <p:set>
                                      <p:cBhvr>
                                        <p:cTn id="196" dur="1" fill="hold">
                                          <p:stCondLst>
                                            <p:cond delay="0"/>
                                          </p:stCondLst>
                                        </p:cTn>
                                        <p:tgtEl>
                                          <p:spTgt spid="186"/>
                                        </p:tgtEl>
                                        <p:attrNameLst>
                                          <p:attrName>style.visibility</p:attrName>
                                        </p:attrNameLst>
                                      </p:cBhvr>
                                      <p:to>
                                        <p:strVal val="visible"/>
                                      </p:to>
                                    </p:set>
                                    <p:animEffect transition="in" filter="wipe(left)">
                                      <p:cBhvr>
                                        <p:cTn id="197" dur="3000"/>
                                        <p:tgtEl>
                                          <p:spTgt spid="186"/>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 presetClass="entr" presetSubtype="0" fill="hold" nodeType="clickEffect">
                                  <p:stCondLst>
                                    <p:cond delay="0"/>
                                  </p:stCondLst>
                                  <p:childTnLst>
                                    <p:set>
                                      <p:cBhvr>
                                        <p:cTn id="201" dur="1" fill="hold">
                                          <p:stCondLst>
                                            <p:cond delay="0"/>
                                          </p:stCondLst>
                                        </p:cTn>
                                        <p:tgtEl>
                                          <p:spTgt spid="183"/>
                                        </p:tgtEl>
                                        <p:attrNameLst>
                                          <p:attrName>style.visibility</p:attrName>
                                        </p:attrNameLst>
                                      </p:cBhvr>
                                      <p:to>
                                        <p:strVal val="visible"/>
                                      </p:to>
                                    </p:se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1" presetClass="entr" presetSubtype="0" fill="hold" nodeType="clickEffect">
                                  <p:stCondLst>
                                    <p:cond delay="0"/>
                                  </p:stCondLst>
                                  <p:childTnLst>
                                    <p:set>
                                      <p:cBhvr>
                                        <p:cTn id="205" dur="1" fill="hold">
                                          <p:stCondLst>
                                            <p:cond delay="0"/>
                                          </p:stCondLst>
                                        </p:cTn>
                                        <p:tgtEl>
                                          <p:spTgt spid="11"/>
                                        </p:tgtEl>
                                        <p:attrNameLst>
                                          <p:attrName>style.visibility</p:attrName>
                                        </p:attrNameLst>
                                      </p:cBhvr>
                                      <p:to>
                                        <p:strVal val="visible"/>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 presetClass="entr" presetSubtype="0" fill="hold" nodeType="clickEffect">
                                  <p:stCondLst>
                                    <p:cond delay="0"/>
                                  </p:stCondLst>
                                  <p:childTnLst>
                                    <p:set>
                                      <p:cBhvr>
                                        <p:cTn id="209" dur="1" fill="hold">
                                          <p:stCondLst>
                                            <p:cond delay="0"/>
                                          </p:stCondLst>
                                        </p:cTn>
                                        <p:tgtEl>
                                          <p:spTgt spid="11"/>
                                        </p:tgtEl>
                                        <p:attrNameLst>
                                          <p:attrName>style.visibility</p:attrName>
                                        </p:attrNameLst>
                                      </p:cBhvr>
                                      <p:to>
                                        <p:strVal val="visible"/>
                                      </p:to>
                                    </p:se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190"/>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0" presetClass="path" presetSubtype="0" accel="50000" decel="50000" fill="hold" grpId="1" nodeType="clickEffect">
                                  <p:stCondLst>
                                    <p:cond delay="0"/>
                                  </p:stCondLst>
                                  <p:childTnLst>
                                    <p:animMotion origin="layout" path="M -0.00018 -4.44444E-6 L 0.07135 -4.44444E-6 " pathEditMode="relative" rAng="0" ptsTypes="AA">
                                      <p:cBhvr>
                                        <p:cTn id="217" dur="3000" fill="hold"/>
                                        <p:tgtEl>
                                          <p:spTgt spid="190"/>
                                        </p:tgtEl>
                                        <p:attrNameLst>
                                          <p:attrName>ppt_x</p:attrName>
                                          <p:attrName>ppt_y</p:attrName>
                                        </p:attrNameLst>
                                      </p:cBhvr>
                                      <p:rCtr x="3576" y="0"/>
                                    </p:animMotion>
                                  </p:childTnLst>
                                </p:cTn>
                              </p:par>
                              <p:par>
                                <p:cTn id="218" presetID="22" presetClass="entr" presetSubtype="8" fill="hold" nodeType="withEffect">
                                  <p:stCondLst>
                                    <p:cond delay="0"/>
                                  </p:stCondLst>
                                  <p:childTnLst>
                                    <p:set>
                                      <p:cBhvr>
                                        <p:cTn id="219" dur="1" fill="hold">
                                          <p:stCondLst>
                                            <p:cond delay="0"/>
                                          </p:stCondLst>
                                        </p:cTn>
                                        <p:tgtEl>
                                          <p:spTgt spid="192"/>
                                        </p:tgtEl>
                                        <p:attrNameLst>
                                          <p:attrName>style.visibility</p:attrName>
                                        </p:attrNameLst>
                                      </p:cBhvr>
                                      <p:to>
                                        <p:strVal val="visible"/>
                                      </p:to>
                                    </p:set>
                                    <p:animEffect transition="in" filter="wipe(left)">
                                      <p:cBhvr>
                                        <p:cTn id="220" dur="3000"/>
                                        <p:tgtEl>
                                          <p:spTgt spid="192"/>
                                        </p:tgtEl>
                                      </p:cBhvr>
                                    </p:animEffect>
                                  </p:childTnLst>
                                </p:cTn>
                              </p:par>
                              <p:par>
                                <p:cTn id="221" presetID="22" presetClass="entr" presetSubtype="8" fill="hold" nodeType="withEffect">
                                  <p:stCondLst>
                                    <p:cond delay="0"/>
                                  </p:stCondLst>
                                  <p:childTnLst>
                                    <p:set>
                                      <p:cBhvr>
                                        <p:cTn id="222" dur="1" fill="hold">
                                          <p:stCondLst>
                                            <p:cond delay="0"/>
                                          </p:stCondLst>
                                        </p:cTn>
                                        <p:tgtEl>
                                          <p:spTgt spid="194"/>
                                        </p:tgtEl>
                                        <p:attrNameLst>
                                          <p:attrName>style.visibility</p:attrName>
                                        </p:attrNameLst>
                                      </p:cBhvr>
                                      <p:to>
                                        <p:strVal val="visible"/>
                                      </p:to>
                                    </p:set>
                                    <p:animEffect transition="in" filter="wipe(left)">
                                      <p:cBhvr>
                                        <p:cTn id="223" dur="3000"/>
                                        <p:tgtEl>
                                          <p:spTgt spid="19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1" presetClass="entr" presetSubtype="0" fill="hold" nodeType="clickEffect">
                                  <p:stCondLst>
                                    <p:cond delay="0"/>
                                  </p:stCondLst>
                                  <p:childTnLst>
                                    <p:set>
                                      <p:cBhvr>
                                        <p:cTn id="227" dur="1" fill="hold">
                                          <p:stCondLst>
                                            <p:cond delay="0"/>
                                          </p:stCondLst>
                                        </p:cTn>
                                        <p:tgtEl>
                                          <p:spTgt spid="191"/>
                                        </p:tgtEl>
                                        <p:attrNameLst>
                                          <p:attrName>style.visibility</p:attrName>
                                        </p:attrNameLst>
                                      </p:cBhvr>
                                      <p:to>
                                        <p:strVal val="visible"/>
                                      </p:to>
                                    </p:se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 presetClass="entr" presetSubtype="0" fill="hold" nodeType="clickEffect">
                                  <p:stCondLst>
                                    <p:cond delay="0"/>
                                  </p:stCondLst>
                                  <p:childTnLst>
                                    <p:set>
                                      <p:cBhvr>
                                        <p:cTn id="2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67" grpId="0" animBg="1"/>
      <p:bldP spid="68" grpId="0" animBg="1"/>
      <p:bldP spid="69" grpId="0" animBg="1"/>
      <p:bldP spid="70" grpId="0"/>
      <p:bldP spid="71" grpId="0"/>
      <p:bldP spid="72" grpId="0"/>
      <p:bldP spid="73" grpId="0" animBg="1"/>
      <p:bldP spid="73" grpId="1" animBg="1"/>
      <p:bldP spid="75" grpId="0" animBg="1"/>
      <p:bldP spid="76" grpId="0" animBg="1"/>
      <p:bldP spid="76" grpId="1" animBg="1"/>
      <p:bldP spid="77" grpId="0" animBg="1"/>
      <p:bldP spid="77" grpId="1" animBg="1"/>
      <p:bldP spid="79" grpId="0" animBg="1"/>
      <p:bldP spid="87" grpId="0"/>
      <p:bldP spid="88" grpId="0" animBg="1"/>
      <p:bldP spid="121" grpId="0" animBg="1"/>
      <p:bldP spid="121" grpId="1" animBg="1"/>
      <p:bldP spid="129" grpId="0"/>
      <p:bldP spid="144" grpId="0" animBg="1"/>
      <p:bldP spid="144" grpId="1" animBg="1"/>
      <p:bldP spid="145" grpId="0" animBg="1"/>
      <p:bldP spid="145" grpId="1" animBg="1"/>
      <p:bldP spid="155" grpId="0" animBg="1"/>
      <p:bldP spid="156" grpId="0" animBg="1"/>
      <p:bldP spid="157" grpId="0" animBg="1"/>
      <p:bldP spid="175" grpId="0" animBg="1"/>
      <p:bldP spid="175" grpId="1" animBg="1"/>
      <p:bldP spid="177" grpId="0"/>
      <p:bldP spid="181" grpId="0"/>
      <p:bldP spid="182" grpId="0" animBg="1"/>
      <p:bldP spid="182" grpId="1" animBg="1"/>
      <p:bldP spid="190" grpId="0" animBg="1"/>
      <p:bldP spid="190" grpId="1" animBg="1"/>
      <p:bldP spid="2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9CC332-A344-C748-9AE6-31DF8E20C47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IV. </a:t>
            </a:r>
            <a:r>
              <a:rPr lang="fr-FR" altLang="fr-FR" sz="1600" dirty="0" err="1"/>
              <a:t>Static</a:t>
            </a:r>
            <a:r>
              <a:rPr lang="fr-FR" altLang="fr-FR" sz="1600" dirty="0"/>
              <a:t> force</a:t>
            </a:r>
          </a:p>
        </p:txBody>
      </p:sp>
      <p:pic>
        <p:nvPicPr>
          <p:cNvPr id="26626" name="Image 6" descr="cd.bmp">
            <a:extLst>
              <a:ext uri="{FF2B5EF4-FFF2-40B4-BE49-F238E27FC236}">
                <a16:creationId xmlns:a16="http://schemas.microsoft.com/office/drawing/2014/main" id="{EE8D0247-21E1-5141-9C58-21D4E9614B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479550"/>
            <a:ext cx="4114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Image 5" descr="bact_topo.bmp">
            <a:extLst>
              <a:ext uri="{FF2B5EF4-FFF2-40B4-BE49-F238E27FC236}">
                <a16:creationId xmlns:a16="http://schemas.microsoft.com/office/drawing/2014/main" id="{990C69EB-2630-0A49-B5BB-2ACFDFD34E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317750"/>
            <a:ext cx="4114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9F586CD0-DB6D-E343-8C58-4EDF7F5F25BC}"/>
              </a:ext>
            </a:extLst>
          </p:cNvPr>
          <p:cNvSpPr txBox="1">
            <a:spLocks noChangeArrowheads="1"/>
          </p:cNvSpPr>
          <p:nvPr/>
        </p:nvSpPr>
        <p:spPr bwMode="auto">
          <a:xfrm>
            <a:off x="4343400" y="647700"/>
            <a:ext cx="3860800" cy="523875"/>
          </a:xfrm>
          <a:prstGeom prst="rect">
            <a:avLst/>
          </a:prstGeom>
          <a:solidFill>
            <a:srgbClr val="FFE69B"/>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sz="2800" dirty="0"/>
              <a:t>Contact mode images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ZoneTexte 4">
            <a:extLst>
              <a:ext uri="{FF2B5EF4-FFF2-40B4-BE49-F238E27FC236}">
                <a16:creationId xmlns:a16="http://schemas.microsoft.com/office/drawing/2014/main" id="{618A1C14-ADA2-364F-BCE1-FD25D896EEDA}"/>
              </a:ext>
            </a:extLst>
          </p:cNvPr>
          <p:cNvSpPr txBox="1">
            <a:spLocks noChangeArrowheads="1"/>
          </p:cNvSpPr>
          <p:nvPr/>
        </p:nvSpPr>
        <p:spPr bwMode="auto">
          <a:xfrm>
            <a:off x="2205038" y="630238"/>
            <a:ext cx="49841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800" b="1" dirty="0"/>
              <a:t>« Feeling </a:t>
            </a:r>
            <a:r>
              <a:rPr lang="fr-FR" altLang="fr-FR" sz="2800" b="1" dirty="0" err="1"/>
              <a:t>is</a:t>
            </a:r>
            <a:r>
              <a:rPr lang="fr-FR" altLang="fr-FR" sz="2800" b="1" dirty="0"/>
              <a:t> </a:t>
            </a:r>
            <a:r>
              <a:rPr lang="fr-FR" altLang="fr-FR" sz="2800" b="1" dirty="0" err="1"/>
              <a:t>better</a:t>
            </a:r>
            <a:r>
              <a:rPr lang="fr-FR" altLang="fr-FR" sz="2800" b="1" dirty="0"/>
              <a:t> </a:t>
            </a:r>
            <a:r>
              <a:rPr lang="fr-FR" altLang="fr-FR" sz="2800" b="1" dirty="0" err="1"/>
              <a:t>than</a:t>
            </a:r>
            <a:r>
              <a:rPr lang="fr-FR" altLang="fr-FR" sz="2800" b="1" dirty="0"/>
              <a:t> </a:t>
            </a:r>
            <a:r>
              <a:rPr lang="fr-FR" altLang="fr-FR" sz="2800" b="1" dirty="0" err="1"/>
              <a:t>seeing</a:t>
            </a:r>
            <a:r>
              <a:rPr lang="fr-FR" altLang="fr-FR" sz="2800" b="1" dirty="0"/>
              <a:t> »</a:t>
            </a:r>
          </a:p>
          <a:p>
            <a:r>
              <a:rPr lang="fr-FR" altLang="fr-FR" sz="2800" b="1" dirty="0"/>
              <a:t> </a:t>
            </a:r>
            <a:r>
              <a:rPr lang="fr-FR" altLang="fr-FR" sz="2800" b="1" i="1" dirty="0"/>
              <a:t>or the </a:t>
            </a:r>
            <a:r>
              <a:rPr lang="fr-FR" altLang="fr-FR" sz="2800" b="1" i="1" dirty="0" err="1"/>
              <a:t>born</a:t>
            </a:r>
            <a:r>
              <a:rPr lang="fr-FR" altLang="fr-FR" sz="2800" b="1" i="1" dirty="0"/>
              <a:t> of </a:t>
            </a:r>
            <a:r>
              <a:rPr lang="fr-FR" altLang="fr-FR" sz="2800" b="1" i="1" dirty="0" err="1"/>
              <a:t>nanotechnology</a:t>
            </a:r>
            <a:endParaRPr lang="fr-FR" altLang="fr-FR" sz="2800" b="1" i="1" dirty="0"/>
          </a:p>
        </p:txBody>
      </p:sp>
      <p:grpSp>
        <p:nvGrpSpPr>
          <p:cNvPr id="20" name="Grouper 19">
            <a:extLst>
              <a:ext uri="{FF2B5EF4-FFF2-40B4-BE49-F238E27FC236}">
                <a16:creationId xmlns:a16="http://schemas.microsoft.com/office/drawing/2014/main" id="{B7B7A29C-3F13-6F47-B612-8B16A303774F}"/>
              </a:ext>
            </a:extLst>
          </p:cNvPr>
          <p:cNvGrpSpPr>
            <a:grpSpLocks/>
          </p:cNvGrpSpPr>
          <p:nvPr/>
        </p:nvGrpSpPr>
        <p:grpSpPr bwMode="auto">
          <a:xfrm>
            <a:off x="719138" y="1844675"/>
            <a:ext cx="1955800" cy="2390775"/>
            <a:chOff x="719667" y="2013914"/>
            <a:chExt cx="1955800" cy="2390811"/>
          </a:xfrm>
        </p:grpSpPr>
        <p:pic>
          <p:nvPicPr>
            <p:cNvPr id="16396" name="Image 7">
              <a:extLst>
                <a:ext uri="{FF2B5EF4-FFF2-40B4-BE49-F238E27FC236}">
                  <a16:creationId xmlns:a16="http://schemas.microsoft.com/office/drawing/2014/main" id="{6469FEE6-4AEB-4E42-93AC-0485A78E3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667" y="2448925"/>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ZoneTexte 8">
              <a:extLst>
                <a:ext uri="{FF2B5EF4-FFF2-40B4-BE49-F238E27FC236}">
                  <a16:creationId xmlns:a16="http://schemas.microsoft.com/office/drawing/2014/main" id="{334991B2-D7D1-DF45-9C81-58C1EA87C54B}"/>
                </a:ext>
              </a:extLst>
            </p:cNvPr>
            <p:cNvSpPr txBox="1">
              <a:spLocks noChangeArrowheads="1"/>
            </p:cNvSpPr>
            <p:nvPr/>
          </p:nvSpPr>
          <p:spPr bwMode="auto">
            <a:xfrm>
              <a:off x="973667" y="2013914"/>
              <a:ext cx="12817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Gerd Binnig</a:t>
              </a:r>
            </a:p>
          </p:txBody>
        </p:sp>
      </p:grpSp>
      <p:sp>
        <p:nvSpPr>
          <p:cNvPr id="17" name="ZoneTexte 16">
            <a:extLst>
              <a:ext uri="{FF2B5EF4-FFF2-40B4-BE49-F238E27FC236}">
                <a16:creationId xmlns:a16="http://schemas.microsoft.com/office/drawing/2014/main" id="{CD3BB988-4139-1B4C-AC8D-12B3CF60BE65}"/>
              </a:ext>
            </a:extLst>
          </p:cNvPr>
          <p:cNvSpPr txBox="1">
            <a:spLocks noChangeArrowheads="1"/>
          </p:cNvSpPr>
          <p:nvPr/>
        </p:nvSpPr>
        <p:spPr bwMode="auto">
          <a:xfrm>
            <a:off x="188913" y="4159250"/>
            <a:ext cx="3663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b="1"/>
              <a:t>(Physics Nobel Prize 1986)</a:t>
            </a:r>
          </a:p>
          <a:p>
            <a:endParaRPr lang="fr-FR" altLang="fr-FR"/>
          </a:p>
        </p:txBody>
      </p:sp>
      <p:grpSp>
        <p:nvGrpSpPr>
          <p:cNvPr id="22" name="Grouper 21">
            <a:extLst>
              <a:ext uri="{FF2B5EF4-FFF2-40B4-BE49-F238E27FC236}">
                <a16:creationId xmlns:a16="http://schemas.microsoft.com/office/drawing/2014/main" id="{BE6C5D02-59B6-8542-8B32-D867A1BC2AC9}"/>
              </a:ext>
            </a:extLst>
          </p:cNvPr>
          <p:cNvGrpSpPr>
            <a:grpSpLocks/>
          </p:cNvGrpSpPr>
          <p:nvPr/>
        </p:nvGrpSpPr>
        <p:grpSpPr bwMode="auto">
          <a:xfrm>
            <a:off x="4298950" y="2266950"/>
            <a:ext cx="3559175" cy="2311400"/>
            <a:chOff x="3909776" y="4404725"/>
            <a:chExt cx="3558056" cy="2311252"/>
          </a:xfrm>
        </p:grpSpPr>
        <p:sp>
          <p:nvSpPr>
            <p:cNvPr id="16394" name="ZoneTexte 17">
              <a:extLst>
                <a:ext uri="{FF2B5EF4-FFF2-40B4-BE49-F238E27FC236}">
                  <a16:creationId xmlns:a16="http://schemas.microsoft.com/office/drawing/2014/main" id="{C0BDF93B-D409-444A-9A37-4DDED2ADB70F}"/>
                </a:ext>
              </a:extLst>
            </p:cNvPr>
            <p:cNvSpPr txBox="1">
              <a:spLocks noChangeArrowheads="1"/>
            </p:cNvSpPr>
            <p:nvPr/>
          </p:nvSpPr>
          <p:spPr bwMode="auto">
            <a:xfrm>
              <a:off x="3909776" y="4404725"/>
              <a:ext cx="3558056" cy="40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b="1"/>
                <a:t>1985 Atomic Force Microscope</a:t>
              </a:r>
            </a:p>
          </p:txBody>
        </p:sp>
        <p:pic>
          <p:nvPicPr>
            <p:cNvPr id="16395" name="Image 18">
              <a:extLst>
                <a:ext uri="{FF2B5EF4-FFF2-40B4-BE49-F238E27FC236}">
                  <a16:creationId xmlns:a16="http://schemas.microsoft.com/office/drawing/2014/main" id="{00B3A27C-2A1D-C54F-9698-486189FAE1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7869" y="5017251"/>
              <a:ext cx="2667000" cy="16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er 24">
            <a:extLst>
              <a:ext uri="{FF2B5EF4-FFF2-40B4-BE49-F238E27FC236}">
                <a16:creationId xmlns:a16="http://schemas.microsoft.com/office/drawing/2014/main" id="{09A8664A-7101-A340-9D78-5764CE2D820F}"/>
              </a:ext>
            </a:extLst>
          </p:cNvPr>
          <p:cNvGrpSpPr>
            <a:grpSpLocks/>
          </p:cNvGrpSpPr>
          <p:nvPr/>
        </p:nvGrpSpPr>
        <p:grpSpPr bwMode="auto">
          <a:xfrm>
            <a:off x="1176338" y="5256213"/>
            <a:ext cx="6748462" cy="1200150"/>
            <a:chOff x="3657444" y="5620939"/>
            <a:chExt cx="6737692" cy="1200506"/>
          </a:xfrm>
        </p:grpSpPr>
        <p:sp>
          <p:nvSpPr>
            <p:cNvPr id="23" name="Flèche vers la droite 22">
              <a:extLst>
                <a:ext uri="{FF2B5EF4-FFF2-40B4-BE49-F238E27FC236}">
                  <a16:creationId xmlns:a16="http://schemas.microsoft.com/office/drawing/2014/main" id="{0C4D38A1-0FF1-4E44-ACD5-E1E032C1FC30}"/>
                </a:ext>
              </a:extLst>
            </p:cNvPr>
            <p:cNvSpPr>
              <a:spLocks noChangeArrowheads="1"/>
            </p:cNvSpPr>
            <p:nvPr/>
          </p:nvSpPr>
          <p:spPr bwMode="auto">
            <a:xfrm>
              <a:off x="3657444" y="5909950"/>
              <a:ext cx="600702" cy="398580"/>
            </a:xfrm>
            <a:prstGeom prst="rightArrow">
              <a:avLst>
                <a:gd name="adj1" fmla="val 50000"/>
                <a:gd name="adj2" fmla="val 50000"/>
              </a:avLst>
            </a:prstGeom>
            <a:gradFill rotWithShape="1">
              <a:gsLst>
                <a:gs pos="0">
                  <a:srgbClr val="606060"/>
                </a:gs>
                <a:gs pos="100000">
                  <a:srgbClr val="202020"/>
                </a:gs>
              </a:gsLst>
              <a:lin ang="5400000"/>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fr-FR">
                <a:solidFill>
                  <a:schemeClr val="lt1"/>
                </a:solidFill>
                <a:latin typeface="+mn-lt"/>
                <a:ea typeface="+mn-ea"/>
              </a:endParaRPr>
            </a:p>
          </p:txBody>
        </p:sp>
        <p:sp>
          <p:nvSpPr>
            <p:cNvPr id="16393" name="ZoneTexte 23">
              <a:extLst>
                <a:ext uri="{FF2B5EF4-FFF2-40B4-BE49-F238E27FC236}">
                  <a16:creationId xmlns:a16="http://schemas.microsoft.com/office/drawing/2014/main" id="{E84603B9-65C8-634D-A41E-A7FA6C240DDC}"/>
                </a:ext>
              </a:extLst>
            </p:cNvPr>
            <p:cNvSpPr txBox="1">
              <a:spLocks noChangeArrowheads="1"/>
            </p:cNvSpPr>
            <p:nvPr/>
          </p:nvSpPr>
          <p:spPr bwMode="auto">
            <a:xfrm>
              <a:off x="4351866" y="5620939"/>
              <a:ext cx="6043270" cy="120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buFont typeface="Courier New" panose="02070309020205020404" pitchFamily="49" charset="0"/>
                <a:buChar char="o"/>
              </a:pPr>
              <a:r>
                <a:rPr lang="fr-FR" altLang="fr-FR" dirty="0" err="1"/>
                <a:t>Silicon</a:t>
              </a:r>
              <a:r>
                <a:rPr lang="fr-FR" altLang="fr-FR" dirty="0"/>
                <a:t> tip to </a:t>
              </a:r>
              <a:r>
                <a:rPr lang="fr-FR" altLang="fr-FR" dirty="0" err="1"/>
                <a:t>palpate</a:t>
              </a:r>
              <a:r>
                <a:rPr lang="fr-FR" altLang="fr-FR" dirty="0"/>
                <a:t> the surface.</a:t>
              </a:r>
            </a:p>
            <a:p>
              <a:pPr>
                <a:buFont typeface="Courier New" panose="02070309020205020404" pitchFamily="49" charset="0"/>
                <a:buChar char="o"/>
              </a:pPr>
              <a:r>
                <a:rPr lang="fr-FR" altLang="fr-FR" dirty="0"/>
                <a:t>Cantilever to move the tip.</a:t>
              </a:r>
            </a:p>
            <a:p>
              <a:pPr>
                <a:buFont typeface="Courier New" panose="02070309020205020404" pitchFamily="49" charset="0"/>
                <a:buChar char="o"/>
              </a:pPr>
              <a:r>
                <a:rPr lang="fr-FR" altLang="fr-FR" dirty="0"/>
                <a:t>No </a:t>
              </a:r>
              <a:r>
                <a:rPr lang="fr-FR" altLang="fr-FR" dirty="0" err="1"/>
                <a:t>constraint</a:t>
              </a:r>
              <a:r>
                <a:rPr lang="fr-FR" altLang="fr-FR" dirty="0"/>
                <a:t> on the surface nature</a:t>
              </a:r>
            </a:p>
          </p:txBody>
        </p:sp>
      </p:grpSp>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 Introduction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13461F-2009-3340-AE5B-D4421E75BCF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dirty="0">
              <a:latin typeface="Times" charset="0"/>
              <a:ea typeface="ＭＳ Ｐゴシック" charset="0"/>
              <a:cs typeface="ＭＳ Ｐゴシック" charset="0"/>
            </a:endParaRPr>
          </a:p>
        </p:txBody>
      </p:sp>
      <p:sp>
        <p:nvSpPr>
          <p:cNvPr id="12" name="ZoneTexte 11">
            <a:extLst>
              <a:ext uri="{FF2B5EF4-FFF2-40B4-BE49-F238E27FC236}">
                <a16:creationId xmlns:a16="http://schemas.microsoft.com/office/drawing/2014/main" id="{01EEA36E-49CF-FD47-BDF1-A11ABBFFF086}"/>
              </a:ext>
            </a:extLst>
          </p:cNvPr>
          <p:cNvSpPr txBox="1"/>
          <p:nvPr/>
        </p:nvSpPr>
        <p:spPr>
          <a:xfrm>
            <a:off x="161930" y="624494"/>
            <a:ext cx="3714863" cy="461665"/>
          </a:xfrm>
          <a:prstGeom prst="rect">
            <a:avLst/>
          </a:prstGeom>
          <a:noFill/>
        </p:spPr>
        <p:txBody>
          <a:bodyPr wrap="none" rtlCol="0">
            <a:spAutoFit/>
          </a:bodyPr>
          <a:lstStyle/>
          <a:p>
            <a:r>
              <a:rPr lang="fr-FR" dirty="0"/>
              <a:t>V. </a:t>
            </a:r>
            <a:r>
              <a:rPr lang="fr-FR" dirty="0" err="1"/>
              <a:t>Dynamic</a:t>
            </a:r>
            <a:r>
              <a:rPr lang="fr-FR" dirty="0"/>
              <a:t> mode (</a:t>
            </a:r>
            <a:r>
              <a:rPr lang="fr-FR" dirty="0" err="1"/>
              <a:t>tapping</a:t>
            </a:r>
            <a:r>
              <a:rPr lang="fr-FR" dirty="0"/>
              <a:t>)</a:t>
            </a:r>
          </a:p>
        </p:txBody>
      </p:sp>
      <p:sp>
        <p:nvSpPr>
          <p:cNvPr id="46" name="ZoneTexte 45">
            <a:extLst>
              <a:ext uri="{FF2B5EF4-FFF2-40B4-BE49-F238E27FC236}">
                <a16:creationId xmlns:a16="http://schemas.microsoft.com/office/drawing/2014/main" id="{47ECE82E-782F-2642-AE42-D38CFB7B031F}"/>
              </a:ext>
            </a:extLst>
          </p:cNvPr>
          <p:cNvSpPr txBox="1"/>
          <p:nvPr/>
        </p:nvSpPr>
        <p:spPr>
          <a:xfrm>
            <a:off x="213738" y="4423037"/>
            <a:ext cx="6067687" cy="1015663"/>
          </a:xfrm>
          <a:prstGeom prst="rect">
            <a:avLst/>
          </a:prstGeom>
          <a:noFill/>
        </p:spPr>
        <p:txBody>
          <a:bodyPr wrap="none" rtlCol="0">
            <a:spAutoFit/>
          </a:bodyPr>
          <a:lstStyle/>
          <a:p>
            <a:r>
              <a:rPr lang="fr-FR" sz="2000" dirty="0" err="1"/>
              <a:t>PiezoZ</a:t>
            </a:r>
            <a:r>
              <a:rPr lang="fr-FR" sz="2000" dirty="0"/>
              <a:t> </a:t>
            </a:r>
            <a:r>
              <a:rPr lang="fr-FR" sz="2000" dirty="0" err="1"/>
              <a:t>actuator</a:t>
            </a:r>
            <a:r>
              <a:rPr lang="fr-FR" sz="2000" dirty="0"/>
              <a:t> : surface </a:t>
            </a:r>
            <a:r>
              <a:rPr lang="fr-FR" sz="2000" dirty="0" err="1"/>
              <a:t>approach</a:t>
            </a:r>
            <a:endParaRPr lang="fr-FR" sz="2000" dirty="0"/>
          </a:p>
          <a:p>
            <a:r>
              <a:rPr lang="fr-FR" sz="2000" dirty="0" err="1"/>
              <a:t>PiezoXY</a:t>
            </a:r>
            <a:r>
              <a:rPr lang="fr-FR" sz="2000" dirty="0"/>
              <a:t> </a:t>
            </a:r>
            <a:r>
              <a:rPr lang="fr-FR" sz="2000" dirty="0" err="1"/>
              <a:t>actuators</a:t>
            </a:r>
            <a:r>
              <a:rPr lang="fr-FR" sz="2000" dirty="0"/>
              <a:t> : scan of the surface in XY plane</a:t>
            </a:r>
          </a:p>
          <a:p>
            <a:r>
              <a:rPr lang="fr-FR" sz="2000" dirty="0" err="1"/>
              <a:t>Piezo</a:t>
            </a:r>
            <a:r>
              <a:rPr lang="fr-FR" sz="2000" dirty="0"/>
              <a:t> drive : select the cantilever </a:t>
            </a:r>
            <a:r>
              <a:rPr lang="fr-FR" sz="2000" dirty="0" err="1"/>
              <a:t>frequency</a:t>
            </a:r>
            <a:r>
              <a:rPr lang="fr-FR" sz="2000" dirty="0"/>
              <a:t> of oscillation</a:t>
            </a:r>
          </a:p>
        </p:txBody>
      </p:sp>
      <p:grpSp>
        <p:nvGrpSpPr>
          <p:cNvPr id="7" name="Groupe 6">
            <a:extLst>
              <a:ext uri="{FF2B5EF4-FFF2-40B4-BE49-F238E27FC236}">
                <a16:creationId xmlns:a16="http://schemas.microsoft.com/office/drawing/2014/main" id="{CE2C1A65-7A8D-4C4B-A58F-3CB713787E15}"/>
              </a:ext>
            </a:extLst>
          </p:cNvPr>
          <p:cNvGrpSpPr/>
          <p:nvPr/>
        </p:nvGrpSpPr>
        <p:grpSpPr>
          <a:xfrm>
            <a:off x="2075466" y="855326"/>
            <a:ext cx="6615802" cy="2776535"/>
            <a:chOff x="2075466" y="855326"/>
            <a:chExt cx="6615802" cy="2776535"/>
          </a:xfrm>
        </p:grpSpPr>
        <p:grpSp>
          <p:nvGrpSpPr>
            <p:cNvPr id="31" name="Groupe 30">
              <a:extLst>
                <a:ext uri="{FF2B5EF4-FFF2-40B4-BE49-F238E27FC236}">
                  <a16:creationId xmlns:a16="http://schemas.microsoft.com/office/drawing/2014/main" id="{26EE2338-95FC-3F4E-9686-47BA9102AAE8}"/>
                </a:ext>
              </a:extLst>
            </p:cNvPr>
            <p:cNvGrpSpPr/>
            <p:nvPr/>
          </p:nvGrpSpPr>
          <p:grpSpPr>
            <a:xfrm rot="386301">
              <a:off x="3412737" y="1606820"/>
              <a:ext cx="2991185" cy="475593"/>
              <a:chOff x="5426696" y="5228173"/>
              <a:chExt cx="2991185" cy="475593"/>
            </a:xfrm>
          </p:grpSpPr>
          <p:sp>
            <p:nvSpPr>
              <p:cNvPr id="82" name="Triangle 81">
                <a:extLst>
                  <a:ext uri="{FF2B5EF4-FFF2-40B4-BE49-F238E27FC236}">
                    <a16:creationId xmlns:a16="http://schemas.microsoft.com/office/drawing/2014/main" id="{C6D97228-4912-A44A-B39A-8DEC4CFFA0BF}"/>
                  </a:ext>
                </a:extLst>
              </p:cNvPr>
              <p:cNvSpPr/>
              <p:nvPr/>
            </p:nvSpPr>
            <p:spPr bwMode="auto">
              <a:xfrm rot="10800000">
                <a:off x="5523179" y="5296289"/>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81" name="Rectangle 80">
                <a:extLst>
                  <a:ext uri="{FF2B5EF4-FFF2-40B4-BE49-F238E27FC236}">
                    <a16:creationId xmlns:a16="http://schemas.microsoft.com/office/drawing/2014/main" id="{DEEA9F5D-1B36-F048-8327-BE294D226C38}"/>
                  </a:ext>
                </a:extLst>
              </p:cNvPr>
              <p:cNvSpPr/>
              <p:nvPr/>
            </p:nvSpPr>
            <p:spPr bwMode="auto">
              <a:xfrm>
                <a:off x="5426696" y="5228173"/>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30" name="Groupe 29">
              <a:extLst>
                <a:ext uri="{FF2B5EF4-FFF2-40B4-BE49-F238E27FC236}">
                  <a16:creationId xmlns:a16="http://schemas.microsoft.com/office/drawing/2014/main" id="{E03F6346-A6D5-FB47-93A2-BA53EA3DBE51}"/>
                </a:ext>
              </a:extLst>
            </p:cNvPr>
            <p:cNvGrpSpPr/>
            <p:nvPr/>
          </p:nvGrpSpPr>
          <p:grpSpPr>
            <a:xfrm rot="21346947">
              <a:off x="3419023" y="2208143"/>
              <a:ext cx="2991185" cy="799854"/>
              <a:chOff x="4055867" y="5203315"/>
              <a:chExt cx="2991185" cy="799854"/>
            </a:xfrm>
          </p:grpSpPr>
          <p:sp>
            <p:nvSpPr>
              <p:cNvPr id="76" name="Triangle 75">
                <a:extLst>
                  <a:ext uri="{FF2B5EF4-FFF2-40B4-BE49-F238E27FC236}">
                    <a16:creationId xmlns:a16="http://schemas.microsoft.com/office/drawing/2014/main" id="{DDF82AD8-9F69-A04C-AD39-DC2794D459AC}"/>
                  </a:ext>
                </a:extLst>
              </p:cNvPr>
              <p:cNvSpPr/>
              <p:nvPr/>
            </p:nvSpPr>
            <p:spPr bwMode="auto">
              <a:xfrm rot="10210790">
                <a:off x="4194713" y="559569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71" name="Rectangle 70">
                <a:extLst>
                  <a:ext uri="{FF2B5EF4-FFF2-40B4-BE49-F238E27FC236}">
                    <a16:creationId xmlns:a16="http://schemas.microsoft.com/office/drawing/2014/main" id="{151EFBD3-FCB6-444F-91E4-FB9139C263D6}"/>
                  </a:ext>
                </a:extLst>
              </p:cNvPr>
              <p:cNvSpPr/>
              <p:nvPr/>
            </p:nvSpPr>
            <p:spPr bwMode="auto">
              <a:xfrm>
                <a:off x="4055867" y="5203315"/>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28" name="Ellipse 27">
              <a:extLst>
                <a:ext uri="{FF2B5EF4-FFF2-40B4-BE49-F238E27FC236}">
                  <a16:creationId xmlns:a16="http://schemas.microsoft.com/office/drawing/2014/main" id="{E3EFEAD2-1F56-7D42-A307-C8AC1BC8F643}"/>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 name="Groupe 3">
              <a:extLst>
                <a:ext uri="{FF2B5EF4-FFF2-40B4-BE49-F238E27FC236}">
                  <a16:creationId xmlns:a16="http://schemas.microsoft.com/office/drawing/2014/main" id="{4AF04922-CF83-E140-A29C-3F8EC3865EA7}"/>
                </a:ext>
              </a:extLst>
            </p:cNvPr>
            <p:cNvGrpSpPr/>
            <p:nvPr/>
          </p:nvGrpSpPr>
          <p:grpSpPr>
            <a:xfrm>
              <a:off x="2164772" y="1255103"/>
              <a:ext cx="5146648" cy="2376758"/>
              <a:chOff x="862445" y="1793225"/>
              <a:chExt cx="5146648" cy="2376758"/>
            </a:xfrm>
          </p:grpSpPr>
          <p:grpSp>
            <p:nvGrpSpPr>
              <p:cNvPr id="13" name="Groupe 12">
                <a:extLst>
                  <a:ext uri="{FF2B5EF4-FFF2-40B4-BE49-F238E27FC236}">
                    <a16:creationId xmlns:a16="http://schemas.microsoft.com/office/drawing/2014/main" id="{FBE84B04-08F3-BE49-A44F-50569496FCF7}"/>
                  </a:ext>
                </a:extLst>
              </p:cNvPr>
              <p:cNvGrpSpPr/>
              <p:nvPr/>
            </p:nvGrpSpPr>
            <p:grpSpPr>
              <a:xfrm>
                <a:off x="2134442" y="2641378"/>
                <a:ext cx="2991185" cy="453196"/>
                <a:chOff x="2092879" y="2624328"/>
                <a:chExt cx="2991185" cy="453196"/>
              </a:xfrm>
            </p:grpSpPr>
            <p:sp>
              <p:nvSpPr>
                <p:cNvPr id="14" name="Rectangle 13">
                  <a:extLst>
                    <a:ext uri="{FF2B5EF4-FFF2-40B4-BE49-F238E27FC236}">
                      <a16:creationId xmlns:a16="http://schemas.microsoft.com/office/drawing/2014/main" id="{378CC4CA-E712-2F44-A8A7-5EA21F621493}"/>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5" name="Triangle 14">
                  <a:extLst>
                    <a:ext uri="{FF2B5EF4-FFF2-40B4-BE49-F238E27FC236}">
                      <a16:creationId xmlns:a16="http://schemas.microsoft.com/office/drawing/2014/main" id="{ACDBC930-2C40-0443-8AA1-B31B88403E26}"/>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16" name="Groupe 15">
                <a:extLst>
                  <a:ext uri="{FF2B5EF4-FFF2-40B4-BE49-F238E27FC236}">
                    <a16:creationId xmlns:a16="http://schemas.microsoft.com/office/drawing/2014/main" id="{5040B82F-07C4-D34A-88D2-D5B5CE2275F1}"/>
                  </a:ext>
                </a:extLst>
              </p:cNvPr>
              <p:cNvGrpSpPr/>
              <p:nvPr/>
            </p:nvGrpSpPr>
            <p:grpSpPr>
              <a:xfrm>
                <a:off x="862445" y="1793225"/>
                <a:ext cx="5146648" cy="2071254"/>
                <a:chOff x="820882" y="1773154"/>
                <a:chExt cx="5146648" cy="2071254"/>
              </a:xfrm>
            </p:grpSpPr>
            <p:sp>
              <p:nvSpPr>
                <p:cNvPr id="17" name="Rectangle 16">
                  <a:extLst>
                    <a:ext uri="{FF2B5EF4-FFF2-40B4-BE49-F238E27FC236}">
                      <a16:creationId xmlns:a16="http://schemas.microsoft.com/office/drawing/2014/main" id="{64383010-C920-6641-92C8-322781BBA4CD}"/>
                    </a:ext>
                  </a:extLst>
                </p:cNvPr>
                <p:cNvSpPr/>
                <p:nvPr/>
              </p:nvSpPr>
              <p:spPr bwMode="auto">
                <a:xfrm>
                  <a:off x="5021087" y="1773154"/>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nvGrpSpPr>
                <p:cNvPr id="18" name="Groupe 17">
                  <a:extLst>
                    <a:ext uri="{FF2B5EF4-FFF2-40B4-BE49-F238E27FC236}">
                      <a16:creationId xmlns:a16="http://schemas.microsoft.com/office/drawing/2014/main" id="{639EA1E6-0A07-1044-90A7-382466C213A8}"/>
                    </a:ext>
                  </a:extLst>
                </p:cNvPr>
                <p:cNvGrpSpPr/>
                <p:nvPr/>
              </p:nvGrpSpPr>
              <p:grpSpPr>
                <a:xfrm>
                  <a:off x="820882" y="2514270"/>
                  <a:ext cx="4800600" cy="1330138"/>
                  <a:chOff x="820882" y="2514270"/>
                  <a:chExt cx="4800600" cy="1330138"/>
                </a:xfrm>
              </p:grpSpPr>
              <p:cxnSp>
                <p:nvCxnSpPr>
                  <p:cNvPr id="19" name="Connecteur droit avec flèche 18">
                    <a:extLst>
                      <a:ext uri="{FF2B5EF4-FFF2-40B4-BE49-F238E27FC236}">
                        <a16:creationId xmlns:a16="http://schemas.microsoft.com/office/drawing/2014/main" id="{4018E182-A663-BB4A-857E-1036CFA469C8}"/>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Connecteur droit avec flèche 19">
                    <a:extLst>
                      <a:ext uri="{FF2B5EF4-FFF2-40B4-BE49-F238E27FC236}">
                        <a16:creationId xmlns:a16="http://schemas.microsoft.com/office/drawing/2014/main" id="{CC980B2E-7283-714E-849A-3219C51088D5}"/>
                      </a:ext>
                    </a:extLst>
                  </p:cNvPr>
                  <p:cNvCxnSpPr>
                    <a:cxnSpLocks/>
                    <a:stCxn id="14" idx="3"/>
                  </p:cNvCxnSpPr>
                  <p:nvPr/>
                </p:nvCxnSpPr>
                <p:spPr bwMode="auto">
                  <a:xfrm flipH="1">
                    <a:off x="5121849" y="2661217"/>
                    <a:ext cx="3778" cy="1183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ZoneTexte 20">
                    <a:extLst>
                      <a:ext uri="{FF2B5EF4-FFF2-40B4-BE49-F238E27FC236}">
                        <a16:creationId xmlns:a16="http://schemas.microsoft.com/office/drawing/2014/main" id="{718DE741-B3A5-7848-9E37-5684F9D1180E}"/>
                      </a:ext>
                    </a:extLst>
                  </p:cNvPr>
                  <p:cNvSpPr txBox="1"/>
                  <p:nvPr/>
                </p:nvSpPr>
                <p:spPr>
                  <a:xfrm>
                    <a:off x="834135" y="2514270"/>
                    <a:ext cx="338554" cy="461665"/>
                  </a:xfrm>
                  <a:prstGeom prst="rect">
                    <a:avLst/>
                  </a:prstGeom>
                  <a:noFill/>
                </p:spPr>
                <p:txBody>
                  <a:bodyPr wrap="none" rtlCol="0">
                    <a:spAutoFit/>
                  </a:bodyPr>
                  <a:lstStyle/>
                  <a:p>
                    <a:r>
                      <a:rPr lang="fr-FR" dirty="0"/>
                      <a:t>x</a:t>
                    </a:r>
                  </a:p>
                </p:txBody>
              </p:sp>
            </p:grpSp>
          </p:grpSp>
          <p:sp>
            <p:nvSpPr>
              <p:cNvPr id="22" name="ZoneTexte 21">
                <a:extLst>
                  <a:ext uri="{FF2B5EF4-FFF2-40B4-BE49-F238E27FC236}">
                    <a16:creationId xmlns:a16="http://schemas.microsoft.com/office/drawing/2014/main" id="{EFAB5D17-30E1-164C-945E-6140C65B207B}"/>
                  </a:ext>
                </a:extLst>
              </p:cNvPr>
              <p:cNvSpPr txBox="1"/>
              <p:nvPr/>
            </p:nvSpPr>
            <p:spPr>
              <a:xfrm>
                <a:off x="5121847" y="196046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sp>
            <p:nvSpPr>
              <p:cNvPr id="23" name="ZoneTexte 22">
                <a:extLst>
                  <a:ext uri="{FF2B5EF4-FFF2-40B4-BE49-F238E27FC236}">
                    <a16:creationId xmlns:a16="http://schemas.microsoft.com/office/drawing/2014/main" id="{51D68130-E7F0-5E47-A23D-29E97F117DB9}"/>
                  </a:ext>
                </a:extLst>
              </p:cNvPr>
              <p:cNvSpPr txBox="1"/>
              <p:nvPr/>
            </p:nvSpPr>
            <p:spPr>
              <a:xfrm>
                <a:off x="5145199" y="3494154"/>
                <a:ext cx="498855" cy="461665"/>
              </a:xfrm>
              <a:prstGeom prst="rect">
                <a:avLst/>
              </a:prstGeom>
              <a:noFill/>
            </p:spPr>
            <p:txBody>
              <a:bodyPr wrap="none" rtlCol="0">
                <a:spAutoFit/>
              </a:bodyPr>
              <a:lstStyle/>
              <a:p>
                <a:r>
                  <a:rPr lang="fr-FR" dirty="0"/>
                  <a:t>D</a:t>
                </a:r>
                <a:r>
                  <a:rPr lang="fr-FR" baseline="-25000" dirty="0"/>
                  <a:t>z</a:t>
                </a:r>
              </a:p>
            </p:txBody>
          </p:sp>
          <p:sp>
            <p:nvSpPr>
              <p:cNvPr id="24" name="Rectangle 23">
                <a:extLst>
                  <a:ext uri="{FF2B5EF4-FFF2-40B4-BE49-F238E27FC236}">
                    <a16:creationId xmlns:a16="http://schemas.microsoft.com/office/drawing/2014/main" id="{351A614C-B3CB-9C4F-9D1C-A7DD45492847}"/>
                  </a:ext>
                </a:extLst>
              </p:cNvPr>
              <p:cNvSpPr/>
              <p:nvPr/>
            </p:nvSpPr>
            <p:spPr bwMode="auto">
              <a:xfrm>
                <a:off x="1622866" y="3741655"/>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25" name="Connecteur droit 24">
                <a:extLst>
                  <a:ext uri="{FF2B5EF4-FFF2-40B4-BE49-F238E27FC236}">
                    <a16:creationId xmlns:a16="http://schemas.microsoft.com/office/drawing/2014/main" id="{280F5E07-2030-3646-8C20-8692EF1221E8}"/>
                  </a:ext>
                </a:extLst>
              </p:cNvPr>
              <p:cNvCxnSpPr>
                <a:cxnSpLocks/>
              </p:cNvCxnSpPr>
              <p:nvPr/>
            </p:nvCxnSpPr>
            <p:spPr bwMode="auto">
              <a:xfrm flipV="1">
                <a:off x="1583876" y="3738183"/>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Connecteur droit 32">
                <a:extLst>
                  <a:ext uri="{FF2B5EF4-FFF2-40B4-BE49-F238E27FC236}">
                    <a16:creationId xmlns:a16="http://schemas.microsoft.com/office/drawing/2014/main" id="{18B6C76D-6631-924A-AD3E-C8032D298B5A}"/>
                  </a:ext>
                </a:extLst>
              </p:cNvPr>
              <p:cNvCxnSpPr/>
              <p:nvPr/>
            </p:nvCxnSpPr>
            <p:spPr bwMode="auto">
              <a:xfrm>
                <a:off x="2987796" y="3738183"/>
                <a:ext cx="217997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10" name="Rectangle 9">
              <a:extLst>
                <a:ext uri="{FF2B5EF4-FFF2-40B4-BE49-F238E27FC236}">
                  <a16:creationId xmlns:a16="http://schemas.microsoft.com/office/drawing/2014/main" id="{3F407EC6-1D7A-9F44-BD84-F002FE91DD30}"/>
                </a:ext>
              </a:extLst>
            </p:cNvPr>
            <p:cNvSpPr/>
            <p:nvPr/>
          </p:nvSpPr>
          <p:spPr bwMode="auto">
            <a:xfrm>
              <a:off x="6368754" y="855326"/>
              <a:ext cx="946444" cy="42352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8" name="ZoneTexte 47">
              <a:extLst>
                <a:ext uri="{FF2B5EF4-FFF2-40B4-BE49-F238E27FC236}">
                  <a16:creationId xmlns:a16="http://schemas.microsoft.com/office/drawing/2014/main" id="{80AA001F-9BBB-0048-BF7D-E52C174DBA3C}"/>
                </a:ext>
              </a:extLst>
            </p:cNvPr>
            <p:cNvSpPr txBox="1"/>
            <p:nvPr/>
          </p:nvSpPr>
          <p:spPr>
            <a:xfrm>
              <a:off x="6410538" y="896072"/>
              <a:ext cx="936475" cy="338554"/>
            </a:xfrm>
            <a:prstGeom prst="rect">
              <a:avLst/>
            </a:prstGeom>
            <a:noFill/>
          </p:spPr>
          <p:txBody>
            <a:bodyPr wrap="none" rtlCol="0">
              <a:spAutoFit/>
            </a:bodyPr>
            <a:lstStyle/>
            <a:p>
              <a:r>
                <a:rPr lang="fr-FR" sz="1600" dirty="0" err="1">
                  <a:solidFill>
                    <a:schemeClr val="bg1"/>
                  </a:solidFill>
                </a:rPr>
                <a:t>PiezoXY</a:t>
              </a:r>
              <a:endParaRPr lang="fr-FR" sz="1600" dirty="0">
                <a:solidFill>
                  <a:schemeClr val="bg1"/>
                </a:solidFill>
              </a:endParaRPr>
            </a:p>
          </p:txBody>
        </p:sp>
        <p:sp>
          <p:nvSpPr>
            <p:cNvPr id="2" name="Rectangle 1">
              <a:extLst>
                <a:ext uri="{FF2B5EF4-FFF2-40B4-BE49-F238E27FC236}">
                  <a16:creationId xmlns:a16="http://schemas.microsoft.com/office/drawing/2014/main" id="{3D805A91-EEE6-C342-8B1B-80BF498F08E1}"/>
                </a:ext>
              </a:extLst>
            </p:cNvPr>
            <p:cNvSpPr/>
            <p:nvPr/>
          </p:nvSpPr>
          <p:spPr bwMode="auto">
            <a:xfrm>
              <a:off x="6364977" y="1849322"/>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6" name="Connecteur droit 5">
              <a:extLst>
                <a:ext uri="{FF2B5EF4-FFF2-40B4-BE49-F238E27FC236}">
                  <a16:creationId xmlns:a16="http://schemas.microsoft.com/office/drawing/2014/main" id="{2DEE90E8-4A6A-B443-A92F-86D7DE7B14CF}"/>
                </a:ext>
              </a:extLst>
            </p:cNvPr>
            <p:cNvCxnSpPr>
              <a:cxnSpLocks/>
            </p:cNvCxnSpPr>
            <p:nvPr/>
          </p:nvCxnSpPr>
          <p:spPr bwMode="auto">
            <a:xfrm>
              <a:off x="7311420" y="1900568"/>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ZoneTexte 51">
              <a:extLst>
                <a:ext uri="{FF2B5EF4-FFF2-40B4-BE49-F238E27FC236}">
                  <a16:creationId xmlns:a16="http://schemas.microsoft.com/office/drawing/2014/main" id="{7B8CDAC5-C6EA-C54E-98B8-16EBCA9B4E1D}"/>
                </a:ext>
              </a:extLst>
            </p:cNvPr>
            <p:cNvSpPr txBox="1"/>
            <p:nvPr/>
          </p:nvSpPr>
          <p:spPr>
            <a:xfrm>
              <a:off x="6354281" y="1852093"/>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cxnSp>
          <p:nvCxnSpPr>
            <p:cNvPr id="54" name="Connecteur droit 53">
              <a:extLst>
                <a:ext uri="{FF2B5EF4-FFF2-40B4-BE49-F238E27FC236}">
                  <a16:creationId xmlns:a16="http://schemas.microsoft.com/office/drawing/2014/main" id="{75A25653-E908-CD49-AF13-F8B1BB160D06}"/>
                </a:ext>
              </a:extLst>
            </p:cNvPr>
            <p:cNvCxnSpPr>
              <a:cxnSpLocks/>
            </p:cNvCxnSpPr>
            <p:nvPr/>
          </p:nvCxnSpPr>
          <p:spPr bwMode="auto">
            <a:xfrm>
              <a:off x="7311419" y="207038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ZoneTexte 26">
              <a:extLst>
                <a:ext uri="{FF2B5EF4-FFF2-40B4-BE49-F238E27FC236}">
                  <a16:creationId xmlns:a16="http://schemas.microsoft.com/office/drawing/2014/main" id="{EF875D62-73D5-1A4F-8B31-3F5F2A325AAE}"/>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cxnSp>
          <p:nvCxnSpPr>
            <p:cNvPr id="34" name="Connecteur droit avec flèche 33">
              <a:extLst>
                <a:ext uri="{FF2B5EF4-FFF2-40B4-BE49-F238E27FC236}">
                  <a16:creationId xmlns:a16="http://schemas.microsoft.com/office/drawing/2014/main" id="{EC1B57FC-2F3A-5D42-8513-C11AE828EC54}"/>
                </a:ext>
              </a:extLst>
            </p:cNvPr>
            <p:cNvCxnSpPr/>
            <p:nvPr/>
          </p:nvCxnSpPr>
          <p:spPr bwMode="auto">
            <a:xfrm>
              <a:off x="3200400" y="1440612"/>
              <a:ext cx="0" cy="1676005"/>
            </a:xfrm>
            <a:prstGeom prst="straightConnector1">
              <a:avLst/>
            </a:prstGeom>
            <a:solidFill>
              <a:schemeClr val="accent1"/>
            </a:solidFill>
            <a:ln w="9525" cap="flat" cmpd="sng" algn="ctr">
              <a:solidFill>
                <a:srgbClr val="C00000"/>
              </a:solidFill>
              <a:prstDash val="solid"/>
              <a:round/>
              <a:headEnd type="triangle"/>
              <a:tailEnd type="triangle"/>
            </a:ln>
            <a:effectLst/>
          </p:spPr>
        </p:cxnSp>
        <p:sp>
          <p:nvSpPr>
            <p:cNvPr id="35" name="ZoneTexte 34">
              <a:extLst>
                <a:ext uri="{FF2B5EF4-FFF2-40B4-BE49-F238E27FC236}">
                  <a16:creationId xmlns:a16="http://schemas.microsoft.com/office/drawing/2014/main" id="{5068ED09-BA3E-9F4D-9892-446ECA71B46B}"/>
                </a:ext>
              </a:extLst>
            </p:cNvPr>
            <p:cNvSpPr txBox="1"/>
            <p:nvPr/>
          </p:nvSpPr>
          <p:spPr>
            <a:xfrm>
              <a:off x="2075466" y="1557800"/>
              <a:ext cx="1172116" cy="369332"/>
            </a:xfrm>
            <a:prstGeom prst="rect">
              <a:avLst/>
            </a:prstGeom>
            <a:noFill/>
          </p:spPr>
          <p:txBody>
            <a:bodyPr wrap="none" rtlCol="0">
              <a:spAutoFit/>
            </a:bodyPr>
            <a:lstStyle/>
            <a:p>
              <a:r>
                <a:rPr lang="fr-FR" sz="1800" dirty="0">
                  <a:solidFill>
                    <a:srgbClr val="C00000"/>
                  </a:solidFill>
                </a:rPr>
                <a:t>Amplitude</a:t>
              </a:r>
            </a:p>
          </p:txBody>
        </p:sp>
        <p:sp>
          <p:nvSpPr>
            <p:cNvPr id="3" name="ZoneTexte 2">
              <a:extLst>
                <a:ext uri="{FF2B5EF4-FFF2-40B4-BE49-F238E27FC236}">
                  <a16:creationId xmlns:a16="http://schemas.microsoft.com/office/drawing/2014/main" id="{CA101CAF-A8AD-5348-9C3E-4DC183605EC3}"/>
                </a:ext>
              </a:extLst>
            </p:cNvPr>
            <p:cNvSpPr txBox="1"/>
            <p:nvPr/>
          </p:nvSpPr>
          <p:spPr>
            <a:xfrm>
              <a:off x="7490298" y="2239662"/>
              <a:ext cx="1200970" cy="276999"/>
            </a:xfrm>
            <a:prstGeom prst="rect">
              <a:avLst/>
            </a:prstGeom>
            <a:noFill/>
          </p:spPr>
          <p:txBody>
            <a:bodyPr wrap="none" rtlCol="0">
              <a:spAutoFit/>
            </a:bodyPr>
            <a:lstStyle/>
            <a:p>
              <a:r>
                <a:rPr lang="fr-FR" sz="1200" dirty="0"/>
                <a:t>Signal </a:t>
              </a:r>
              <a:r>
                <a:rPr lang="fr-FR" sz="1200" dirty="0" err="1"/>
                <a:t>generator</a:t>
              </a:r>
              <a:endParaRPr lang="fr-FR" sz="1200" dirty="0"/>
            </a:p>
          </p:txBody>
        </p:sp>
      </p:grpSp>
      <p:sp>
        <p:nvSpPr>
          <p:cNvPr id="8" name="ZoneTexte 7">
            <a:extLst>
              <a:ext uri="{FF2B5EF4-FFF2-40B4-BE49-F238E27FC236}">
                <a16:creationId xmlns:a16="http://schemas.microsoft.com/office/drawing/2014/main" id="{F2D973A6-E34B-DB43-BFE6-1F1347DA0E64}"/>
              </a:ext>
            </a:extLst>
          </p:cNvPr>
          <p:cNvSpPr txBox="1"/>
          <p:nvPr/>
        </p:nvSpPr>
        <p:spPr>
          <a:xfrm>
            <a:off x="1699313" y="5711844"/>
            <a:ext cx="5647700" cy="769441"/>
          </a:xfrm>
          <a:prstGeom prst="rect">
            <a:avLst/>
          </a:prstGeom>
          <a:noFill/>
        </p:spPr>
        <p:txBody>
          <a:bodyPr wrap="none" rtlCol="0">
            <a:spAutoFit/>
          </a:bodyPr>
          <a:lstStyle/>
          <a:p>
            <a:r>
              <a:rPr lang="fr-FR" dirty="0" err="1"/>
              <a:t>Advantage</a:t>
            </a:r>
            <a:r>
              <a:rPr lang="fr-FR" dirty="0"/>
              <a:t> : soft and fragile </a:t>
            </a:r>
            <a:r>
              <a:rPr lang="fr-FR" dirty="0" err="1"/>
              <a:t>sample</a:t>
            </a:r>
            <a:r>
              <a:rPr lang="fr-FR" dirty="0"/>
              <a:t> </a:t>
            </a:r>
            <a:r>
              <a:rPr lang="fr-FR" dirty="0" err="1"/>
              <a:t>imaging</a:t>
            </a:r>
            <a:endParaRPr lang="fr-FR" dirty="0"/>
          </a:p>
          <a:p>
            <a:r>
              <a:rPr lang="fr-FR" sz="2000" dirty="0"/>
              <a:t>(no more </a:t>
            </a:r>
            <a:r>
              <a:rPr lang="fr-FR" sz="2000" dirty="0" err="1"/>
              <a:t>shear</a:t>
            </a:r>
            <a:r>
              <a:rPr lang="fr-FR" sz="2000" dirty="0"/>
              <a:t> </a:t>
            </a:r>
            <a:r>
              <a:rPr lang="fr-FR" sz="2000" dirty="0" err="1"/>
              <a:t>effect</a:t>
            </a:r>
            <a:r>
              <a:rPr lang="fr-FR" sz="2000" dirty="0"/>
              <a:t> </a:t>
            </a:r>
            <a:r>
              <a:rPr lang="fr-FR" sz="2000" dirty="0" err="1"/>
              <a:t>during</a:t>
            </a:r>
            <a:r>
              <a:rPr lang="fr-FR" sz="2000" dirty="0"/>
              <a:t> the scan)</a:t>
            </a:r>
          </a:p>
        </p:txBody>
      </p:sp>
    </p:spTree>
    <p:extLst>
      <p:ext uri="{BB962C8B-B14F-4D97-AF65-F5344CB8AC3E}">
        <p14:creationId xmlns:p14="http://schemas.microsoft.com/office/powerpoint/2010/main" val="504751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4348" y="2771913"/>
            <a:ext cx="3986695" cy="762000"/>
          </a:xfrm>
          <a:prstGeom prst="rect">
            <a:avLst/>
          </a:prstGeom>
          <a:gradFill>
            <a:gsLst>
              <a:gs pos="0">
                <a:schemeClr val="accent5">
                  <a:lumMod val="50000"/>
                </a:schemeClr>
              </a:gs>
              <a:gs pos="100000">
                <a:schemeClr val="accent1">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llipse 3"/>
          <p:cNvSpPr/>
          <p:nvPr/>
        </p:nvSpPr>
        <p:spPr>
          <a:xfrm>
            <a:off x="4130261" y="2208696"/>
            <a:ext cx="563218" cy="5632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riangle isocèle 5"/>
          <p:cNvSpPr/>
          <p:nvPr/>
        </p:nvSpPr>
        <p:spPr>
          <a:xfrm rot="10800000">
            <a:off x="2451652" y="1115391"/>
            <a:ext cx="684695" cy="1656522"/>
          </a:xfrm>
          <a:prstGeom prst="triangle">
            <a:avLst/>
          </a:prstGeom>
          <a:gradFill>
            <a:gsLst>
              <a:gs pos="0">
                <a:schemeClr val="bg1">
                  <a:lumMod val="85000"/>
                </a:schemeClr>
              </a:gs>
              <a:gs pos="100000">
                <a:schemeClr val="bg2">
                  <a:lumMod val="5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2374348" y="5530574"/>
            <a:ext cx="3986695" cy="762000"/>
          </a:xfrm>
          <a:prstGeom prst="rect">
            <a:avLst/>
          </a:prstGeom>
          <a:gradFill>
            <a:gsLst>
              <a:gs pos="0">
                <a:schemeClr val="accent1">
                  <a:lumMod val="50000"/>
                </a:schemeClr>
              </a:gs>
              <a:gs pos="100000">
                <a:schemeClr val="accent1">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4001052" y="4967357"/>
            <a:ext cx="563218" cy="56321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isocèle 8"/>
          <p:cNvSpPr/>
          <p:nvPr/>
        </p:nvSpPr>
        <p:spPr>
          <a:xfrm rot="10800000">
            <a:off x="2451652" y="3874052"/>
            <a:ext cx="684695" cy="1656522"/>
          </a:xfrm>
          <a:prstGeom prst="triangle">
            <a:avLst/>
          </a:prstGeom>
          <a:gradFill>
            <a:gsLst>
              <a:gs pos="0">
                <a:schemeClr val="bg1">
                  <a:lumMod val="85000"/>
                </a:schemeClr>
              </a:gs>
              <a:gs pos="99000">
                <a:schemeClr val="bg2">
                  <a:lumMod val="5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186459" y="2024030"/>
            <a:ext cx="1888435" cy="369332"/>
          </a:xfrm>
          <a:prstGeom prst="rect">
            <a:avLst/>
          </a:prstGeom>
          <a:noFill/>
        </p:spPr>
        <p:txBody>
          <a:bodyPr wrap="square" rtlCol="0">
            <a:spAutoFit/>
          </a:bodyPr>
          <a:lstStyle/>
          <a:p>
            <a:r>
              <a:rPr lang="fr-FR" dirty="0"/>
              <a:t>CONTACT MODE</a:t>
            </a:r>
          </a:p>
        </p:txBody>
      </p:sp>
      <p:sp>
        <p:nvSpPr>
          <p:cNvPr id="11" name="ZoneTexte 10"/>
          <p:cNvSpPr txBox="1"/>
          <p:nvPr/>
        </p:nvSpPr>
        <p:spPr>
          <a:xfrm>
            <a:off x="186459" y="4976576"/>
            <a:ext cx="1888435" cy="369332"/>
          </a:xfrm>
          <a:prstGeom prst="rect">
            <a:avLst/>
          </a:prstGeom>
          <a:noFill/>
        </p:spPr>
        <p:txBody>
          <a:bodyPr wrap="square" rtlCol="0">
            <a:spAutoFit/>
          </a:bodyPr>
          <a:lstStyle/>
          <a:p>
            <a:r>
              <a:rPr lang="fr-FR" dirty="0"/>
              <a:t>TAPPING MODE</a:t>
            </a:r>
          </a:p>
        </p:txBody>
      </p:sp>
      <p:grpSp>
        <p:nvGrpSpPr>
          <p:cNvPr id="14" name="Grouper 13"/>
          <p:cNvGrpSpPr/>
          <p:nvPr/>
        </p:nvGrpSpPr>
        <p:grpSpPr>
          <a:xfrm>
            <a:off x="2819400" y="1052204"/>
            <a:ext cx="3489739" cy="416579"/>
            <a:chOff x="2819400" y="1052204"/>
            <a:chExt cx="3489739" cy="416579"/>
          </a:xfrm>
        </p:grpSpPr>
        <p:cxnSp>
          <p:nvCxnSpPr>
            <p:cNvPr id="12" name="Connecteur droit avec flèche 11"/>
            <p:cNvCxnSpPr/>
            <p:nvPr/>
          </p:nvCxnSpPr>
          <p:spPr>
            <a:xfrm flipV="1">
              <a:off x="2819400" y="1457739"/>
              <a:ext cx="3489739" cy="110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3710608" y="1052204"/>
              <a:ext cx="1245278" cy="369332"/>
            </a:xfrm>
            <a:prstGeom prst="rect">
              <a:avLst/>
            </a:prstGeom>
            <a:noFill/>
          </p:spPr>
          <p:txBody>
            <a:bodyPr wrap="none" rtlCol="0">
              <a:spAutoFit/>
            </a:bodyPr>
            <a:lstStyle/>
            <a:p>
              <a:r>
                <a:rPr lang="fr-FR" dirty="0"/>
                <a:t>AFM image</a:t>
              </a:r>
            </a:p>
          </p:txBody>
        </p:sp>
      </p:grpSp>
      <p:grpSp>
        <p:nvGrpSpPr>
          <p:cNvPr id="24" name="Grouper 23"/>
          <p:cNvGrpSpPr/>
          <p:nvPr/>
        </p:nvGrpSpPr>
        <p:grpSpPr>
          <a:xfrm>
            <a:off x="2819401" y="3522901"/>
            <a:ext cx="3254512" cy="806173"/>
            <a:chOff x="2819401" y="3723158"/>
            <a:chExt cx="3254512" cy="572756"/>
          </a:xfrm>
        </p:grpSpPr>
        <p:sp>
          <p:nvSpPr>
            <p:cNvPr id="22" name="Forme libre 21"/>
            <p:cNvSpPr/>
            <p:nvPr/>
          </p:nvSpPr>
          <p:spPr>
            <a:xfrm>
              <a:off x="2819401" y="3986696"/>
              <a:ext cx="3254512" cy="309218"/>
            </a:xfrm>
            <a:custGeom>
              <a:avLst/>
              <a:gdLst>
                <a:gd name="connsiteX0" fmla="*/ 0 w 2981739"/>
                <a:gd name="connsiteY0" fmla="*/ 265044 h 309218"/>
                <a:gd name="connsiteX1" fmla="*/ 618435 w 2981739"/>
                <a:gd name="connsiteY1" fmla="*/ 276087 h 309218"/>
                <a:gd name="connsiteX2" fmla="*/ 872435 w 2981739"/>
                <a:gd name="connsiteY2" fmla="*/ 254000 h 309218"/>
                <a:gd name="connsiteX3" fmla="*/ 938696 w 2981739"/>
                <a:gd name="connsiteY3" fmla="*/ 242957 h 309218"/>
                <a:gd name="connsiteX4" fmla="*/ 1016000 w 2981739"/>
                <a:gd name="connsiteY4" fmla="*/ 220870 h 309218"/>
                <a:gd name="connsiteX5" fmla="*/ 1049131 w 2981739"/>
                <a:gd name="connsiteY5" fmla="*/ 198783 h 309218"/>
                <a:gd name="connsiteX6" fmla="*/ 1093305 w 2981739"/>
                <a:gd name="connsiteY6" fmla="*/ 154609 h 309218"/>
                <a:gd name="connsiteX7" fmla="*/ 1126435 w 2981739"/>
                <a:gd name="connsiteY7" fmla="*/ 132522 h 309218"/>
                <a:gd name="connsiteX8" fmla="*/ 1170609 w 2981739"/>
                <a:gd name="connsiteY8" fmla="*/ 88348 h 309218"/>
                <a:gd name="connsiteX9" fmla="*/ 1181652 w 2981739"/>
                <a:gd name="connsiteY9" fmla="*/ 55218 h 309218"/>
                <a:gd name="connsiteX10" fmla="*/ 1247913 w 2981739"/>
                <a:gd name="connsiteY10" fmla="*/ 33131 h 309218"/>
                <a:gd name="connsiteX11" fmla="*/ 1391478 w 2981739"/>
                <a:gd name="connsiteY11" fmla="*/ 0 h 309218"/>
                <a:gd name="connsiteX12" fmla="*/ 1535044 w 2981739"/>
                <a:gd name="connsiteY12" fmla="*/ 22087 h 309218"/>
                <a:gd name="connsiteX13" fmla="*/ 1568174 w 2981739"/>
                <a:gd name="connsiteY13" fmla="*/ 33131 h 309218"/>
                <a:gd name="connsiteX14" fmla="*/ 1601305 w 2981739"/>
                <a:gd name="connsiteY14" fmla="*/ 55218 h 309218"/>
                <a:gd name="connsiteX15" fmla="*/ 1656522 w 2981739"/>
                <a:gd name="connsiteY15" fmla="*/ 99392 h 309218"/>
                <a:gd name="connsiteX16" fmla="*/ 1711739 w 2981739"/>
                <a:gd name="connsiteY16" fmla="*/ 143565 h 309218"/>
                <a:gd name="connsiteX17" fmla="*/ 1722783 w 2981739"/>
                <a:gd name="connsiteY17" fmla="*/ 176696 h 309218"/>
                <a:gd name="connsiteX18" fmla="*/ 1789044 w 2981739"/>
                <a:gd name="connsiteY18" fmla="*/ 220870 h 309218"/>
                <a:gd name="connsiteX19" fmla="*/ 1800087 w 2981739"/>
                <a:gd name="connsiteY19" fmla="*/ 254000 h 309218"/>
                <a:gd name="connsiteX20" fmla="*/ 1866348 w 2981739"/>
                <a:gd name="connsiteY20" fmla="*/ 276087 h 309218"/>
                <a:gd name="connsiteX21" fmla="*/ 1899478 w 2981739"/>
                <a:gd name="connsiteY21" fmla="*/ 287131 h 309218"/>
                <a:gd name="connsiteX22" fmla="*/ 2032000 w 2981739"/>
                <a:gd name="connsiteY22" fmla="*/ 309218 h 309218"/>
                <a:gd name="connsiteX23" fmla="*/ 2263913 w 2981739"/>
                <a:gd name="connsiteY23" fmla="*/ 309218 h 309218"/>
                <a:gd name="connsiteX24" fmla="*/ 2606261 w 2981739"/>
                <a:gd name="connsiteY24" fmla="*/ 298174 h 309218"/>
                <a:gd name="connsiteX25" fmla="*/ 2749826 w 2981739"/>
                <a:gd name="connsiteY25" fmla="*/ 287131 h 309218"/>
                <a:gd name="connsiteX26" fmla="*/ 2948609 w 2981739"/>
                <a:gd name="connsiteY26" fmla="*/ 298174 h 309218"/>
                <a:gd name="connsiteX27" fmla="*/ 2981739 w 2981739"/>
                <a:gd name="connsiteY27" fmla="*/ 298174 h 30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81739" h="309218">
                  <a:moveTo>
                    <a:pt x="0" y="265044"/>
                  </a:moveTo>
                  <a:cubicBezTo>
                    <a:pt x="206145" y="268725"/>
                    <a:pt x="412274" y="278697"/>
                    <a:pt x="618435" y="276087"/>
                  </a:cubicBezTo>
                  <a:cubicBezTo>
                    <a:pt x="703414" y="275011"/>
                    <a:pt x="788605" y="267971"/>
                    <a:pt x="872435" y="254000"/>
                  </a:cubicBezTo>
                  <a:cubicBezTo>
                    <a:pt x="894522" y="250319"/>
                    <a:pt x="916739" y="247348"/>
                    <a:pt x="938696" y="242957"/>
                  </a:cubicBezTo>
                  <a:cubicBezTo>
                    <a:pt x="973357" y="236025"/>
                    <a:pt x="984428" y="231394"/>
                    <a:pt x="1016000" y="220870"/>
                  </a:cubicBezTo>
                  <a:cubicBezTo>
                    <a:pt x="1027044" y="213508"/>
                    <a:pt x="1040840" y="209147"/>
                    <a:pt x="1049131" y="198783"/>
                  </a:cubicBezTo>
                  <a:cubicBezTo>
                    <a:pt x="1091966" y="145238"/>
                    <a:pt x="1021019" y="178703"/>
                    <a:pt x="1093305" y="154609"/>
                  </a:cubicBezTo>
                  <a:cubicBezTo>
                    <a:pt x="1104348" y="147247"/>
                    <a:pt x="1118144" y="142886"/>
                    <a:pt x="1126435" y="132522"/>
                  </a:cubicBezTo>
                  <a:cubicBezTo>
                    <a:pt x="1169270" y="78978"/>
                    <a:pt x="1098323" y="112444"/>
                    <a:pt x="1170609" y="88348"/>
                  </a:cubicBezTo>
                  <a:cubicBezTo>
                    <a:pt x="1174290" y="77305"/>
                    <a:pt x="1172180" y="61984"/>
                    <a:pt x="1181652" y="55218"/>
                  </a:cubicBezTo>
                  <a:cubicBezTo>
                    <a:pt x="1200597" y="41686"/>
                    <a:pt x="1225826" y="40493"/>
                    <a:pt x="1247913" y="33131"/>
                  </a:cubicBezTo>
                  <a:cubicBezTo>
                    <a:pt x="1316661" y="10215"/>
                    <a:pt x="1269618" y="24372"/>
                    <a:pt x="1391478" y="0"/>
                  </a:cubicBezTo>
                  <a:cubicBezTo>
                    <a:pt x="1439333" y="7362"/>
                    <a:pt x="1487455" y="13164"/>
                    <a:pt x="1535044" y="22087"/>
                  </a:cubicBezTo>
                  <a:cubicBezTo>
                    <a:pt x="1546485" y="24232"/>
                    <a:pt x="1557762" y="27925"/>
                    <a:pt x="1568174" y="33131"/>
                  </a:cubicBezTo>
                  <a:cubicBezTo>
                    <a:pt x="1580045" y="39067"/>
                    <a:pt x="1590261" y="47856"/>
                    <a:pt x="1601305" y="55218"/>
                  </a:cubicBezTo>
                  <a:cubicBezTo>
                    <a:pt x="1664603" y="150164"/>
                    <a:pt x="1580319" y="38429"/>
                    <a:pt x="1656522" y="99392"/>
                  </a:cubicBezTo>
                  <a:cubicBezTo>
                    <a:pt x="1727879" y="156478"/>
                    <a:pt x="1628469" y="115809"/>
                    <a:pt x="1711739" y="143565"/>
                  </a:cubicBezTo>
                  <a:cubicBezTo>
                    <a:pt x="1715420" y="154609"/>
                    <a:pt x="1714552" y="168465"/>
                    <a:pt x="1722783" y="176696"/>
                  </a:cubicBezTo>
                  <a:cubicBezTo>
                    <a:pt x="1741553" y="195466"/>
                    <a:pt x="1789044" y="220870"/>
                    <a:pt x="1789044" y="220870"/>
                  </a:cubicBezTo>
                  <a:cubicBezTo>
                    <a:pt x="1792725" y="231913"/>
                    <a:pt x="1790615" y="247234"/>
                    <a:pt x="1800087" y="254000"/>
                  </a:cubicBezTo>
                  <a:cubicBezTo>
                    <a:pt x="1819032" y="267532"/>
                    <a:pt x="1844261" y="268725"/>
                    <a:pt x="1866348" y="276087"/>
                  </a:cubicBezTo>
                  <a:cubicBezTo>
                    <a:pt x="1877391" y="279768"/>
                    <a:pt x="1887954" y="285485"/>
                    <a:pt x="1899478" y="287131"/>
                  </a:cubicBezTo>
                  <a:cubicBezTo>
                    <a:pt x="1995365" y="300828"/>
                    <a:pt x="1951259" y="293069"/>
                    <a:pt x="2032000" y="309218"/>
                  </a:cubicBezTo>
                  <a:cubicBezTo>
                    <a:pt x="2233864" y="283984"/>
                    <a:pt x="1984199" y="309218"/>
                    <a:pt x="2263913" y="309218"/>
                  </a:cubicBezTo>
                  <a:cubicBezTo>
                    <a:pt x="2378088" y="309218"/>
                    <a:pt x="2492145" y="301855"/>
                    <a:pt x="2606261" y="298174"/>
                  </a:cubicBezTo>
                  <a:cubicBezTo>
                    <a:pt x="2654116" y="294493"/>
                    <a:pt x="2701830" y="287131"/>
                    <a:pt x="2749826" y="287131"/>
                  </a:cubicBezTo>
                  <a:cubicBezTo>
                    <a:pt x="2816189" y="287131"/>
                    <a:pt x="2882321" y="295018"/>
                    <a:pt x="2948609" y="298174"/>
                  </a:cubicBezTo>
                  <a:cubicBezTo>
                    <a:pt x="2959640" y="298699"/>
                    <a:pt x="2970696" y="298174"/>
                    <a:pt x="2981739" y="298174"/>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3" name="ZoneTexte 22"/>
            <p:cNvSpPr txBox="1"/>
            <p:nvPr/>
          </p:nvSpPr>
          <p:spPr>
            <a:xfrm>
              <a:off x="3710608" y="3723158"/>
              <a:ext cx="1245278" cy="262397"/>
            </a:xfrm>
            <a:prstGeom prst="rect">
              <a:avLst/>
            </a:prstGeom>
            <a:noFill/>
          </p:spPr>
          <p:txBody>
            <a:bodyPr wrap="none" rtlCol="0">
              <a:spAutoFit/>
            </a:bodyPr>
            <a:lstStyle/>
            <a:p>
              <a:r>
                <a:rPr lang="fr-FR" dirty="0"/>
                <a:t>AFM image</a:t>
              </a:r>
            </a:p>
          </p:txBody>
        </p:sp>
      </p:grpSp>
      <p:sp>
        <p:nvSpPr>
          <p:cNvPr id="18" name="Rectangle 17">
            <a:extLst>
              <a:ext uri="{FF2B5EF4-FFF2-40B4-BE49-F238E27FC236}">
                <a16:creationId xmlns:a16="http://schemas.microsoft.com/office/drawing/2014/main" id="{667F84FE-41D1-CA45-BE0F-8B64617E6A1F}"/>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5818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44444E-6 -3.33333E-6 L 0.13888 0.00324 " pathEditMode="relative" rAng="0" ptsTypes="AA">
                                      <p:cBhvr>
                                        <p:cTn id="6" dur="2000" fill="hold"/>
                                        <p:tgtEl>
                                          <p:spTgt spid="6"/>
                                        </p:tgtEl>
                                        <p:attrNameLst>
                                          <p:attrName>ppt_x</p:attrName>
                                          <p:attrName>ppt_y</p:attrName>
                                        </p:attrNameLst>
                                      </p:cBhvr>
                                      <p:rCtr x="6944" y="162"/>
                                    </p:animMotion>
                                  </p:childTnLst>
                                </p:cTn>
                              </p:par>
                            </p:childTnLst>
                          </p:cTn>
                        </p:par>
                        <p:par>
                          <p:cTn id="7" fill="hold">
                            <p:stCondLst>
                              <p:cond delay="2000"/>
                            </p:stCondLst>
                            <p:childTnLst>
                              <p:par>
                                <p:cTn id="8" presetID="0" presetClass="path" presetSubtype="0" accel="50000" decel="50000" fill="hold" grpId="1" nodeType="afterEffect">
                                  <p:stCondLst>
                                    <p:cond delay="0"/>
                                  </p:stCondLst>
                                  <p:childTnLst>
                                    <p:animMotion origin="layout" path="M 0.13889 0.00324 L 0.36094 0.00162 " pathEditMode="relative" rAng="0" ptsTypes="AA">
                                      <p:cBhvr>
                                        <p:cTn id="9" dur="2000" fill="hold"/>
                                        <p:tgtEl>
                                          <p:spTgt spid="6"/>
                                        </p:tgtEl>
                                        <p:attrNameLst>
                                          <p:attrName>ppt_x</p:attrName>
                                          <p:attrName>ppt_y</p:attrName>
                                        </p:attrNameLst>
                                      </p:cBhvr>
                                      <p:rCtr x="11094" y="-93"/>
                                    </p:animMotion>
                                  </p:childTnLst>
                                </p:cTn>
                              </p:par>
                              <p:par>
                                <p:cTn id="10" presetID="0" presetClass="path" presetSubtype="0" accel="50000" decel="50000" fill="hold" grpId="0" nodeType="withEffect">
                                  <p:stCondLst>
                                    <p:cond delay="0"/>
                                  </p:stCondLst>
                                  <p:childTnLst>
                                    <p:animMotion origin="layout" path="M 2.77778E-7 4.44444E-6 L 0.21128 0.00162 " pathEditMode="relative" ptsTypes="AA">
                                      <p:cBhvr>
                                        <p:cTn id="11" dur="2000" fill="hold"/>
                                        <p:tgtEl>
                                          <p:spTgt spid="4"/>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5.27778E-6 -3.7037E-6 C 0.00086 -0.01991 0.0026 -0.03472 0.00728 -0.05301 C 0.00867 -0.05903 0.00954 -0.06227 0.0144 -0.06435 C 0.01718 -0.05301 0.01527 -0.05764 0.01926 -0.04977 C 0.01961 -0.04236 0.01961 -0.03495 0.02048 -0.02731 C 0.02082 -0.02407 0.02291 -0.01759 0.02291 -0.01759 C 0.02325 -0.01389 0.0236 -0.01018 0.02412 -0.00625 C 0.0243 -0.0037 0.02534 0.00417 0.02534 0.00162 C 0.02534 -0.01088 0.02482 -0.01111 0.02291 -0.01921 C 0.02378 -0.03449 0.0236 -0.05 0.0302 -0.06273 C 0.04079 -0.06041 0.03992 -0.06018 0.04339 -0.04653 C 0.04374 -0.04514 0.04409 -0.04352 0.04461 -0.0419 C 0.04496 -0.04051 0.0453 -0.03866 0.04582 -0.03704 C 0.04617 -0.03541 0.04704 -0.03217 0.04704 -0.03217 C 0.04652 -0.02639 0.04582 -0.02037 0.04582 -0.01435 C 0.04582 -0.00208 0.0486 0.00834 0.04582 -0.00324 C 0.04617 -0.01944 0.04131 -0.05555 0.05798 -0.06273 C 0.06214 -0.05903 0.06475 -0.05903 0.0677 -0.05301 C 0.06857 -0.04838 0.07117 -0.03866 0.07117 -0.03866 C 0.07325 -0.02176 0.0736 -0.02153 0.0736 0.00324 C 0.0736 0.01435 0.07308 -0.01967 0.07117 -0.03055 C 0.07204 -0.04768 0.07013 -0.05602 0.08211 -0.06111 C 0.0901 -0.05972 0.09287 -0.06018 0.09548 -0.04977 C 0.09582 -0.03866 0.096 -0.02731 0.09652 -0.01597 C 0.09721 0.00046 0.09999 0.00486 0.09548 -0.00486 C 0.09669 -0.02592 0.10069 -0.04143 0.10381 -0.06111 C 0.11457 -0.05162 0.11388 -0.0493 0.12082 -0.03541 C 0.12256 -0.02338 0.12256 -0.02778 0.12082 -0.01111 C 0.12048 -0.00903 0.11978 -0.00717 0.11961 -0.00486 C 0.11909 -0.00185 0.11839 0.0081 0.11839 0.00486 C 0.11839 -0.00116 0.11909 -0.00694 0.11961 -0.01273 C 0.11857 -0.02963 0.1111 -0.05717 0.12673 -0.06435 C 0.13176 -0.06227 0.13228 -0.0581 0.13402 -0.05139 C 0.13246 -0.06713 0.13107 -0.09467 0.14253 -0.10463 C 0.15016 -0.10139 0.14825 -0.09583 0.14982 -0.08518 C 0.14999 -0.08356 0.15103 -0.0787 0.15103 -0.08032 C 0.15103 -0.08241 0.14912 -0.08958 0.1486 -0.09166 C 0.1493 -0.10092 0.14791 -0.1081 0.1545 -0.11111 C 0.15867 -0.10741 0.16093 -0.10625 0.16301 -0.09815 C 0.16371 -0.09491 0.16457 -0.09166 0.16544 -0.08842 C 0.16579 -0.0868 0.16666 -0.08356 0.16666 -0.08356 C 0.16944 -0.09491 0.16666 -0.08102 0.16666 -0.09653 C 0.16666 -0.10231 0.1677 -0.10625 0.16909 -0.11111 C 0.17187 -0.11065 0.17516 -0.11157 0.1776 -0.10949 C 0.17985 -0.10741 0.18055 -0.10301 0.18228 -0.09977 C 0.18298 -0.09815 0.18471 -0.09491 0.18471 -0.09491 C 0.18645 -0.08565 0.18523 -0.07546 0.18714 -0.06597 C 0.18766 -0.06296 0.18801 -0.07245 0.18836 -0.07569 C 0.18888 -0.08217 0.18905 -0.08866 0.18957 -0.09491 C 0.19999 -0.09259 0.1953 -0.0919 0.20294 -0.08518 C 0.21145 -0.05139 0.2052 -0.07916 0.20659 0.00162 C 0.20694 -0.02616 0.19791 -0.04884 0.21371 -0.06273 C 0.21527 -0.06227 0.21735 -0.06296 0.21857 -0.06111 C 0.22152 -0.05648 0.22291 -0.04051 0.22464 -0.03379 C 0.22412 -0.02315 0.22343 -0.0125 0.22343 -0.00162 C 0.22343 0.00533 0.22378 -0.01574 0.22464 -0.02245 C 0.22499 -0.02592 0.22707 -0.03217 0.22707 -0.03217 C 0.22742 -0.04236 0.22638 -0.05301 0.22829 -0.06273 C 0.22846 -0.06481 0.23072 -0.06088 0.23194 -0.05949 C 0.23437 -0.05648 0.23905 -0.04977 0.23905 -0.04977 C 0.242 -0.01666 0.242 -0.01342 0.24027 -0.04028 C 0.24079 -0.04606 0.24027 -0.05231 0.24391 -0.05625 C 0.246 -0.05903 0.25121 -0.06273 0.25121 -0.06273 C 0.25798 -0.06065 0.25659 -0.0581 0.26214 -0.05301 C 0.26249 -0.0412 0.26319 -0.02963 0.26319 -0.01759 C 0.26319 -0.01065 0.26214 0.01019 0.26214 0.00324 C 0.26214 -0.00787 0.26214 -0.03565 0.2644 -0.05139 C 0.26527 -0.0581 0.27655 -0.06273 0.27655 -0.06273 C 0.27985 -0.05625 0.28315 -0.05092 0.28506 -0.04329 C 0.28454 -0.02847 0.28385 -0.01342 0.28385 0.00162 C 0.28385 0.01435 0.28419 -0.0243 0.28506 -0.03704 C 0.28541 -0.04421 0.28975 -0.05231 0.29096 -0.05949 C 0.30346 -0.05717 0.29687 -0.05741 0.30555 -0.04977 C 0.30694 -0.04398 0.30763 -0.03912 0.31041 -0.03379 C 0.30954 -0.02199 0.30798 -0.01041 0.30798 0.00162 C 0.30798 0.01111 0.30971 -0.01782 0.31041 -0.02731 C 0.31093 -0.03912 0.31006 -0.05116 0.31162 -0.06273 C 0.3118 -0.06458 0.31405 -0.06389 0.31527 -0.06435 C 0.31978 -0.06296 0.32273 -0.05995 0.32725 -0.05787 C 0.33298 -0.05023 0.33489 -0.04259 0.33697 -0.03217 C 0.33766 -0.02106 0.34062 -0.0081 0.34062 0.00324 " pathEditMode="relative" ptsTypes="ffffffffffffffffffffffffffffffffffffffffffffffffffffffffffffffffffffffffffffffffA">
                                      <p:cBhvr>
                                        <p:cTn id="19" dur="5000" fill="hold"/>
                                        <p:tgtEl>
                                          <p:spTgt spid="9"/>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 2" descr="dessin_3modes.tif">
            <a:extLst>
              <a:ext uri="{FF2B5EF4-FFF2-40B4-BE49-F238E27FC236}">
                <a16:creationId xmlns:a16="http://schemas.microsoft.com/office/drawing/2014/main" id="{25855384-677B-0C47-A6AF-27EFE8C1C7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906463"/>
            <a:ext cx="50673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27652" name="ZoneTexte 5">
            <a:extLst>
              <a:ext uri="{FF2B5EF4-FFF2-40B4-BE49-F238E27FC236}">
                <a16:creationId xmlns:a16="http://schemas.microsoft.com/office/drawing/2014/main" id="{0EF3EFC2-0504-C44C-B56B-B286E8A8E69A}"/>
              </a:ext>
            </a:extLst>
          </p:cNvPr>
          <p:cNvSpPr txBox="1">
            <a:spLocks noChangeArrowheads="1"/>
          </p:cNvSpPr>
          <p:nvPr/>
        </p:nvSpPr>
        <p:spPr bwMode="auto">
          <a:xfrm>
            <a:off x="507479" y="1319797"/>
            <a:ext cx="29368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Euler-</a:t>
            </a:r>
            <a:r>
              <a:rPr lang="fr-FR" altLang="fr-FR" sz="2000" dirty="0" err="1"/>
              <a:t>Bernouilli</a:t>
            </a:r>
            <a:r>
              <a:rPr lang="fr-FR" altLang="fr-FR" sz="2000" dirty="0"/>
              <a:t> </a:t>
            </a:r>
            <a:r>
              <a:rPr lang="fr-FR" altLang="fr-FR" sz="2000" dirty="0" err="1"/>
              <a:t>equation</a:t>
            </a:r>
            <a:r>
              <a:rPr lang="fr-FR" altLang="fr-FR" sz="2000" dirty="0"/>
              <a:t> :</a:t>
            </a:r>
          </a:p>
        </p:txBody>
      </p:sp>
      <p:graphicFrame>
        <p:nvGraphicFramePr>
          <p:cNvPr id="27653" name="Object 2">
            <a:extLst>
              <a:ext uri="{FF2B5EF4-FFF2-40B4-BE49-F238E27FC236}">
                <a16:creationId xmlns:a16="http://schemas.microsoft.com/office/drawing/2014/main" id="{482296FD-ABAA-D547-BECA-506C6B5E2651}"/>
              </a:ext>
            </a:extLst>
          </p:cNvPr>
          <p:cNvGraphicFramePr>
            <a:graphicFrameLocks noChangeAspect="1"/>
          </p:cNvGraphicFramePr>
          <p:nvPr>
            <p:extLst>
              <p:ext uri="{D42A27DB-BD31-4B8C-83A1-F6EECF244321}">
                <p14:modId xmlns:p14="http://schemas.microsoft.com/office/powerpoint/2010/main" val="655102583"/>
              </p:ext>
            </p:extLst>
          </p:nvPr>
        </p:nvGraphicFramePr>
        <p:xfrm>
          <a:off x="187324" y="1861406"/>
          <a:ext cx="3662363" cy="865187"/>
        </p:xfrm>
        <a:graphic>
          <a:graphicData uri="http://schemas.openxmlformats.org/presentationml/2006/ole">
            <mc:AlternateContent xmlns:mc="http://schemas.openxmlformats.org/markup-compatibility/2006">
              <mc:Choice xmlns:v="urn:schemas-microsoft-com:vml" Requires="v">
                <p:oleObj spid="_x0000_s28205" name="…quation" r:id="rId4" imgW="1612900" imgH="381000" progId="Equation.3">
                  <p:embed/>
                </p:oleObj>
              </mc:Choice>
              <mc:Fallback>
                <p:oleObj name="…quation" r:id="rId4" imgW="1612900" imgH="3810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4" y="1861406"/>
                        <a:ext cx="3662363" cy="865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7654" name="Object 3">
            <a:extLst>
              <a:ext uri="{FF2B5EF4-FFF2-40B4-BE49-F238E27FC236}">
                <a16:creationId xmlns:a16="http://schemas.microsoft.com/office/drawing/2014/main" id="{983CF446-A89B-B64B-A66B-710862919DA6}"/>
              </a:ext>
            </a:extLst>
          </p:cNvPr>
          <p:cNvGraphicFramePr>
            <a:graphicFrameLocks noChangeAspect="1"/>
          </p:cNvGraphicFramePr>
          <p:nvPr/>
        </p:nvGraphicFramePr>
        <p:xfrm>
          <a:off x="504825" y="3211513"/>
          <a:ext cx="3027363" cy="1235075"/>
        </p:xfrm>
        <a:graphic>
          <a:graphicData uri="http://schemas.openxmlformats.org/presentationml/2006/ole">
            <mc:AlternateContent xmlns:mc="http://schemas.openxmlformats.org/markup-compatibility/2006">
              <mc:Choice xmlns:v="urn:schemas-microsoft-com:vml" Requires="v">
                <p:oleObj spid="_x0000_s28206" name="…quation" r:id="rId6" imgW="1397000" imgH="571500" progId="Equation.3">
                  <p:embed/>
                </p:oleObj>
              </mc:Choice>
              <mc:Fallback>
                <p:oleObj name="…quation" r:id="rId6" imgW="1397000" imgH="5715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825" y="3211513"/>
                        <a:ext cx="3027363"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7655" name="Object 4">
            <a:extLst>
              <a:ext uri="{FF2B5EF4-FFF2-40B4-BE49-F238E27FC236}">
                <a16:creationId xmlns:a16="http://schemas.microsoft.com/office/drawing/2014/main" id="{8A921CFB-B91B-B84D-93CB-A266B363E142}"/>
              </a:ext>
            </a:extLst>
          </p:cNvPr>
          <p:cNvGraphicFramePr>
            <a:graphicFrameLocks noChangeAspect="1"/>
          </p:cNvGraphicFramePr>
          <p:nvPr/>
        </p:nvGraphicFramePr>
        <p:xfrm>
          <a:off x="846138" y="5183188"/>
          <a:ext cx="1109662" cy="668337"/>
        </p:xfrm>
        <a:graphic>
          <a:graphicData uri="http://schemas.openxmlformats.org/presentationml/2006/ole">
            <mc:AlternateContent xmlns:mc="http://schemas.openxmlformats.org/markup-compatibility/2006">
              <mc:Choice xmlns:v="urn:schemas-microsoft-com:vml" Requires="v">
                <p:oleObj spid="_x0000_s28207" name="…quation" r:id="rId8" imgW="736600" imgH="444500" progId="Equation.3">
                  <p:embed/>
                </p:oleObj>
              </mc:Choice>
              <mc:Fallback>
                <p:oleObj name="…quation" r:id="rId8" imgW="736600" imgH="4445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138" y="5183188"/>
                        <a:ext cx="1109662" cy="668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7656" name="ZoneTexte 8">
            <a:extLst>
              <a:ext uri="{FF2B5EF4-FFF2-40B4-BE49-F238E27FC236}">
                <a16:creationId xmlns:a16="http://schemas.microsoft.com/office/drawing/2014/main" id="{24E1CE80-CD16-CE4E-A733-79D95C7017E2}"/>
              </a:ext>
            </a:extLst>
          </p:cNvPr>
          <p:cNvSpPr txBox="1">
            <a:spLocks noChangeArrowheads="1"/>
          </p:cNvSpPr>
          <p:nvPr/>
        </p:nvSpPr>
        <p:spPr bwMode="auto">
          <a:xfrm>
            <a:off x="152400" y="2844800"/>
            <a:ext cx="1182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a:t>Solution </a:t>
            </a:r>
            <a:r>
              <a:rPr lang="fr-FR" altLang="fr-FR" sz="1800"/>
              <a:t>:</a:t>
            </a:r>
          </a:p>
        </p:txBody>
      </p:sp>
      <p:sp>
        <p:nvSpPr>
          <p:cNvPr id="27657" name="ZoneTexte 9">
            <a:extLst>
              <a:ext uri="{FF2B5EF4-FFF2-40B4-BE49-F238E27FC236}">
                <a16:creationId xmlns:a16="http://schemas.microsoft.com/office/drawing/2014/main" id="{3D462C4A-69BC-BD45-9E20-C5304A818C4A}"/>
              </a:ext>
            </a:extLst>
          </p:cNvPr>
          <p:cNvSpPr txBox="1">
            <a:spLocks noChangeArrowheads="1"/>
          </p:cNvSpPr>
          <p:nvPr/>
        </p:nvSpPr>
        <p:spPr bwMode="auto">
          <a:xfrm>
            <a:off x="228600" y="5307013"/>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dirty="0" err="1"/>
              <a:t>with</a:t>
            </a:r>
            <a:endParaRPr lang="fr-FR" altLang="fr-FR" sz="1800" dirty="0"/>
          </a:p>
        </p:txBody>
      </p:sp>
      <p:graphicFrame>
        <p:nvGraphicFramePr>
          <p:cNvPr id="27658" name="Object 5">
            <a:extLst>
              <a:ext uri="{FF2B5EF4-FFF2-40B4-BE49-F238E27FC236}">
                <a16:creationId xmlns:a16="http://schemas.microsoft.com/office/drawing/2014/main" id="{7CADA1BE-7FF5-AA4C-BFEA-7D717137A401}"/>
              </a:ext>
            </a:extLst>
          </p:cNvPr>
          <p:cNvGraphicFramePr>
            <a:graphicFrameLocks noChangeAspect="1"/>
          </p:cNvGraphicFramePr>
          <p:nvPr/>
        </p:nvGraphicFramePr>
        <p:xfrm>
          <a:off x="2646363" y="5222875"/>
          <a:ext cx="708025" cy="612775"/>
        </p:xfrm>
        <a:graphic>
          <a:graphicData uri="http://schemas.openxmlformats.org/presentationml/2006/ole">
            <mc:AlternateContent xmlns:mc="http://schemas.openxmlformats.org/markup-compatibility/2006">
              <mc:Choice xmlns:v="urn:schemas-microsoft-com:vml" Requires="v">
                <p:oleObj spid="_x0000_s28208" name="…quation" r:id="rId10" imgW="469900" imgH="393700" progId="Equation.3">
                  <p:embed/>
                </p:oleObj>
              </mc:Choice>
              <mc:Fallback>
                <p:oleObj name="…quation" r:id="rId10" imgW="469900" imgH="393700" progId="Equation.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46363" y="5222875"/>
                        <a:ext cx="708025"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7659" name="ZoneTexte 11">
            <a:extLst>
              <a:ext uri="{FF2B5EF4-FFF2-40B4-BE49-F238E27FC236}">
                <a16:creationId xmlns:a16="http://schemas.microsoft.com/office/drawing/2014/main" id="{A7A60DF7-C301-3049-BF3A-5A4A058DA76B}"/>
              </a:ext>
            </a:extLst>
          </p:cNvPr>
          <p:cNvSpPr txBox="1">
            <a:spLocks noChangeArrowheads="1"/>
          </p:cNvSpPr>
          <p:nvPr/>
        </p:nvSpPr>
        <p:spPr bwMode="auto">
          <a:xfrm>
            <a:off x="2057400" y="5307013"/>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dirty="0"/>
              <a:t>and</a:t>
            </a:r>
          </a:p>
        </p:txBody>
      </p:sp>
      <p:sp>
        <p:nvSpPr>
          <p:cNvPr id="14" name="ZoneTexte 13">
            <a:extLst>
              <a:ext uri="{FF2B5EF4-FFF2-40B4-BE49-F238E27FC236}">
                <a16:creationId xmlns:a16="http://schemas.microsoft.com/office/drawing/2014/main" id="{27E58AFE-8B12-8546-BE98-DDF3203B3A3D}"/>
              </a:ext>
            </a:extLst>
          </p:cNvPr>
          <p:cNvSpPr txBox="1"/>
          <p:nvPr/>
        </p:nvSpPr>
        <p:spPr>
          <a:xfrm>
            <a:off x="0" y="481955"/>
            <a:ext cx="2746265" cy="461665"/>
          </a:xfrm>
          <a:prstGeom prst="rect">
            <a:avLst/>
          </a:prstGeom>
          <a:noFill/>
        </p:spPr>
        <p:txBody>
          <a:bodyPr wrap="none" rtlCol="0">
            <a:spAutoFit/>
          </a:bodyPr>
          <a:lstStyle/>
          <a:p>
            <a:r>
              <a:rPr lang="fr-FR" dirty="0"/>
              <a:t>A) Cantilever modes</a:t>
            </a:r>
          </a:p>
        </p:txBody>
      </p:sp>
      <p:sp>
        <p:nvSpPr>
          <p:cNvPr id="2" name="ZoneTexte 1">
            <a:extLst>
              <a:ext uri="{FF2B5EF4-FFF2-40B4-BE49-F238E27FC236}">
                <a16:creationId xmlns:a16="http://schemas.microsoft.com/office/drawing/2014/main" id="{006E75CB-C320-AC44-BE52-590D102A4CE2}"/>
              </a:ext>
            </a:extLst>
          </p:cNvPr>
          <p:cNvSpPr txBox="1"/>
          <p:nvPr/>
        </p:nvSpPr>
        <p:spPr>
          <a:xfrm>
            <a:off x="823635" y="5973584"/>
            <a:ext cx="902811" cy="307777"/>
          </a:xfrm>
          <a:prstGeom prst="rect">
            <a:avLst/>
          </a:prstGeom>
          <a:noFill/>
        </p:spPr>
        <p:txBody>
          <a:bodyPr wrap="none" rtlCol="0">
            <a:spAutoFit/>
          </a:bodyPr>
          <a:lstStyle/>
          <a:p>
            <a:r>
              <a:rPr lang="fr-FR" sz="1400" dirty="0" err="1"/>
              <a:t>frequency</a:t>
            </a:r>
            <a:endParaRPr lang="fr-FR" sz="1400" dirty="0"/>
          </a:p>
        </p:txBody>
      </p:sp>
      <p:sp>
        <p:nvSpPr>
          <p:cNvPr id="16" name="ZoneTexte 15">
            <a:extLst>
              <a:ext uri="{FF2B5EF4-FFF2-40B4-BE49-F238E27FC236}">
                <a16:creationId xmlns:a16="http://schemas.microsoft.com/office/drawing/2014/main" id="{4B28D852-AA75-874F-B1AF-2124792C2A5A}"/>
              </a:ext>
            </a:extLst>
          </p:cNvPr>
          <p:cNvSpPr txBox="1"/>
          <p:nvPr/>
        </p:nvSpPr>
        <p:spPr>
          <a:xfrm>
            <a:off x="2483790" y="5993408"/>
            <a:ext cx="813043" cy="307777"/>
          </a:xfrm>
          <a:prstGeom prst="rect">
            <a:avLst/>
          </a:prstGeom>
          <a:noFill/>
        </p:spPr>
        <p:txBody>
          <a:bodyPr wrap="none" rtlCol="0">
            <a:spAutoFit/>
          </a:bodyPr>
          <a:lstStyle/>
          <a:p>
            <a:r>
              <a:rPr lang="fr-FR" sz="1400" dirty="0" err="1"/>
              <a:t>damping</a:t>
            </a:r>
            <a:endParaRPr lang="fr-FR"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27652" name="ZoneTexte 5">
            <a:extLst>
              <a:ext uri="{FF2B5EF4-FFF2-40B4-BE49-F238E27FC236}">
                <a16:creationId xmlns:a16="http://schemas.microsoft.com/office/drawing/2014/main" id="{0EF3EFC2-0504-C44C-B56B-B286E8A8E69A}"/>
              </a:ext>
            </a:extLst>
          </p:cNvPr>
          <p:cNvSpPr txBox="1">
            <a:spLocks noChangeArrowheads="1"/>
          </p:cNvSpPr>
          <p:nvPr/>
        </p:nvSpPr>
        <p:spPr bwMode="auto">
          <a:xfrm>
            <a:off x="126206" y="930276"/>
            <a:ext cx="29368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Euler-</a:t>
            </a:r>
            <a:r>
              <a:rPr lang="fr-FR" altLang="fr-FR" sz="2000" dirty="0" err="1"/>
              <a:t>Bernouilli</a:t>
            </a:r>
            <a:r>
              <a:rPr lang="fr-FR" altLang="fr-FR" sz="2000" dirty="0"/>
              <a:t> </a:t>
            </a:r>
            <a:r>
              <a:rPr lang="fr-FR" altLang="fr-FR" sz="2000" dirty="0" err="1"/>
              <a:t>equation</a:t>
            </a:r>
            <a:r>
              <a:rPr lang="fr-FR" altLang="fr-FR" sz="2000" dirty="0"/>
              <a:t> :</a:t>
            </a:r>
          </a:p>
        </p:txBody>
      </p:sp>
      <p:graphicFrame>
        <p:nvGraphicFramePr>
          <p:cNvPr id="27653" name="Object 2">
            <a:extLst>
              <a:ext uri="{FF2B5EF4-FFF2-40B4-BE49-F238E27FC236}">
                <a16:creationId xmlns:a16="http://schemas.microsoft.com/office/drawing/2014/main" id="{482296FD-ABAA-D547-BECA-506C6B5E2651}"/>
              </a:ext>
            </a:extLst>
          </p:cNvPr>
          <p:cNvGraphicFramePr>
            <a:graphicFrameLocks noChangeAspect="1"/>
          </p:cNvGraphicFramePr>
          <p:nvPr>
            <p:extLst>
              <p:ext uri="{D42A27DB-BD31-4B8C-83A1-F6EECF244321}">
                <p14:modId xmlns:p14="http://schemas.microsoft.com/office/powerpoint/2010/main" val="1991851575"/>
              </p:ext>
            </p:extLst>
          </p:nvPr>
        </p:nvGraphicFramePr>
        <p:xfrm>
          <a:off x="3658313" y="697737"/>
          <a:ext cx="3662363" cy="865187"/>
        </p:xfrm>
        <a:graphic>
          <a:graphicData uri="http://schemas.openxmlformats.org/presentationml/2006/ole">
            <mc:AlternateContent xmlns:mc="http://schemas.openxmlformats.org/markup-compatibility/2006">
              <mc:Choice xmlns:v="urn:schemas-microsoft-com:vml" Requires="v">
                <p:oleObj spid="_x0000_s46183" name="…quation" r:id="rId3" imgW="1612900" imgH="381000" progId="Equation.3">
                  <p:embed/>
                </p:oleObj>
              </mc:Choice>
              <mc:Fallback>
                <p:oleObj name="…quation" r:id="rId3" imgW="1612900" imgH="381000" progId="Equation.3">
                  <p:embed/>
                  <p:pic>
                    <p:nvPicPr>
                      <p:cNvPr id="27653" name="Object 2">
                        <a:extLst>
                          <a:ext uri="{FF2B5EF4-FFF2-40B4-BE49-F238E27FC236}">
                            <a16:creationId xmlns:a16="http://schemas.microsoft.com/office/drawing/2014/main" id="{482296FD-ABAA-D547-BECA-506C6B5E2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8313" y="697737"/>
                        <a:ext cx="3662363" cy="865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10" name="Groupe 9">
            <a:extLst>
              <a:ext uri="{FF2B5EF4-FFF2-40B4-BE49-F238E27FC236}">
                <a16:creationId xmlns:a16="http://schemas.microsoft.com/office/drawing/2014/main" id="{9D0907BF-7ED3-374B-A3DA-9AC43F6E5166}"/>
              </a:ext>
            </a:extLst>
          </p:cNvPr>
          <p:cNvGrpSpPr/>
          <p:nvPr/>
        </p:nvGrpSpPr>
        <p:grpSpPr>
          <a:xfrm>
            <a:off x="4707675" y="1675497"/>
            <a:ext cx="4230842" cy="1235712"/>
            <a:chOff x="4707675" y="1675497"/>
            <a:chExt cx="4230842" cy="1235712"/>
          </a:xfrm>
        </p:grpSpPr>
        <p:grpSp>
          <p:nvGrpSpPr>
            <p:cNvPr id="15" name="Groupe 14">
              <a:extLst>
                <a:ext uri="{FF2B5EF4-FFF2-40B4-BE49-F238E27FC236}">
                  <a16:creationId xmlns:a16="http://schemas.microsoft.com/office/drawing/2014/main" id="{CF1BB7AA-612C-0648-8AEE-CE58EC3F4544}"/>
                </a:ext>
              </a:extLst>
            </p:cNvPr>
            <p:cNvGrpSpPr/>
            <p:nvPr/>
          </p:nvGrpSpPr>
          <p:grpSpPr>
            <a:xfrm flipH="1">
              <a:off x="4707675" y="1675497"/>
              <a:ext cx="4230842" cy="1070059"/>
              <a:chOff x="1390640" y="1841812"/>
              <a:chExt cx="4230842" cy="1070059"/>
            </a:xfrm>
          </p:grpSpPr>
          <p:grpSp>
            <p:nvGrpSpPr>
              <p:cNvPr id="17" name="Groupe 16">
                <a:extLst>
                  <a:ext uri="{FF2B5EF4-FFF2-40B4-BE49-F238E27FC236}">
                    <a16:creationId xmlns:a16="http://schemas.microsoft.com/office/drawing/2014/main" id="{562C0DDE-19FC-E842-9086-F896F12DB4B0}"/>
                  </a:ext>
                </a:extLst>
              </p:cNvPr>
              <p:cNvGrpSpPr/>
              <p:nvPr/>
            </p:nvGrpSpPr>
            <p:grpSpPr>
              <a:xfrm>
                <a:off x="1390640" y="1841812"/>
                <a:ext cx="4230842" cy="1070059"/>
                <a:chOff x="1390640" y="1841812"/>
                <a:chExt cx="4230842" cy="1070059"/>
              </a:xfrm>
            </p:grpSpPr>
            <p:sp>
              <p:nvSpPr>
                <p:cNvPr id="21" name="Rectangle 20">
                  <a:extLst>
                    <a:ext uri="{FF2B5EF4-FFF2-40B4-BE49-F238E27FC236}">
                      <a16:creationId xmlns:a16="http://schemas.microsoft.com/office/drawing/2014/main" id="{7182FF84-E026-A447-BFAD-5D98344ED39B}"/>
                    </a:ext>
                  </a:extLst>
                </p:cNvPr>
                <p:cNvSpPr/>
                <p:nvPr/>
              </p:nvSpPr>
              <p:spPr bwMode="auto">
                <a:xfrm>
                  <a:off x="5080285" y="2387661"/>
                  <a:ext cx="324701" cy="524210"/>
                </a:xfrm>
                <a:prstGeom prst="rect">
                  <a:avLst/>
                </a:prstGeom>
                <a:pattFill prst="wdUpDiag">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22" name="Groupe 21">
                  <a:extLst>
                    <a:ext uri="{FF2B5EF4-FFF2-40B4-BE49-F238E27FC236}">
                      <a16:creationId xmlns:a16="http://schemas.microsoft.com/office/drawing/2014/main" id="{7F051730-17F8-2147-97B2-B7E9FB6C4318}"/>
                    </a:ext>
                  </a:extLst>
                </p:cNvPr>
                <p:cNvGrpSpPr/>
                <p:nvPr/>
              </p:nvGrpSpPr>
              <p:grpSpPr>
                <a:xfrm>
                  <a:off x="1390640" y="1841812"/>
                  <a:ext cx="4230842" cy="1031974"/>
                  <a:chOff x="1390640" y="1841812"/>
                  <a:chExt cx="4230842" cy="1031974"/>
                </a:xfrm>
              </p:grpSpPr>
              <p:cxnSp>
                <p:nvCxnSpPr>
                  <p:cNvPr id="23" name="Connecteur droit avec flèche 22">
                    <a:extLst>
                      <a:ext uri="{FF2B5EF4-FFF2-40B4-BE49-F238E27FC236}">
                        <a16:creationId xmlns:a16="http://schemas.microsoft.com/office/drawing/2014/main" id="{A928EC8A-5DE1-7241-AFA6-49559EB9E11A}"/>
                      </a:ext>
                    </a:extLst>
                  </p:cNvPr>
                  <p:cNvCxnSpPr>
                    <a:cxnSpLocks/>
                  </p:cNvCxnSpPr>
                  <p:nvPr/>
                </p:nvCxnSpPr>
                <p:spPr bwMode="auto">
                  <a:xfrm flipH="1">
                    <a:off x="1390640" y="2624328"/>
                    <a:ext cx="423084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Connecteur droit avec flèche 23">
                    <a:extLst>
                      <a:ext uri="{FF2B5EF4-FFF2-40B4-BE49-F238E27FC236}">
                        <a16:creationId xmlns:a16="http://schemas.microsoft.com/office/drawing/2014/main" id="{142FFFB0-D309-FE44-A0B4-B04EDEE050AE}"/>
                      </a:ext>
                    </a:extLst>
                  </p:cNvPr>
                  <p:cNvCxnSpPr/>
                  <p:nvPr/>
                </p:nvCxnSpPr>
                <p:spPr bwMode="auto">
                  <a:xfrm flipV="1">
                    <a:off x="5084064" y="1901536"/>
                    <a:ext cx="0" cy="9722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ZoneTexte 24">
                    <a:extLst>
                      <a:ext uri="{FF2B5EF4-FFF2-40B4-BE49-F238E27FC236}">
                        <a16:creationId xmlns:a16="http://schemas.microsoft.com/office/drawing/2014/main" id="{B06B0FDC-3FF5-1347-B70E-191BE9BC1C0B}"/>
                      </a:ext>
                    </a:extLst>
                  </p:cNvPr>
                  <p:cNvSpPr txBox="1"/>
                  <p:nvPr/>
                </p:nvSpPr>
                <p:spPr>
                  <a:xfrm>
                    <a:off x="5084064" y="1841812"/>
                    <a:ext cx="320922" cy="461665"/>
                  </a:xfrm>
                  <a:prstGeom prst="rect">
                    <a:avLst/>
                  </a:prstGeom>
                  <a:noFill/>
                </p:spPr>
                <p:txBody>
                  <a:bodyPr wrap="none" rtlCol="0">
                    <a:spAutoFit/>
                  </a:bodyPr>
                  <a:lstStyle/>
                  <a:p>
                    <a:r>
                      <a:rPr lang="fr-FR" dirty="0"/>
                      <a:t>z</a:t>
                    </a:r>
                  </a:p>
                </p:txBody>
              </p:sp>
              <p:sp>
                <p:nvSpPr>
                  <p:cNvPr id="26" name="ZoneTexte 25">
                    <a:extLst>
                      <a:ext uri="{FF2B5EF4-FFF2-40B4-BE49-F238E27FC236}">
                        <a16:creationId xmlns:a16="http://schemas.microsoft.com/office/drawing/2014/main" id="{A119DE17-5EC6-8741-8FD5-87913ECE9D94}"/>
                      </a:ext>
                    </a:extLst>
                  </p:cNvPr>
                  <p:cNvSpPr txBox="1"/>
                  <p:nvPr/>
                </p:nvSpPr>
                <p:spPr>
                  <a:xfrm>
                    <a:off x="1512497" y="2208382"/>
                    <a:ext cx="338554" cy="461665"/>
                  </a:xfrm>
                  <a:prstGeom prst="rect">
                    <a:avLst/>
                  </a:prstGeom>
                  <a:noFill/>
                </p:spPr>
                <p:txBody>
                  <a:bodyPr wrap="none" rtlCol="0">
                    <a:spAutoFit/>
                  </a:bodyPr>
                  <a:lstStyle/>
                  <a:p>
                    <a:r>
                      <a:rPr lang="fr-FR" dirty="0"/>
                      <a:t>x</a:t>
                    </a:r>
                  </a:p>
                </p:txBody>
              </p:sp>
            </p:grpSp>
          </p:grpSp>
          <p:grpSp>
            <p:nvGrpSpPr>
              <p:cNvPr id="18" name="Groupe 17">
                <a:extLst>
                  <a:ext uri="{FF2B5EF4-FFF2-40B4-BE49-F238E27FC236}">
                    <a16:creationId xmlns:a16="http://schemas.microsoft.com/office/drawing/2014/main" id="{2189E009-4B81-5B49-9CC8-F574506700DC}"/>
                  </a:ext>
                </a:extLst>
              </p:cNvPr>
              <p:cNvGrpSpPr/>
              <p:nvPr/>
            </p:nvGrpSpPr>
            <p:grpSpPr>
              <a:xfrm>
                <a:off x="2092878" y="2000409"/>
                <a:ext cx="2987407" cy="387252"/>
                <a:chOff x="2092878" y="2000409"/>
                <a:chExt cx="2987407" cy="387252"/>
              </a:xfrm>
            </p:grpSpPr>
            <p:cxnSp>
              <p:nvCxnSpPr>
                <p:cNvPr id="19" name="Connecteur droit avec flèche 18">
                  <a:extLst>
                    <a:ext uri="{FF2B5EF4-FFF2-40B4-BE49-F238E27FC236}">
                      <a16:creationId xmlns:a16="http://schemas.microsoft.com/office/drawing/2014/main" id="{A392FA84-481B-D145-B21D-52844089A7DB}"/>
                    </a:ext>
                  </a:extLst>
                </p:cNvPr>
                <p:cNvCxnSpPr/>
                <p:nvPr/>
              </p:nvCxnSpPr>
              <p:spPr bwMode="auto">
                <a:xfrm>
                  <a:off x="2092878" y="2387661"/>
                  <a:ext cx="2987407"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0" name="ZoneTexte 19">
                  <a:extLst>
                    <a:ext uri="{FF2B5EF4-FFF2-40B4-BE49-F238E27FC236}">
                      <a16:creationId xmlns:a16="http://schemas.microsoft.com/office/drawing/2014/main" id="{A4252F7B-54EF-E24E-B4EA-795FAC61880D}"/>
                    </a:ext>
                  </a:extLst>
                </p:cNvPr>
                <p:cNvSpPr txBox="1"/>
                <p:nvPr/>
              </p:nvSpPr>
              <p:spPr>
                <a:xfrm>
                  <a:off x="3585052" y="2000409"/>
                  <a:ext cx="325730" cy="369332"/>
                </a:xfrm>
                <a:prstGeom prst="rect">
                  <a:avLst/>
                </a:prstGeom>
                <a:noFill/>
              </p:spPr>
              <p:txBody>
                <a:bodyPr wrap="none" rtlCol="0">
                  <a:spAutoFit/>
                </a:bodyPr>
                <a:lstStyle/>
                <a:p>
                  <a:r>
                    <a:rPr lang="fr-FR" sz="1800" dirty="0"/>
                    <a:t>L</a:t>
                  </a:r>
                </a:p>
              </p:txBody>
            </p:sp>
          </p:grpSp>
        </p:grpSp>
        <p:grpSp>
          <p:nvGrpSpPr>
            <p:cNvPr id="41" name="Groupe 40">
              <a:extLst>
                <a:ext uri="{FF2B5EF4-FFF2-40B4-BE49-F238E27FC236}">
                  <a16:creationId xmlns:a16="http://schemas.microsoft.com/office/drawing/2014/main" id="{82C2FD89-247F-3847-83BE-5AE1CDFA6C07}"/>
                </a:ext>
              </a:extLst>
            </p:cNvPr>
            <p:cNvGrpSpPr/>
            <p:nvPr/>
          </p:nvGrpSpPr>
          <p:grpSpPr>
            <a:xfrm flipH="1">
              <a:off x="5246982" y="2458013"/>
              <a:ext cx="2991185" cy="453196"/>
              <a:chOff x="2092879" y="2624328"/>
              <a:chExt cx="2991185" cy="453196"/>
            </a:xfrm>
          </p:grpSpPr>
          <p:sp>
            <p:nvSpPr>
              <p:cNvPr id="42" name="Rectangle 41">
                <a:extLst>
                  <a:ext uri="{FF2B5EF4-FFF2-40B4-BE49-F238E27FC236}">
                    <a16:creationId xmlns:a16="http://schemas.microsoft.com/office/drawing/2014/main" id="{D2BF3274-E981-9C47-A3D8-F77BDB3EF964}"/>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3" name="Triangle 42">
                <a:extLst>
                  <a:ext uri="{FF2B5EF4-FFF2-40B4-BE49-F238E27FC236}">
                    <a16:creationId xmlns:a16="http://schemas.microsoft.com/office/drawing/2014/main" id="{DAF7D7B4-3651-DA4C-860A-047BD2B7B1CB}"/>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grpSp>
        <p:nvGrpSpPr>
          <p:cNvPr id="11" name="Groupe 10">
            <a:extLst>
              <a:ext uri="{FF2B5EF4-FFF2-40B4-BE49-F238E27FC236}">
                <a16:creationId xmlns:a16="http://schemas.microsoft.com/office/drawing/2014/main" id="{A3710880-183A-884F-8840-118C1B37483C}"/>
              </a:ext>
            </a:extLst>
          </p:cNvPr>
          <p:cNvGrpSpPr/>
          <p:nvPr/>
        </p:nvGrpSpPr>
        <p:grpSpPr>
          <a:xfrm>
            <a:off x="126206" y="1974873"/>
            <a:ext cx="2471595" cy="4103394"/>
            <a:chOff x="126206" y="1974873"/>
            <a:chExt cx="2471595" cy="4103394"/>
          </a:xfrm>
        </p:grpSpPr>
        <p:sp>
          <p:nvSpPr>
            <p:cNvPr id="2" name="ZoneTexte 1">
              <a:extLst>
                <a:ext uri="{FF2B5EF4-FFF2-40B4-BE49-F238E27FC236}">
                  <a16:creationId xmlns:a16="http://schemas.microsoft.com/office/drawing/2014/main" id="{A2AC543A-D742-274A-9C72-2B2F43210BF8}"/>
                </a:ext>
              </a:extLst>
            </p:cNvPr>
            <p:cNvSpPr txBox="1"/>
            <p:nvPr/>
          </p:nvSpPr>
          <p:spPr>
            <a:xfrm>
              <a:off x="126206" y="1974873"/>
              <a:ext cx="2435282" cy="369332"/>
            </a:xfrm>
            <a:prstGeom prst="rect">
              <a:avLst/>
            </a:prstGeom>
            <a:noFill/>
          </p:spPr>
          <p:txBody>
            <a:bodyPr wrap="none" rtlCol="0">
              <a:spAutoFit/>
            </a:bodyPr>
            <a:lstStyle/>
            <a:p>
              <a:r>
                <a:rPr lang="fr-FR" sz="1800" dirty="0" err="1"/>
                <a:t>Boundaries</a:t>
              </a:r>
              <a:r>
                <a:rPr lang="fr-FR" sz="1800" dirty="0"/>
                <a:t> conditions : </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87BE4AA5-A63C-C044-A0EF-4380AE16D135}"/>
                    </a:ext>
                  </a:extLst>
                </p:cNvPr>
                <p:cNvSpPr txBox="1"/>
                <p:nvPr/>
              </p:nvSpPr>
              <p:spPr>
                <a:xfrm>
                  <a:off x="429387" y="2480872"/>
                  <a:ext cx="2168414" cy="35973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m>
                              <m:mPr>
                                <m:mcs>
                                  <m:mc>
                                    <m:mcPr>
                                      <m:count m:val="1"/>
                                      <m:mcJc m:val="center"/>
                                    </m:mcPr>
                                  </m:mc>
                                </m:mcs>
                                <m:ctrlPr>
                                  <a:rPr lang="fr-FR" i="1" smtClean="0">
                                    <a:latin typeface="Cambria Math" panose="02040503050406030204" pitchFamily="18" charset="0"/>
                                  </a:rPr>
                                </m:ctrlPr>
                              </m:mPr>
                              <m:mr>
                                <m:e>
                                  <m:r>
                                    <a:rPr lang="fr-FR" i="1">
                                      <a:latin typeface="Cambria Math" panose="02040503050406030204" pitchFamily="18" charset="0"/>
                                    </a:rPr>
                                    <m:t>𝑧</m:t>
                                  </m:r>
                                  <m:d>
                                    <m:dPr>
                                      <m:ctrlPr>
                                        <a:rPr lang="fr-FR" i="1">
                                          <a:latin typeface="Cambria Math" panose="02040503050406030204" pitchFamily="18" charset="0"/>
                                        </a:rPr>
                                      </m:ctrlPr>
                                    </m:dPr>
                                    <m:e>
                                      <m:r>
                                        <a:rPr lang="fr-FR" i="1">
                                          <a:latin typeface="Cambria Math" panose="02040503050406030204" pitchFamily="18" charset="0"/>
                                        </a:rPr>
                                        <m:t>0</m:t>
                                      </m:r>
                                    </m:e>
                                  </m:d>
                                  <m:r>
                                    <a:rPr lang="fr-FR" i="1">
                                      <a:latin typeface="Cambria Math" panose="02040503050406030204" pitchFamily="18" charset="0"/>
                                    </a:rPr>
                                    <m:t>=0</m:t>
                                  </m:r>
                                </m:e>
                              </m:mr>
                              <m:mr>
                                <m:e>
                                  <m:sSub>
                                    <m:sSubPr>
                                      <m:ctrlPr>
                                        <a:rPr lang="fr-FR" i="1">
                                          <a:latin typeface="Cambria Math" panose="02040503050406030204" pitchFamily="18" charset="0"/>
                                        </a:rPr>
                                      </m:ctrlPr>
                                    </m:sSubPr>
                                    <m:e>
                                      <m:d>
                                        <m:dPr>
                                          <m:begChr m:val=""/>
                                          <m:endChr m:val="|"/>
                                          <m:ctrlPr>
                                            <a:rPr lang="fr-FR" i="1">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𝑧</m:t>
                                              </m:r>
                                            </m:num>
                                            <m:den>
                                              <m:r>
                                                <a:rPr lang="fr-FR" i="1">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𝑥</m:t>
                                              </m:r>
                                            </m:den>
                                          </m:f>
                                        </m:e>
                                      </m:d>
                                    </m:e>
                                    <m:sub>
                                      <m:r>
                                        <a:rPr lang="fr-FR" i="1">
                                          <a:latin typeface="Cambria Math" panose="02040503050406030204" pitchFamily="18" charset="0"/>
                                        </a:rPr>
                                        <m:t>𝑥</m:t>
                                      </m:r>
                                      <m:r>
                                        <a:rPr lang="fr-FR" i="1">
                                          <a:latin typeface="Cambria Math" panose="02040503050406030204" pitchFamily="18" charset="0"/>
                                        </a:rPr>
                                        <m:t>=0</m:t>
                                      </m:r>
                                    </m:sub>
                                  </m:sSub>
                                  <m:r>
                                    <a:rPr lang="fr-FR" i="1">
                                      <a:latin typeface="Cambria Math" panose="02040503050406030204" pitchFamily="18" charset="0"/>
                                    </a:rPr>
                                    <m:t>=</m:t>
                                  </m:r>
                                  <m:r>
                                    <a:rPr lang="fr-FR" b="0" i="1" smtClean="0">
                                      <a:latin typeface="Cambria Math" panose="02040503050406030204" pitchFamily="18" charset="0"/>
                                    </a:rPr>
                                    <m:t>0</m:t>
                                  </m:r>
                                </m:e>
                              </m:mr>
                              <m:mr>
                                <m:e>
                                  <m:m>
                                    <m:mPr>
                                      <m:mcs>
                                        <m:mc>
                                          <m:mcPr>
                                            <m:count m:val="1"/>
                                            <m:mcJc m:val="center"/>
                                          </m:mcPr>
                                        </m:mc>
                                      </m:mcs>
                                      <m:ctrlPr>
                                        <a:rPr lang="fr-FR" i="1" smtClean="0">
                                          <a:latin typeface="Cambria Math" panose="02040503050406030204" pitchFamily="18" charset="0"/>
                                        </a:rPr>
                                      </m:ctrlPr>
                                    </m:mPr>
                                    <m:mr>
                                      <m:e>
                                        <m:sSub>
                                          <m:sSubPr>
                                            <m:ctrlPr>
                                              <a:rPr lang="fr-FR" i="1">
                                                <a:latin typeface="Cambria Math" panose="02040503050406030204" pitchFamily="18" charset="0"/>
                                              </a:rPr>
                                            </m:ctrlPr>
                                          </m:sSubPr>
                                          <m:e>
                                            <m:d>
                                              <m:dPr>
                                                <m:begChr m:val=""/>
                                                <m:endChr m:val="|"/>
                                                <m:ctrlPr>
                                                  <a:rPr lang="fr-FR" i="1">
                                                    <a:latin typeface="Cambria Math" panose="02040503050406030204" pitchFamily="18" charset="0"/>
                                                  </a:rPr>
                                                </m:ctrlPr>
                                              </m:dPr>
                                              <m:e>
                                                <m:f>
                                                  <m:fPr>
                                                    <m:ctrlPr>
                                                      <a:rPr lang="fr-FR" i="1">
                                                        <a:latin typeface="Cambria Math" panose="02040503050406030204" pitchFamily="18" charset="0"/>
                                                      </a:rPr>
                                                    </m:ctrlPr>
                                                  </m:fPr>
                                                  <m:num>
                                                    <m:sSup>
                                                      <m:sSupPr>
                                                        <m:ctrlPr>
                                                          <a:rPr lang="fr-FR" i="1" smtClean="0">
                                                            <a:latin typeface="Cambria Math" panose="02040503050406030204" pitchFamily="18" charset="0"/>
                                                          </a:rPr>
                                                        </m:ctrlPr>
                                                      </m:sSupPr>
                                                      <m:e>
                                                        <m:r>
                                                          <a:rPr lang="fr-FR" i="1">
                                                            <a:latin typeface="Cambria Math" panose="02040503050406030204" pitchFamily="18" charset="0"/>
                                                            <a:ea typeface="Cambria Math" panose="02040503050406030204" pitchFamily="18" charset="0"/>
                                                          </a:rPr>
                                                          <m:t>𝜕</m:t>
                                                        </m:r>
                                                      </m:e>
                                                      <m:sup>
                                                        <m:r>
                                                          <a:rPr lang="fr-FR" b="0" i="1" smtClean="0">
                                                            <a:latin typeface="Cambria Math" panose="02040503050406030204" pitchFamily="18" charset="0"/>
                                                          </a:rPr>
                                                          <m:t>2</m:t>
                                                        </m:r>
                                                      </m:sup>
                                                    </m:sSup>
                                                    <m:r>
                                                      <a:rPr lang="fr-FR" i="1">
                                                        <a:latin typeface="Cambria Math" panose="02040503050406030204" pitchFamily="18" charset="0"/>
                                                        <a:ea typeface="Cambria Math" panose="02040503050406030204" pitchFamily="18" charset="0"/>
                                                      </a:rPr>
                                                      <m:t>𝑧</m:t>
                                                    </m:r>
                                                  </m:num>
                                                  <m:den>
                                                    <m:r>
                                                      <a:rPr lang="fr-FR" i="1">
                                                        <a:latin typeface="Cambria Math" panose="02040503050406030204" pitchFamily="18" charset="0"/>
                                                        <a:ea typeface="Cambria Math" panose="02040503050406030204" pitchFamily="18" charset="0"/>
                                                      </a:rPr>
                                                      <m:t>𝜕</m:t>
                                                    </m:r>
                                                    <m:sSup>
                                                      <m:sSupPr>
                                                        <m:ctrlPr>
                                                          <a:rPr lang="fr-FR"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𝑥</m:t>
                                                        </m:r>
                                                      </m:e>
                                                      <m:sup>
                                                        <m:r>
                                                          <a:rPr lang="fr-FR" b="0" i="1" smtClean="0">
                                                            <a:latin typeface="Cambria Math" panose="02040503050406030204" pitchFamily="18" charset="0"/>
                                                            <a:ea typeface="Cambria Math" panose="02040503050406030204" pitchFamily="18" charset="0"/>
                                                          </a:rPr>
                                                          <m:t>2</m:t>
                                                        </m:r>
                                                      </m:sup>
                                                    </m:sSup>
                                                  </m:den>
                                                </m:f>
                                              </m:e>
                                            </m:d>
                                          </m:e>
                                          <m:sub>
                                            <m:r>
                                              <a:rPr lang="fr-FR" i="1">
                                                <a:latin typeface="Cambria Math" panose="02040503050406030204" pitchFamily="18" charset="0"/>
                                              </a:rPr>
                                              <m:t>𝑥</m:t>
                                            </m:r>
                                            <m:r>
                                              <a:rPr lang="fr-FR" i="1">
                                                <a:latin typeface="Cambria Math" panose="02040503050406030204" pitchFamily="18" charset="0"/>
                                              </a:rPr>
                                              <m:t>=</m:t>
                                            </m:r>
                                            <m:r>
                                              <a:rPr lang="fr-FR" b="0" i="1" smtClean="0">
                                                <a:latin typeface="Cambria Math" panose="02040503050406030204" pitchFamily="18" charset="0"/>
                                              </a:rPr>
                                              <m:t>𝐿</m:t>
                                            </m:r>
                                          </m:sub>
                                        </m:sSub>
                                        <m:r>
                                          <a:rPr lang="fr-FR" i="1">
                                            <a:latin typeface="Cambria Math" panose="02040503050406030204" pitchFamily="18" charset="0"/>
                                          </a:rPr>
                                          <m:t>=</m:t>
                                        </m:r>
                                        <m:r>
                                          <a:rPr lang="fr-FR" b="0" i="1" smtClean="0">
                                            <a:latin typeface="Cambria Math" panose="02040503050406030204" pitchFamily="18" charset="0"/>
                                          </a:rPr>
                                          <m:t>0</m:t>
                                        </m:r>
                                      </m:e>
                                    </m:mr>
                                    <m:mr>
                                      <m:e>
                                        <m:sSub>
                                          <m:sSubPr>
                                            <m:ctrlPr>
                                              <a:rPr lang="fr-FR" i="1">
                                                <a:latin typeface="Cambria Math" panose="02040503050406030204" pitchFamily="18" charset="0"/>
                                              </a:rPr>
                                            </m:ctrlPr>
                                          </m:sSubPr>
                                          <m:e>
                                            <m:d>
                                              <m:dPr>
                                                <m:begChr m:val=""/>
                                                <m:endChr m:val="|"/>
                                                <m:ctrlPr>
                                                  <a:rPr lang="fr-FR" i="1">
                                                    <a:latin typeface="Cambria Math" panose="02040503050406030204" pitchFamily="18" charset="0"/>
                                                  </a:rPr>
                                                </m:ctrlPr>
                                              </m:dPr>
                                              <m:e>
                                                <m:f>
                                                  <m:fPr>
                                                    <m:ctrlPr>
                                                      <a:rPr lang="fr-FR" i="1">
                                                        <a:latin typeface="Cambria Math" panose="02040503050406030204" pitchFamily="18" charset="0"/>
                                                      </a:rPr>
                                                    </m:ctrlPr>
                                                  </m:fPr>
                                                  <m:num>
                                                    <m:sSup>
                                                      <m:sSupPr>
                                                        <m:ctrlPr>
                                                          <a:rPr lang="fr-FR" i="1">
                                                            <a:latin typeface="Cambria Math" panose="02040503050406030204" pitchFamily="18" charset="0"/>
                                                          </a:rPr>
                                                        </m:ctrlPr>
                                                      </m:sSupPr>
                                                      <m:e>
                                                        <m:r>
                                                          <a:rPr lang="fr-FR" i="1">
                                                            <a:latin typeface="Cambria Math" panose="02040503050406030204" pitchFamily="18" charset="0"/>
                                                            <a:ea typeface="Cambria Math" panose="02040503050406030204" pitchFamily="18" charset="0"/>
                                                          </a:rPr>
                                                          <m:t>𝜕</m:t>
                                                        </m:r>
                                                      </m:e>
                                                      <m:sup>
                                                        <m:r>
                                                          <a:rPr lang="fr-FR" b="0" i="1" smtClean="0">
                                                            <a:latin typeface="Cambria Math" panose="02040503050406030204" pitchFamily="18" charset="0"/>
                                                            <a:ea typeface="Cambria Math" panose="02040503050406030204" pitchFamily="18" charset="0"/>
                                                          </a:rPr>
                                                          <m:t>3</m:t>
                                                        </m:r>
                                                      </m:sup>
                                                    </m:sSup>
                                                    <m:r>
                                                      <a:rPr lang="fr-FR" i="1">
                                                        <a:latin typeface="Cambria Math" panose="02040503050406030204" pitchFamily="18" charset="0"/>
                                                        <a:ea typeface="Cambria Math" panose="02040503050406030204" pitchFamily="18" charset="0"/>
                                                      </a:rPr>
                                                      <m:t>𝑧</m:t>
                                                    </m:r>
                                                  </m:num>
                                                  <m:den>
                                                    <m:r>
                                                      <a:rPr lang="fr-FR" i="1">
                                                        <a:latin typeface="Cambria Math" panose="02040503050406030204" pitchFamily="18" charset="0"/>
                                                        <a:ea typeface="Cambria Math" panose="02040503050406030204" pitchFamily="18" charset="0"/>
                                                      </a:rPr>
                                                      <m:t>𝜕</m:t>
                                                    </m:r>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𝑥</m:t>
                                                        </m:r>
                                                      </m:e>
                                                      <m:sup>
                                                        <m:r>
                                                          <a:rPr lang="fr-FR" b="0" i="1" smtClean="0">
                                                            <a:latin typeface="Cambria Math" panose="02040503050406030204" pitchFamily="18" charset="0"/>
                                                            <a:ea typeface="Cambria Math" panose="02040503050406030204" pitchFamily="18" charset="0"/>
                                                          </a:rPr>
                                                          <m:t>3</m:t>
                                                        </m:r>
                                                      </m:sup>
                                                    </m:sSup>
                                                  </m:den>
                                                </m:f>
                                              </m:e>
                                            </m:d>
                                          </m:e>
                                          <m:sub>
                                            <m:r>
                                              <a:rPr lang="fr-FR" i="1">
                                                <a:latin typeface="Cambria Math" panose="02040503050406030204" pitchFamily="18" charset="0"/>
                                              </a:rPr>
                                              <m:t>𝑥</m:t>
                                            </m:r>
                                            <m:r>
                                              <a:rPr lang="fr-FR" i="1">
                                                <a:latin typeface="Cambria Math" panose="02040503050406030204" pitchFamily="18" charset="0"/>
                                              </a:rPr>
                                              <m:t>=</m:t>
                                            </m:r>
                                            <m:r>
                                              <a:rPr lang="fr-FR" i="1">
                                                <a:latin typeface="Cambria Math" panose="02040503050406030204" pitchFamily="18" charset="0"/>
                                              </a:rPr>
                                              <m:t>𝐿</m:t>
                                            </m:r>
                                          </m:sub>
                                        </m:sSub>
                                        <m:r>
                                          <a:rPr lang="fr-FR" i="1">
                                            <a:latin typeface="Cambria Math" panose="02040503050406030204" pitchFamily="18" charset="0"/>
                                          </a:rPr>
                                          <m:t>=0</m:t>
                                        </m:r>
                                      </m:e>
                                    </m:mr>
                                  </m:m>
                                </m:e>
                              </m:mr>
                            </m:m>
                          </m:e>
                        </m:d>
                      </m:oMath>
                    </m:oMathPara>
                  </a14:m>
                  <a:endParaRPr lang="fr-FR" dirty="0"/>
                </a:p>
              </p:txBody>
            </p:sp>
          </mc:Choice>
          <mc:Fallback xmlns="">
            <p:sp>
              <p:nvSpPr>
                <p:cNvPr id="3" name="ZoneTexte 2">
                  <a:extLst>
                    <a:ext uri="{FF2B5EF4-FFF2-40B4-BE49-F238E27FC236}">
                      <a16:creationId xmlns:a16="http://schemas.microsoft.com/office/drawing/2014/main" id="{87BE4AA5-A63C-C044-A0EF-4380AE16D135}"/>
                    </a:ext>
                  </a:extLst>
                </p:cNvPr>
                <p:cNvSpPr txBox="1">
                  <a:spLocks noRot="1" noChangeAspect="1" noMove="1" noResize="1" noEditPoints="1" noAdjustHandles="1" noChangeArrowheads="1" noChangeShapeType="1" noTextEdit="1"/>
                </p:cNvSpPr>
                <p:nvPr/>
              </p:nvSpPr>
              <p:spPr>
                <a:xfrm>
                  <a:off x="429387" y="2480872"/>
                  <a:ext cx="2168414" cy="3597395"/>
                </a:xfrm>
                <a:prstGeom prst="rect">
                  <a:avLst/>
                </a:prstGeom>
                <a:blipFill>
                  <a:blip r:embed="rId5"/>
                  <a:stretch>
                    <a:fillRect l="-41860" t="-39085" r="-23837" b="-82394"/>
                  </a:stretch>
                </a:blipFill>
              </p:spPr>
              <p:txBody>
                <a:bodyPr/>
                <a:lstStyle/>
                <a:p>
                  <a:r>
                    <a:rPr lang="fr-FR">
                      <a:noFill/>
                    </a:rPr>
                    <a:t> </a:t>
                  </a:r>
                </a:p>
              </p:txBody>
            </p:sp>
          </mc:Fallback>
        </mc:AlternateContent>
      </p:grpSp>
      <p:grpSp>
        <p:nvGrpSpPr>
          <p:cNvPr id="12" name="Groupe 11">
            <a:extLst>
              <a:ext uri="{FF2B5EF4-FFF2-40B4-BE49-F238E27FC236}">
                <a16:creationId xmlns:a16="http://schemas.microsoft.com/office/drawing/2014/main" id="{A9463609-E55E-FF40-9A0E-BCA16AB5F613}"/>
              </a:ext>
            </a:extLst>
          </p:cNvPr>
          <p:cNvGrpSpPr/>
          <p:nvPr/>
        </p:nvGrpSpPr>
        <p:grpSpPr>
          <a:xfrm>
            <a:off x="3079089" y="3404570"/>
            <a:ext cx="6141425" cy="1023717"/>
            <a:chOff x="3079089" y="3404570"/>
            <a:chExt cx="6141425" cy="1023717"/>
          </a:xfrm>
        </p:grpSpPr>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F6D5DA79-93C9-EE4B-BC35-19DA9F146805}"/>
                    </a:ext>
                  </a:extLst>
                </p:cNvPr>
                <p:cNvSpPr txBox="1"/>
                <p:nvPr/>
              </p:nvSpPr>
              <p:spPr>
                <a:xfrm>
                  <a:off x="4499439" y="3966622"/>
                  <a:ext cx="366760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1+</m:t>
                        </m:r>
                        <m:r>
                          <a:rPr lang="fr-FR" b="0" i="1" smtClean="0">
                            <a:latin typeface="Cambria Math" panose="02040503050406030204" pitchFamily="18" charset="0"/>
                          </a:rPr>
                          <m:t>𝑐𝑜𝑠</m:t>
                        </m:r>
                        <m:d>
                          <m:dPr>
                            <m:ctrlPr>
                              <a:rPr lang="fr-FR" b="0" i="1" smtClean="0">
                                <a:latin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𝛽</m:t>
                            </m:r>
                            <m:r>
                              <a:rPr lang="fr-FR" b="0" i="1" smtClean="0">
                                <a:latin typeface="Cambria Math" panose="02040503050406030204" pitchFamily="18" charset="0"/>
                                <a:ea typeface="Cambria Math" panose="02040503050406030204" pitchFamily="18" charset="0"/>
                              </a:rPr>
                              <m:t>𝐿</m:t>
                            </m:r>
                          </m:e>
                        </m:d>
                        <m:r>
                          <a:rPr lang="fr-FR" b="0" i="1" smtClean="0">
                            <a:latin typeface="Cambria Math" panose="02040503050406030204" pitchFamily="18" charset="0"/>
                          </a:rPr>
                          <m:t>𝑐𝑜𝑠h</m:t>
                        </m:r>
                        <m:d>
                          <m:dPr>
                            <m:ctrlPr>
                              <a:rPr lang="fr-FR" b="0" i="1" smtClean="0">
                                <a:latin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𝛽</m:t>
                            </m:r>
                            <m:r>
                              <a:rPr lang="fr-FR" b="0" i="1" smtClean="0">
                                <a:latin typeface="Cambria Math" panose="02040503050406030204" pitchFamily="18" charset="0"/>
                                <a:ea typeface="Cambria Math" panose="02040503050406030204" pitchFamily="18" charset="0"/>
                              </a:rPr>
                              <m:t>𝐿</m:t>
                            </m:r>
                          </m:e>
                        </m:d>
                        <m:r>
                          <a:rPr lang="fr-FR" b="0" i="1" smtClean="0">
                            <a:latin typeface="Cambria Math" panose="02040503050406030204" pitchFamily="18" charset="0"/>
                          </a:rPr>
                          <m:t>=0</m:t>
                        </m:r>
                      </m:oMath>
                    </m:oMathPara>
                  </a14:m>
                  <a:endParaRPr lang="fr-FR" dirty="0"/>
                </a:p>
              </p:txBody>
            </p:sp>
          </mc:Choice>
          <mc:Fallback xmlns="">
            <p:sp>
              <p:nvSpPr>
                <p:cNvPr id="8" name="ZoneTexte 7">
                  <a:extLst>
                    <a:ext uri="{FF2B5EF4-FFF2-40B4-BE49-F238E27FC236}">
                      <a16:creationId xmlns:a16="http://schemas.microsoft.com/office/drawing/2014/main" id="{F6D5DA79-93C9-EE4B-BC35-19DA9F146805}"/>
                    </a:ext>
                  </a:extLst>
                </p:cNvPr>
                <p:cNvSpPr txBox="1">
                  <a:spLocks noRot="1" noChangeAspect="1" noMove="1" noResize="1" noEditPoints="1" noAdjustHandles="1" noChangeArrowheads="1" noChangeShapeType="1" noTextEdit="1"/>
                </p:cNvSpPr>
                <p:nvPr/>
              </p:nvSpPr>
              <p:spPr>
                <a:xfrm>
                  <a:off x="4499439" y="3966622"/>
                  <a:ext cx="3667607" cy="461665"/>
                </a:xfrm>
                <a:prstGeom prst="rect">
                  <a:avLst/>
                </a:prstGeom>
                <a:blipFill>
                  <a:blip r:embed="rId6"/>
                  <a:stretch>
                    <a:fillRect b="-16216"/>
                  </a:stretch>
                </a:blipFill>
              </p:spPr>
              <p:txBody>
                <a:bodyPr/>
                <a:lstStyle/>
                <a:p>
                  <a:r>
                    <a:rPr lang="fr-FR">
                      <a:noFill/>
                    </a:rPr>
                    <a:t> </a:t>
                  </a:r>
                </a:p>
              </p:txBody>
            </p:sp>
          </mc:Fallback>
        </mc:AlternateContent>
        <p:sp>
          <p:nvSpPr>
            <p:cNvPr id="9" name="ZoneTexte 8">
              <a:extLst>
                <a:ext uri="{FF2B5EF4-FFF2-40B4-BE49-F238E27FC236}">
                  <a16:creationId xmlns:a16="http://schemas.microsoft.com/office/drawing/2014/main" id="{BAD43D4B-9DC8-7F43-BE92-A067D3207314}"/>
                </a:ext>
              </a:extLst>
            </p:cNvPr>
            <p:cNvSpPr txBox="1"/>
            <p:nvPr/>
          </p:nvSpPr>
          <p:spPr>
            <a:xfrm>
              <a:off x="3079089" y="3404570"/>
              <a:ext cx="6141425" cy="461665"/>
            </a:xfrm>
            <a:prstGeom prst="rect">
              <a:avLst/>
            </a:prstGeom>
            <a:noFill/>
          </p:spPr>
          <p:txBody>
            <a:bodyPr wrap="none" rtlCol="0">
              <a:spAutoFit/>
            </a:bodyPr>
            <a:lstStyle/>
            <a:p>
              <a:r>
                <a:rPr lang="fr-FR" dirty="0" err="1"/>
                <a:t>Eigenvalues</a:t>
              </a:r>
              <a:r>
                <a:rPr lang="fr-FR" dirty="0"/>
                <a:t> (modes) </a:t>
              </a:r>
              <a:r>
                <a:rPr lang="fr-FR" dirty="0" err="1"/>
                <a:t>equation</a:t>
              </a:r>
              <a:r>
                <a:rPr lang="fr-FR" dirty="0"/>
                <a:t> of the cantilever :</a:t>
              </a:r>
            </a:p>
          </p:txBody>
        </p:sp>
      </p:grpSp>
      <p:graphicFrame>
        <p:nvGraphicFramePr>
          <p:cNvPr id="44" name="Tableau 44">
            <a:extLst>
              <a:ext uri="{FF2B5EF4-FFF2-40B4-BE49-F238E27FC236}">
                <a16:creationId xmlns:a16="http://schemas.microsoft.com/office/drawing/2014/main" id="{4108D18D-5324-B941-A026-52C0F1E20CD9}"/>
              </a:ext>
            </a:extLst>
          </p:cNvPr>
          <p:cNvGraphicFramePr>
            <a:graphicFrameLocks noGrp="1"/>
          </p:cNvGraphicFramePr>
          <p:nvPr>
            <p:extLst>
              <p:ext uri="{D42A27DB-BD31-4B8C-83A1-F6EECF244321}">
                <p14:modId xmlns:p14="http://schemas.microsoft.com/office/powerpoint/2010/main" val="1512180921"/>
              </p:ext>
            </p:extLst>
          </p:nvPr>
        </p:nvGraphicFramePr>
        <p:xfrm>
          <a:off x="4410060" y="4771769"/>
          <a:ext cx="3479482" cy="1483360"/>
        </p:xfrm>
        <a:graphic>
          <a:graphicData uri="http://schemas.openxmlformats.org/drawingml/2006/table">
            <a:tbl>
              <a:tblPr firstRow="1" bandRow="1">
                <a:tableStyleId>{5C22544A-7EE6-4342-B048-85BDC9FD1C3A}</a:tableStyleId>
              </a:tblPr>
              <a:tblGrid>
                <a:gridCol w="1739741">
                  <a:extLst>
                    <a:ext uri="{9D8B030D-6E8A-4147-A177-3AD203B41FA5}">
                      <a16:colId xmlns:a16="http://schemas.microsoft.com/office/drawing/2014/main" val="605367638"/>
                    </a:ext>
                  </a:extLst>
                </a:gridCol>
                <a:gridCol w="1739741">
                  <a:extLst>
                    <a:ext uri="{9D8B030D-6E8A-4147-A177-3AD203B41FA5}">
                      <a16:colId xmlns:a16="http://schemas.microsoft.com/office/drawing/2014/main" val="2863573135"/>
                    </a:ext>
                  </a:extLst>
                </a:gridCol>
              </a:tblGrid>
              <a:tr h="370840">
                <a:tc>
                  <a:txBody>
                    <a:bodyPr/>
                    <a:lstStyle/>
                    <a:p>
                      <a:pPr algn="ctr"/>
                      <a:r>
                        <a:rPr lang="fr-FR" dirty="0"/>
                        <a:t>Mode n</a:t>
                      </a:r>
                    </a:p>
                  </a:txBody>
                  <a:tcPr>
                    <a:solidFill>
                      <a:schemeClr val="accent1">
                        <a:lumMod val="75000"/>
                      </a:schemeClr>
                    </a:solidFill>
                  </a:tcPr>
                </a:tc>
                <a:tc>
                  <a:txBody>
                    <a:bodyPr/>
                    <a:lstStyle/>
                    <a:p>
                      <a:pPr algn="ctr"/>
                      <a:r>
                        <a:rPr lang="fr-FR" dirty="0"/>
                        <a:t> </a:t>
                      </a:r>
                      <a:r>
                        <a:rPr lang="fr-FR" dirty="0" err="1">
                          <a:latin typeface="Symbol" pitchFamily="2" charset="2"/>
                        </a:rPr>
                        <a:t>b</a:t>
                      </a:r>
                      <a:r>
                        <a:rPr lang="fr-FR" baseline="-25000" dirty="0" err="1"/>
                        <a:t>n</a:t>
                      </a:r>
                      <a:r>
                        <a:rPr lang="fr-FR" dirty="0" err="1"/>
                        <a:t>L</a:t>
                      </a:r>
                      <a:endParaRPr lang="fr-FR" dirty="0"/>
                    </a:p>
                  </a:txBody>
                  <a:tcPr>
                    <a:solidFill>
                      <a:schemeClr val="accent1">
                        <a:lumMod val="75000"/>
                      </a:schemeClr>
                    </a:solidFill>
                  </a:tcPr>
                </a:tc>
                <a:extLst>
                  <a:ext uri="{0D108BD9-81ED-4DB2-BD59-A6C34878D82A}">
                    <a16:rowId xmlns:a16="http://schemas.microsoft.com/office/drawing/2014/main" val="842969990"/>
                  </a:ext>
                </a:extLst>
              </a:tr>
              <a:tr h="370840">
                <a:tc>
                  <a:txBody>
                    <a:bodyPr/>
                    <a:lstStyle/>
                    <a:p>
                      <a:pPr algn="ctr"/>
                      <a:r>
                        <a:rPr lang="fr-FR" dirty="0"/>
                        <a:t>0</a:t>
                      </a:r>
                    </a:p>
                  </a:txBody>
                  <a:tcPr/>
                </a:tc>
                <a:tc>
                  <a:txBody>
                    <a:bodyPr/>
                    <a:lstStyle/>
                    <a:p>
                      <a:pPr algn="ctr"/>
                      <a:r>
                        <a:rPr lang="fr-FR" dirty="0"/>
                        <a:t>1.8750</a:t>
                      </a:r>
                    </a:p>
                  </a:txBody>
                  <a:tcPr/>
                </a:tc>
                <a:extLst>
                  <a:ext uri="{0D108BD9-81ED-4DB2-BD59-A6C34878D82A}">
                    <a16:rowId xmlns:a16="http://schemas.microsoft.com/office/drawing/2014/main" val="313987953"/>
                  </a:ext>
                </a:extLst>
              </a:tr>
              <a:tr h="370840">
                <a:tc>
                  <a:txBody>
                    <a:bodyPr/>
                    <a:lstStyle/>
                    <a:p>
                      <a:pPr algn="ctr"/>
                      <a:r>
                        <a:rPr lang="fr-FR" dirty="0"/>
                        <a:t>1</a:t>
                      </a:r>
                    </a:p>
                  </a:txBody>
                  <a:tcPr/>
                </a:tc>
                <a:tc>
                  <a:txBody>
                    <a:bodyPr/>
                    <a:lstStyle/>
                    <a:p>
                      <a:pPr algn="ctr"/>
                      <a:r>
                        <a:rPr lang="fr-FR" dirty="0"/>
                        <a:t>4.6941</a:t>
                      </a:r>
                    </a:p>
                  </a:txBody>
                  <a:tcPr/>
                </a:tc>
                <a:extLst>
                  <a:ext uri="{0D108BD9-81ED-4DB2-BD59-A6C34878D82A}">
                    <a16:rowId xmlns:a16="http://schemas.microsoft.com/office/drawing/2014/main" val="2668274447"/>
                  </a:ext>
                </a:extLst>
              </a:tr>
              <a:tr h="370840">
                <a:tc>
                  <a:txBody>
                    <a:bodyPr/>
                    <a:lstStyle/>
                    <a:p>
                      <a:pPr algn="ctr"/>
                      <a:r>
                        <a:rPr lang="fr-FR" dirty="0"/>
                        <a:t>2</a:t>
                      </a:r>
                    </a:p>
                  </a:txBody>
                  <a:tcPr/>
                </a:tc>
                <a:tc>
                  <a:txBody>
                    <a:bodyPr/>
                    <a:lstStyle/>
                    <a:p>
                      <a:pPr algn="ctr"/>
                      <a:r>
                        <a:rPr lang="fr-FR" dirty="0"/>
                        <a:t>7.8547</a:t>
                      </a:r>
                    </a:p>
                  </a:txBody>
                  <a:tcPr/>
                </a:tc>
                <a:extLst>
                  <a:ext uri="{0D108BD9-81ED-4DB2-BD59-A6C34878D82A}">
                    <a16:rowId xmlns:a16="http://schemas.microsoft.com/office/drawing/2014/main" val="250561724"/>
                  </a:ext>
                </a:extLst>
              </a:tr>
            </a:tbl>
          </a:graphicData>
        </a:graphic>
      </p:graphicFrame>
    </p:spTree>
    <p:extLst>
      <p:ext uri="{BB962C8B-B14F-4D97-AF65-F5344CB8AC3E}">
        <p14:creationId xmlns:p14="http://schemas.microsoft.com/office/powerpoint/2010/main" val="359112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6" name="ZoneTexte 5">
            <a:extLst>
              <a:ext uri="{FF2B5EF4-FFF2-40B4-BE49-F238E27FC236}">
                <a16:creationId xmlns:a16="http://schemas.microsoft.com/office/drawing/2014/main" id="{E495A846-8DBD-BE4A-8F47-818B29F39074}"/>
              </a:ext>
            </a:extLst>
          </p:cNvPr>
          <p:cNvSpPr txBox="1"/>
          <p:nvPr/>
        </p:nvSpPr>
        <p:spPr>
          <a:xfrm>
            <a:off x="3041404" y="494500"/>
            <a:ext cx="2773516" cy="461665"/>
          </a:xfrm>
          <a:prstGeom prst="rect">
            <a:avLst/>
          </a:prstGeom>
          <a:noFill/>
        </p:spPr>
        <p:txBody>
          <a:bodyPr wrap="none" rtlCol="0">
            <a:spAutoFit/>
          </a:bodyPr>
          <a:lstStyle/>
          <a:p>
            <a:r>
              <a:rPr lang="fr-FR" dirty="0"/>
              <a:t>Dispersion </a:t>
            </a:r>
            <a:r>
              <a:rPr lang="fr-FR" dirty="0" err="1"/>
              <a:t>equations</a:t>
            </a:r>
            <a:endParaRPr lang="fr-FR" dirty="0"/>
          </a:p>
        </p:txBody>
      </p:sp>
      <p:grpSp>
        <p:nvGrpSpPr>
          <p:cNvPr id="32" name="Groupe 31">
            <a:extLst>
              <a:ext uri="{FF2B5EF4-FFF2-40B4-BE49-F238E27FC236}">
                <a16:creationId xmlns:a16="http://schemas.microsoft.com/office/drawing/2014/main" id="{978AEB64-F298-4046-B82B-EC562B6F996F}"/>
              </a:ext>
            </a:extLst>
          </p:cNvPr>
          <p:cNvGrpSpPr/>
          <p:nvPr/>
        </p:nvGrpSpPr>
        <p:grpSpPr>
          <a:xfrm>
            <a:off x="197320" y="1169178"/>
            <a:ext cx="4230842" cy="1715426"/>
            <a:chOff x="197320" y="1169178"/>
            <a:chExt cx="4230842" cy="1715426"/>
          </a:xfrm>
        </p:grpSpPr>
        <p:grpSp>
          <p:nvGrpSpPr>
            <p:cNvPr id="10" name="Groupe 9">
              <a:extLst>
                <a:ext uri="{FF2B5EF4-FFF2-40B4-BE49-F238E27FC236}">
                  <a16:creationId xmlns:a16="http://schemas.microsoft.com/office/drawing/2014/main" id="{9D0907BF-7ED3-374B-A3DA-9AC43F6E5166}"/>
                </a:ext>
              </a:extLst>
            </p:cNvPr>
            <p:cNvGrpSpPr/>
            <p:nvPr/>
          </p:nvGrpSpPr>
          <p:grpSpPr>
            <a:xfrm>
              <a:off x="197320" y="1648892"/>
              <a:ext cx="4230842" cy="1235712"/>
              <a:chOff x="4707675" y="1675497"/>
              <a:chExt cx="4230842" cy="1235712"/>
            </a:xfrm>
          </p:grpSpPr>
          <p:grpSp>
            <p:nvGrpSpPr>
              <p:cNvPr id="15" name="Groupe 14">
                <a:extLst>
                  <a:ext uri="{FF2B5EF4-FFF2-40B4-BE49-F238E27FC236}">
                    <a16:creationId xmlns:a16="http://schemas.microsoft.com/office/drawing/2014/main" id="{CF1BB7AA-612C-0648-8AEE-CE58EC3F4544}"/>
                  </a:ext>
                </a:extLst>
              </p:cNvPr>
              <p:cNvGrpSpPr/>
              <p:nvPr/>
            </p:nvGrpSpPr>
            <p:grpSpPr>
              <a:xfrm flipH="1">
                <a:off x="4707675" y="1675497"/>
                <a:ext cx="4230842" cy="1070059"/>
                <a:chOff x="1390640" y="1841812"/>
                <a:chExt cx="4230842" cy="1070059"/>
              </a:xfrm>
            </p:grpSpPr>
            <p:grpSp>
              <p:nvGrpSpPr>
                <p:cNvPr id="17" name="Groupe 16">
                  <a:extLst>
                    <a:ext uri="{FF2B5EF4-FFF2-40B4-BE49-F238E27FC236}">
                      <a16:creationId xmlns:a16="http://schemas.microsoft.com/office/drawing/2014/main" id="{562C0DDE-19FC-E842-9086-F896F12DB4B0}"/>
                    </a:ext>
                  </a:extLst>
                </p:cNvPr>
                <p:cNvGrpSpPr/>
                <p:nvPr/>
              </p:nvGrpSpPr>
              <p:grpSpPr>
                <a:xfrm>
                  <a:off x="1390640" y="1841812"/>
                  <a:ext cx="4230842" cy="1070059"/>
                  <a:chOff x="1390640" y="1841812"/>
                  <a:chExt cx="4230842" cy="1070059"/>
                </a:xfrm>
              </p:grpSpPr>
              <p:sp>
                <p:nvSpPr>
                  <p:cNvPr id="21" name="Rectangle 20">
                    <a:extLst>
                      <a:ext uri="{FF2B5EF4-FFF2-40B4-BE49-F238E27FC236}">
                        <a16:creationId xmlns:a16="http://schemas.microsoft.com/office/drawing/2014/main" id="{7182FF84-E026-A447-BFAD-5D98344ED39B}"/>
                      </a:ext>
                    </a:extLst>
                  </p:cNvPr>
                  <p:cNvSpPr/>
                  <p:nvPr/>
                </p:nvSpPr>
                <p:spPr bwMode="auto">
                  <a:xfrm>
                    <a:off x="5080285" y="2387661"/>
                    <a:ext cx="324701" cy="524210"/>
                  </a:xfrm>
                  <a:prstGeom prst="rect">
                    <a:avLst/>
                  </a:prstGeom>
                  <a:pattFill prst="wdUpDiag">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22" name="Groupe 21">
                    <a:extLst>
                      <a:ext uri="{FF2B5EF4-FFF2-40B4-BE49-F238E27FC236}">
                        <a16:creationId xmlns:a16="http://schemas.microsoft.com/office/drawing/2014/main" id="{7F051730-17F8-2147-97B2-B7E9FB6C4318}"/>
                      </a:ext>
                    </a:extLst>
                  </p:cNvPr>
                  <p:cNvGrpSpPr/>
                  <p:nvPr/>
                </p:nvGrpSpPr>
                <p:grpSpPr>
                  <a:xfrm>
                    <a:off x="1390640" y="1841812"/>
                    <a:ext cx="4230842" cy="1031974"/>
                    <a:chOff x="1390640" y="1841812"/>
                    <a:chExt cx="4230842" cy="1031974"/>
                  </a:xfrm>
                </p:grpSpPr>
                <p:cxnSp>
                  <p:nvCxnSpPr>
                    <p:cNvPr id="23" name="Connecteur droit avec flèche 22">
                      <a:extLst>
                        <a:ext uri="{FF2B5EF4-FFF2-40B4-BE49-F238E27FC236}">
                          <a16:creationId xmlns:a16="http://schemas.microsoft.com/office/drawing/2014/main" id="{A928EC8A-5DE1-7241-AFA6-49559EB9E11A}"/>
                        </a:ext>
                      </a:extLst>
                    </p:cNvPr>
                    <p:cNvCxnSpPr>
                      <a:cxnSpLocks/>
                    </p:cNvCxnSpPr>
                    <p:nvPr/>
                  </p:nvCxnSpPr>
                  <p:spPr bwMode="auto">
                    <a:xfrm flipH="1">
                      <a:off x="1390640" y="2624328"/>
                      <a:ext cx="423084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Connecteur droit avec flèche 23">
                      <a:extLst>
                        <a:ext uri="{FF2B5EF4-FFF2-40B4-BE49-F238E27FC236}">
                          <a16:creationId xmlns:a16="http://schemas.microsoft.com/office/drawing/2014/main" id="{142FFFB0-D309-FE44-A0B4-B04EDEE050AE}"/>
                        </a:ext>
                      </a:extLst>
                    </p:cNvPr>
                    <p:cNvCxnSpPr/>
                    <p:nvPr/>
                  </p:nvCxnSpPr>
                  <p:spPr bwMode="auto">
                    <a:xfrm flipV="1">
                      <a:off x="5084064" y="1901536"/>
                      <a:ext cx="0" cy="9722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ZoneTexte 24">
                      <a:extLst>
                        <a:ext uri="{FF2B5EF4-FFF2-40B4-BE49-F238E27FC236}">
                          <a16:creationId xmlns:a16="http://schemas.microsoft.com/office/drawing/2014/main" id="{B06B0FDC-3FF5-1347-B70E-191BE9BC1C0B}"/>
                        </a:ext>
                      </a:extLst>
                    </p:cNvPr>
                    <p:cNvSpPr txBox="1"/>
                    <p:nvPr/>
                  </p:nvSpPr>
                  <p:spPr>
                    <a:xfrm>
                      <a:off x="5084064" y="1841812"/>
                      <a:ext cx="320922" cy="461665"/>
                    </a:xfrm>
                    <a:prstGeom prst="rect">
                      <a:avLst/>
                    </a:prstGeom>
                    <a:noFill/>
                  </p:spPr>
                  <p:txBody>
                    <a:bodyPr wrap="none" rtlCol="0">
                      <a:spAutoFit/>
                    </a:bodyPr>
                    <a:lstStyle/>
                    <a:p>
                      <a:r>
                        <a:rPr lang="fr-FR" dirty="0"/>
                        <a:t>z</a:t>
                      </a:r>
                    </a:p>
                  </p:txBody>
                </p:sp>
                <p:sp>
                  <p:nvSpPr>
                    <p:cNvPr id="26" name="ZoneTexte 25">
                      <a:extLst>
                        <a:ext uri="{FF2B5EF4-FFF2-40B4-BE49-F238E27FC236}">
                          <a16:creationId xmlns:a16="http://schemas.microsoft.com/office/drawing/2014/main" id="{A119DE17-5EC6-8741-8FD5-87913ECE9D94}"/>
                        </a:ext>
                      </a:extLst>
                    </p:cNvPr>
                    <p:cNvSpPr txBox="1"/>
                    <p:nvPr/>
                  </p:nvSpPr>
                  <p:spPr>
                    <a:xfrm>
                      <a:off x="1512497" y="2208382"/>
                      <a:ext cx="338554" cy="461665"/>
                    </a:xfrm>
                    <a:prstGeom prst="rect">
                      <a:avLst/>
                    </a:prstGeom>
                    <a:noFill/>
                  </p:spPr>
                  <p:txBody>
                    <a:bodyPr wrap="none" rtlCol="0">
                      <a:spAutoFit/>
                    </a:bodyPr>
                    <a:lstStyle/>
                    <a:p>
                      <a:r>
                        <a:rPr lang="fr-FR" dirty="0"/>
                        <a:t>x</a:t>
                      </a:r>
                    </a:p>
                  </p:txBody>
                </p:sp>
              </p:grpSp>
            </p:grpSp>
            <p:grpSp>
              <p:nvGrpSpPr>
                <p:cNvPr id="18" name="Groupe 17">
                  <a:extLst>
                    <a:ext uri="{FF2B5EF4-FFF2-40B4-BE49-F238E27FC236}">
                      <a16:creationId xmlns:a16="http://schemas.microsoft.com/office/drawing/2014/main" id="{2189E009-4B81-5B49-9CC8-F574506700DC}"/>
                    </a:ext>
                  </a:extLst>
                </p:cNvPr>
                <p:cNvGrpSpPr/>
                <p:nvPr/>
              </p:nvGrpSpPr>
              <p:grpSpPr>
                <a:xfrm>
                  <a:off x="2092878" y="2000409"/>
                  <a:ext cx="2987407" cy="387252"/>
                  <a:chOff x="2092878" y="2000409"/>
                  <a:chExt cx="2987407" cy="387252"/>
                </a:xfrm>
              </p:grpSpPr>
              <p:cxnSp>
                <p:nvCxnSpPr>
                  <p:cNvPr id="19" name="Connecteur droit avec flèche 18">
                    <a:extLst>
                      <a:ext uri="{FF2B5EF4-FFF2-40B4-BE49-F238E27FC236}">
                        <a16:creationId xmlns:a16="http://schemas.microsoft.com/office/drawing/2014/main" id="{A392FA84-481B-D145-B21D-52844089A7DB}"/>
                      </a:ext>
                    </a:extLst>
                  </p:cNvPr>
                  <p:cNvCxnSpPr/>
                  <p:nvPr/>
                </p:nvCxnSpPr>
                <p:spPr bwMode="auto">
                  <a:xfrm>
                    <a:off x="2092878" y="2387661"/>
                    <a:ext cx="2987407"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0" name="ZoneTexte 19">
                    <a:extLst>
                      <a:ext uri="{FF2B5EF4-FFF2-40B4-BE49-F238E27FC236}">
                        <a16:creationId xmlns:a16="http://schemas.microsoft.com/office/drawing/2014/main" id="{A4252F7B-54EF-E24E-B4EA-795FAC61880D}"/>
                      </a:ext>
                    </a:extLst>
                  </p:cNvPr>
                  <p:cNvSpPr txBox="1"/>
                  <p:nvPr/>
                </p:nvSpPr>
                <p:spPr>
                  <a:xfrm>
                    <a:off x="3585052" y="2000409"/>
                    <a:ext cx="325730" cy="369332"/>
                  </a:xfrm>
                  <a:prstGeom prst="rect">
                    <a:avLst/>
                  </a:prstGeom>
                  <a:noFill/>
                </p:spPr>
                <p:txBody>
                  <a:bodyPr wrap="none" rtlCol="0">
                    <a:spAutoFit/>
                  </a:bodyPr>
                  <a:lstStyle/>
                  <a:p>
                    <a:r>
                      <a:rPr lang="fr-FR" sz="1800" dirty="0"/>
                      <a:t>L</a:t>
                    </a:r>
                  </a:p>
                </p:txBody>
              </p:sp>
            </p:grpSp>
          </p:grpSp>
          <p:grpSp>
            <p:nvGrpSpPr>
              <p:cNvPr id="41" name="Groupe 40">
                <a:extLst>
                  <a:ext uri="{FF2B5EF4-FFF2-40B4-BE49-F238E27FC236}">
                    <a16:creationId xmlns:a16="http://schemas.microsoft.com/office/drawing/2014/main" id="{82C2FD89-247F-3847-83BE-5AE1CDFA6C07}"/>
                  </a:ext>
                </a:extLst>
              </p:cNvPr>
              <p:cNvGrpSpPr/>
              <p:nvPr/>
            </p:nvGrpSpPr>
            <p:grpSpPr>
              <a:xfrm flipH="1">
                <a:off x="5246982" y="2458013"/>
                <a:ext cx="2991185" cy="453196"/>
                <a:chOff x="2092879" y="2624328"/>
                <a:chExt cx="2991185" cy="453196"/>
              </a:xfrm>
            </p:grpSpPr>
            <p:sp>
              <p:nvSpPr>
                <p:cNvPr id="42" name="Rectangle 41">
                  <a:extLst>
                    <a:ext uri="{FF2B5EF4-FFF2-40B4-BE49-F238E27FC236}">
                      <a16:creationId xmlns:a16="http://schemas.microsoft.com/office/drawing/2014/main" id="{D2BF3274-E981-9C47-A3D8-F77BDB3EF964}"/>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3" name="Triangle 42">
                  <a:extLst>
                    <a:ext uri="{FF2B5EF4-FFF2-40B4-BE49-F238E27FC236}">
                      <a16:creationId xmlns:a16="http://schemas.microsoft.com/office/drawing/2014/main" id="{DAF7D7B4-3651-DA4C-860A-047BD2B7B1CB}"/>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sp>
          <p:nvSpPr>
            <p:cNvPr id="7" name="ZoneTexte 6">
              <a:extLst>
                <a:ext uri="{FF2B5EF4-FFF2-40B4-BE49-F238E27FC236}">
                  <a16:creationId xmlns:a16="http://schemas.microsoft.com/office/drawing/2014/main" id="{92673FD8-A37F-0A49-AEF6-186671C8ADCE}"/>
                </a:ext>
              </a:extLst>
            </p:cNvPr>
            <p:cNvSpPr txBox="1"/>
            <p:nvPr/>
          </p:nvSpPr>
          <p:spPr>
            <a:xfrm>
              <a:off x="1615274" y="1169178"/>
              <a:ext cx="1394934" cy="461665"/>
            </a:xfrm>
            <a:prstGeom prst="rect">
              <a:avLst/>
            </a:prstGeom>
            <a:noFill/>
          </p:spPr>
          <p:txBody>
            <a:bodyPr wrap="none" rtlCol="0">
              <a:spAutoFit/>
            </a:bodyPr>
            <a:lstStyle/>
            <a:p>
              <a:r>
                <a:rPr lang="fr-FR" dirty="0"/>
                <a:t>cantilever</a:t>
              </a:r>
            </a:p>
          </p:txBody>
        </p:sp>
      </p:grpSp>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69907172-7F0B-004E-AEB2-195B19947AE1}"/>
                  </a:ext>
                </a:extLst>
              </p:cNvPr>
              <p:cNvSpPr txBox="1"/>
              <p:nvPr/>
            </p:nvSpPr>
            <p:spPr>
              <a:xfrm>
                <a:off x="1150121" y="3366167"/>
                <a:ext cx="2135841"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r>
                        <a:rPr lang="fr-FR" b="0" i="1" smtClean="0">
                          <a:latin typeface="Cambria Math" panose="02040503050406030204" pitchFamily="18" charset="0"/>
                          <a:ea typeface="Cambria Math" panose="02040503050406030204" pitchFamily="18" charset="0"/>
                        </a:rPr>
                        <m:t>=</m:t>
                      </m:r>
                      <m:rad>
                        <m:radPr>
                          <m:degHide m:val="on"/>
                          <m:ctrlPr>
                            <a:rPr lang="fr-FR" b="0" i="1" smtClean="0">
                              <a:latin typeface="Cambria Math" panose="02040503050406030204" pitchFamily="18" charset="0"/>
                              <a:ea typeface="Cambria Math" panose="02040503050406030204" pitchFamily="18" charset="0"/>
                            </a:rPr>
                          </m:ctrlPr>
                        </m:radPr>
                        <m:deg/>
                        <m:e>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𝐸𝐼</m:t>
                              </m:r>
                            </m:num>
                            <m:den>
                              <m:r>
                                <a:rPr lang="fr-FR" b="0" i="1" smtClean="0">
                                  <a:latin typeface="Cambria Math" panose="02040503050406030204" pitchFamily="18" charset="0"/>
                                  <a:ea typeface="Cambria Math" panose="02040503050406030204" pitchFamily="18" charset="0"/>
                                </a:rPr>
                                <m:t>𝜌</m:t>
                              </m:r>
                              <m:r>
                                <a:rPr lang="fr-FR" b="0" i="1" smtClean="0">
                                  <a:latin typeface="Cambria Math" panose="02040503050406030204" pitchFamily="18" charset="0"/>
                                  <a:ea typeface="Cambria Math" panose="02040503050406030204" pitchFamily="18" charset="0"/>
                                </a:rPr>
                                <m:t>𝑆</m:t>
                              </m:r>
                            </m:den>
                          </m:f>
                        </m:e>
                      </m:rad>
                      <m:sSup>
                        <m:sSupPr>
                          <m:ctrlPr>
                            <a:rPr lang="fr-FR" i="1">
                              <a:latin typeface="Cambria Math" panose="02040503050406030204" pitchFamily="18" charset="0"/>
                              <a:ea typeface="Cambria Math" panose="02040503050406030204" pitchFamily="18" charset="0"/>
                            </a:rPr>
                          </m:ctrlPr>
                        </m:sSupPr>
                        <m:e>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𝛽</m:t>
                              </m:r>
                            </m:e>
                            <m:sub>
                              <m:r>
                                <a:rPr lang="fr-FR" i="1">
                                  <a:latin typeface="Cambria Math" panose="02040503050406030204" pitchFamily="18" charset="0"/>
                                  <a:ea typeface="Cambria Math" panose="02040503050406030204" pitchFamily="18" charset="0"/>
                                </a:rPr>
                                <m:t>𝑛</m:t>
                              </m:r>
                            </m:sub>
                          </m:sSub>
                        </m:e>
                        <m:sup>
                          <m:r>
                            <a:rPr lang="fr-FR" i="1">
                              <a:latin typeface="Cambria Math" panose="02040503050406030204" pitchFamily="18" charset="0"/>
                              <a:ea typeface="Cambria Math" panose="02040503050406030204" pitchFamily="18" charset="0"/>
                            </a:rPr>
                            <m:t>2</m:t>
                          </m:r>
                        </m:sup>
                      </m:sSup>
                    </m:oMath>
                  </m:oMathPara>
                </a14:m>
                <a:endParaRPr lang="fr-FR" dirty="0"/>
              </a:p>
            </p:txBody>
          </p:sp>
        </mc:Choice>
        <mc:Fallback xmlns="">
          <p:sp>
            <p:nvSpPr>
              <p:cNvPr id="13" name="ZoneTexte 12">
                <a:extLst>
                  <a:ext uri="{FF2B5EF4-FFF2-40B4-BE49-F238E27FC236}">
                    <a16:creationId xmlns:a16="http://schemas.microsoft.com/office/drawing/2014/main" id="{69907172-7F0B-004E-AEB2-195B19947AE1}"/>
                  </a:ext>
                </a:extLst>
              </p:cNvPr>
              <p:cNvSpPr txBox="1">
                <a:spLocks noRot="1" noChangeAspect="1" noMove="1" noResize="1" noEditPoints="1" noAdjustHandles="1" noChangeArrowheads="1" noChangeShapeType="1" noTextEdit="1"/>
              </p:cNvSpPr>
              <p:nvPr/>
            </p:nvSpPr>
            <p:spPr>
              <a:xfrm>
                <a:off x="1150121" y="3366167"/>
                <a:ext cx="2135841" cy="1183529"/>
              </a:xfrm>
              <a:prstGeom prst="rect">
                <a:avLst/>
              </a:prstGeom>
              <a:blipFill>
                <a:blip r:embed="rId2"/>
                <a:stretch>
                  <a:fillRect/>
                </a:stretch>
              </a:blipFill>
            </p:spPr>
            <p:txBody>
              <a:bodyPr/>
              <a:lstStyle/>
              <a:p>
                <a:r>
                  <a:rPr lang="fr-FR">
                    <a:noFill/>
                  </a:rPr>
                  <a:t> </a:t>
                </a:r>
              </a:p>
            </p:txBody>
          </p:sp>
        </mc:Fallback>
      </mc:AlternateContent>
      <p:sp>
        <p:nvSpPr>
          <p:cNvPr id="33" name="ZoneTexte 32">
            <a:extLst>
              <a:ext uri="{FF2B5EF4-FFF2-40B4-BE49-F238E27FC236}">
                <a16:creationId xmlns:a16="http://schemas.microsoft.com/office/drawing/2014/main" id="{7EF65224-E1EB-194E-B858-ED05D14266BB}"/>
              </a:ext>
            </a:extLst>
          </p:cNvPr>
          <p:cNvSpPr txBox="1"/>
          <p:nvPr/>
        </p:nvSpPr>
        <p:spPr>
          <a:xfrm>
            <a:off x="197320" y="5077965"/>
            <a:ext cx="5275803" cy="1200329"/>
          </a:xfrm>
          <a:prstGeom prst="rect">
            <a:avLst/>
          </a:prstGeom>
          <a:noFill/>
        </p:spPr>
        <p:txBody>
          <a:bodyPr wrap="none" rtlCol="0">
            <a:spAutoFit/>
          </a:bodyPr>
          <a:lstStyle/>
          <a:p>
            <a:r>
              <a:rPr lang="fr-FR" sz="1800" dirty="0"/>
              <a:t>E, </a:t>
            </a:r>
            <a:r>
              <a:rPr lang="fr-FR" sz="1800" dirty="0" err="1"/>
              <a:t>Young’s</a:t>
            </a:r>
            <a:r>
              <a:rPr lang="fr-FR" sz="1800" dirty="0"/>
              <a:t> </a:t>
            </a:r>
            <a:r>
              <a:rPr lang="fr-FR" sz="1800" dirty="0" err="1"/>
              <a:t>modulus</a:t>
            </a:r>
            <a:r>
              <a:rPr lang="fr-FR" sz="1800" dirty="0"/>
              <a:t> of the cantilever</a:t>
            </a:r>
          </a:p>
          <a:p>
            <a:r>
              <a:rPr lang="fr-FR" sz="1800" dirty="0"/>
              <a:t>I, area moment of </a:t>
            </a:r>
            <a:r>
              <a:rPr lang="fr-FR" sz="1800" dirty="0" err="1"/>
              <a:t>inertia</a:t>
            </a:r>
            <a:r>
              <a:rPr lang="fr-FR" sz="1800" dirty="0"/>
              <a:t> of the cantilever cross section</a:t>
            </a:r>
          </a:p>
          <a:p>
            <a:r>
              <a:rPr lang="fr-FR" sz="1800" dirty="0"/>
              <a:t>S, cross section : S=</a:t>
            </a:r>
            <a:r>
              <a:rPr lang="fr-FR" sz="1800" dirty="0" err="1"/>
              <a:t>wt</a:t>
            </a:r>
            <a:endParaRPr lang="fr-FR" sz="1800" dirty="0"/>
          </a:p>
          <a:p>
            <a:r>
              <a:rPr lang="fr-FR" sz="1800" dirty="0">
                <a:latin typeface="Symbol" pitchFamily="2" charset="2"/>
              </a:rPr>
              <a:t>r</a:t>
            </a:r>
            <a:r>
              <a:rPr lang="fr-FR" sz="1800" dirty="0"/>
              <a:t>, cantilever </a:t>
            </a:r>
            <a:r>
              <a:rPr lang="fr-FR" sz="1800" dirty="0" err="1"/>
              <a:t>density</a:t>
            </a:r>
            <a:endParaRPr lang="fr-FR" sz="1800" dirty="0"/>
          </a:p>
        </p:txBody>
      </p:sp>
      <p:grpSp>
        <p:nvGrpSpPr>
          <p:cNvPr id="34" name="Groupe 33">
            <a:extLst>
              <a:ext uri="{FF2B5EF4-FFF2-40B4-BE49-F238E27FC236}">
                <a16:creationId xmlns:a16="http://schemas.microsoft.com/office/drawing/2014/main" id="{BB9E4FDB-85DD-9448-8574-B32B36B03E9B}"/>
              </a:ext>
            </a:extLst>
          </p:cNvPr>
          <p:cNvGrpSpPr/>
          <p:nvPr/>
        </p:nvGrpSpPr>
        <p:grpSpPr>
          <a:xfrm>
            <a:off x="6592088" y="1140347"/>
            <a:ext cx="1672253" cy="1912455"/>
            <a:chOff x="6592088" y="1140347"/>
            <a:chExt cx="1672253" cy="1912455"/>
          </a:xfrm>
        </p:grpSpPr>
        <p:sp>
          <p:nvSpPr>
            <p:cNvPr id="30" name="ZoneTexte 29">
              <a:extLst>
                <a:ext uri="{FF2B5EF4-FFF2-40B4-BE49-F238E27FC236}">
                  <a16:creationId xmlns:a16="http://schemas.microsoft.com/office/drawing/2014/main" id="{6283EBD8-F225-D948-8633-E6444CF2868D}"/>
                </a:ext>
              </a:extLst>
            </p:cNvPr>
            <p:cNvSpPr txBox="1"/>
            <p:nvPr/>
          </p:nvSpPr>
          <p:spPr>
            <a:xfrm>
              <a:off x="6592088" y="1140347"/>
              <a:ext cx="1672253" cy="461665"/>
            </a:xfrm>
            <a:prstGeom prst="rect">
              <a:avLst/>
            </a:prstGeom>
            <a:noFill/>
          </p:spPr>
          <p:txBody>
            <a:bodyPr wrap="none" rtlCol="0">
              <a:spAutoFit/>
            </a:bodyPr>
            <a:lstStyle/>
            <a:p>
              <a:r>
                <a:rPr lang="fr-FR" dirty="0"/>
                <a:t>mass-</a:t>
              </a:r>
              <a:r>
                <a:rPr lang="fr-FR" dirty="0" err="1"/>
                <a:t>spring</a:t>
              </a:r>
              <a:endParaRPr lang="fr-FR" dirty="0"/>
            </a:p>
          </p:txBody>
        </p:sp>
        <p:grpSp>
          <p:nvGrpSpPr>
            <p:cNvPr id="29" name="Groupe 28">
              <a:extLst>
                <a:ext uri="{FF2B5EF4-FFF2-40B4-BE49-F238E27FC236}">
                  <a16:creationId xmlns:a16="http://schemas.microsoft.com/office/drawing/2014/main" id="{46E9F656-4F0F-FA48-9ED2-417BBD79CC37}"/>
                </a:ext>
              </a:extLst>
            </p:cNvPr>
            <p:cNvGrpSpPr/>
            <p:nvPr/>
          </p:nvGrpSpPr>
          <p:grpSpPr>
            <a:xfrm>
              <a:off x="7218346" y="1807489"/>
              <a:ext cx="479913" cy="1245313"/>
              <a:chOff x="6957046" y="1654139"/>
              <a:chExt cx="479913" cy="1245313"/>
            </a:xfrm>
          </p:grpSpPr>
          <p:sp>
            <p:nvSpPr>
              <p:cNvPr id="28" name="Forme libre 27">
                <a:extLst>
                  <a:ext uri="{FF2B5EF4-FFF2-40B4-BE49-F238E27FC236}">
                    <a16:creationId xmlns:a16="http://schemas.microsoft.com/office/drawing/2014/main" id="{95C57692-F8AA-4044-AA9B-CB7DB1756C3F}"/>
                  </a:ext>
                </a:extLst>
              </p:cNvPr>
              <p:cNvSpPr/>
              <p:nvPr/>
            </p:nvSpPr>
            <p:spPr bwMode="auto">
              <a:xfrm>
                <a:off x="7006975" y="1654139"/>
                <a:ext cx="421241" cy="945223"/>
              </a:xfrm>
              <a:custGeom>
                <a:avLst/>
                <a:gdLst>
                  <a:gd name="connsiteX0" fmla="*/ 0 w 421241"/>
                  <a:gd name="connsiteY0" fmla="*/ 0 h 945223"/>
                  <a:gd name="connsiteX1" fmla="*/ 400692 w 421241"/>
                  <a:gd name="connsiteY1" fmla="*/ 0 h 945223"/>
                  <a:gd name="connsiteX2" fmla="*/ 10274 w 421241"/>
                  <a:gd name="connsiteY2" fmla="*/ 184935 h 945223"/>
                  <a:gd name="connsiteX3" fmla="*/ 410967 w 421241"/>
                  <a:gd name="connsiteY3" fmla="*/ 184935 h 945223"/>
                  <a:gd name="connsiteX4" fmla="*/ 30823 w 421241"/>
                  <a:gd name="connsiteY4" fmla="*/ 380144 h 945223"/>
                  <a:gd name="connsiteX5" fmla="*/ 421241 w 421241"/>
                  <a:gd name="connsiteY5" fmla="*/ 369870 h 945223"/>
                  <a:gd name="connsiteX6" fmla="*/ 20549 w 421241"/>
                  <a:gd name="connsiteY6" fmla="*/ 565079 h 945223"/>
                  <a:gd name="connsiteX7" fmla="*/ 400692 w 421241"/>
                  <a:gd name="connsiteY7" fmla="*/ 565079 h 945223"/>
                  <a:gd name="connsiteX8" fmla="*/ 20549 w 421241"/>
                  <a:gd name="connsiteY8" fmla="*/ 739740 h 945223"/>
                  <a:gd name="connsiteX9" fmla="*/ 400692 w 421241"/>
                  <a:gd name="connsiteY9" fmla="*/ 729465 h 945223"/>
                  <a:gd name="connsiteX10" fmla="*/ 195209 w 421241"/>
                  <a:gd name="connsiteY10" fmla="*/ 739740 h 945223"/>
                  <a:gd name="connsiteX11" fmla="*/ 174661 w 421241"/>
                  <a:gd name="connsiteY11" fmla="*/ 852755 h 945223"/>
                  <a:gd name="connsiteX12" fmla="*/ 205483 w 421241"/>
                  <a:gd name="connsiteY12" fmla="*/ 945223 h 945223"/>
                  <a:gd name="connsiteX13" fmla="*/ 205483 w 421241"/>
                  <a:gd name="connsiteY13" fmla="*/ 945223 h 9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41" h="945223">
                    <a:moveTo>
                      <a:pt x="0" y="0"/>
                    </a:moveTo>
                    <a:lnTo>
                      <a:pt x="400692" y="0"/>
                    </a:lnTo>
                    <a:lnTo>
                      <a:pt x="10274" y="184935"/>
                    </a:lnTo>
                    <a:lnTo>
                      <a:pt x="410967" y="184935"/>
                    </a:lnTo>
                    <a:lnTo>
                      <a:pt x="30823" y="380144"/>
                    </a:lnTo>
                    <a:lnTo>
                      <a:pt x="421241" y="369870"/>
                    </a:lnTo>
                    <a:lnTo>
                      <a:pt x="20549" y="565079"/>
                    </a:lnTo>
                    <a:lnTo>
                      <a:pt x="400692" y="565079"/>
                    </a:lnTo>
                    <a:lnTo>
                      <a:pt x="20549" y="739740"/>
                    </a:lnTo>
                    <a:lnTo>
                      <a:pt x="400692" y="729465"/>
                    </a:lnTo>
                    <a:lnTo>
                      <a:pt x="195209" y="739740"/>
                    </a:lnTo>
                    <a:lnTo>
                      <a:pt x="174661" y="852755"/>
                    </a:lnTo>
                    <a:lnTo>
                      <a:pt x="205483" y="945223"/>
                    </a:lnTo>
                    <a:lnTo>
                      <a:pt x="205483" y="945223"/>
                    </a:lnTo>
                  </a:path>
                </a:pathLst>
              </a:cu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27" name="Rectangle 26">
                <a:extLst>
                  <a:ext uri="{FF2B5EF4-FFF2-40B4-BE49-F238E27FC236}">
                    <a16:creationId xmlns:a16="http://schemas.microsoft.com/office/drawing/2014/main" id="{7B8531E9-D2EA-564C-B8FE-64A46B2DC907}"/>
                  </a:ext>
                </a:extLst>
              </p:cNvPr>
              <p:cNvSpPr/>
              <p:nvPr/>
            </p:nvSpPr>
            <p:spPr bwMode="auto">
              <a:xfrm>
                <a:off x="6957046" y="2477127"/>
                <a:ext cx="479913" cy="422325"/>
              </a:xfrm>
              <a:prstGeom prst="rect">
                <a:avLst/>
              </a:prstGeom>
              <a:solidFill>
                <a:schemeClr val="tx2">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9B647D47-2BA2-A44A-8000-869B43F9C929}"/>
                  </a:ext>
                </a:extLst>
              </p:cNvPr>
              <p:cNvSpPr txBox="1"/>
              <p:nvPr/>
            </p:nvSpPr>
            <p:spPr>
              <a:xfrm>
                <a:off x="6621681" y="3492169"/>
                <a:ext cx="1613069"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r>
                        <a:rPr lang="fr-FR" b="0" i="1" smtClean="0">
                          <a:latin typeface="Cambria Math" panose="02040503050406030204" pitchFamily="18" charset="0"/>
                          <a:ea typeface="Cambria Math" panose="02040503050406030204" pitchFamily="18" charset="0"/>
                        </a:rPr>
                        <m:t>=</m:t>
                      </m:r>
                      <m:rad>
                        <m:radPr>
                          <m:degHide m:val="on"/>
                          <m:ctrlPr>
                            <a:rPr lang="fr-FR" b="0" i="1" smtClean="0">
                              <a:latin typeface="Cambria Math" panose="02040503050406030204" pitchFamily="18" charset="0"/>
                              <a:ea typeface="Cambria Math" panose="02040503050406030204" pitchFamily="18" charset="0"/>
                            </a:rPr>
                          </m:ctrlPr>
                        </m:radPr>
                        <m:deg/>
                        <m:e>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𝑘</m:t>
                                  </m:r>
                                </m:e>
                                <m:sub>
                                  <m:r>
                                    <a:rPr lang="fr-FR" b="0" i="1" smtClean="0">
                                      <a:latin typeface="Cambria Math" panose="02040503050406030204" pitchFamily="18" charset="0"/>
                                      <a:ea typeface="Cambria Math" panose="02040503050406030204" pitchFamily="18" charset="0"/>
                                    </a:rPr>
                                    <m:t>𝑐</m:t>
                                  </m:r>
                                </m:sub>
                              </m:sSub>
                            </m:num>
                            <m:den>
                              <m:r>
                                <a:rPr lang="fr-FR" b="0" i="1" smtClean="0">
                                  <a:latin typeface="Cambria Math" panose="02040503050406030204" pitchFamily="18" charset="0"/>
                                  <a:ea typeface="Cambria Math" panose="02040503050406030204" pitchFamily="18" charset="0"/>
                                </a:rPr>
                                <m:t>𝑚</m:t>
                              </m:r>
                            </m:den>
                          </m:f>
                        </m:e>
                      </m:rad>
                    </m:oMath>
                  </m:oMathPara>
                </a14:m>
                <a:endParaRPr lang="fr-FR" dirty="0"/>
              </a:p>
            </p:txBody>
          </p:sp>
        </mc:Choice>
        <mc:Fallback xmlns="">
          <p:sp>
            <p:nvSpPr>
              <p:cNvPr id="38" name="ZoneTexte 37">
                <a:extLst>
                  <a:ext uri="{FF2B5EF4-FFF2-40B4-BE49-F238E27FC236}">
                    <a16:creationId xmlns:a16="http://schemas.microsoft.com/office/drawing/2014/main" id="{9B647D47-2BA2-A44A-8000-869B43F9C929}"/>
                  </a:ext>
                </a:extLst>
              </p:cNvPr>
              <p:cNvSpPr txBox="1">
                <a:spLocks noRot="1" noChangeAspect="1" noMove="1" noResize="1" noEditPoints="1" noAdjustHandles="1" noChangeArrowheads="1" noChangeShapeType="1" noTextEdit="1"/>
              </p:cNvSpPr>
              <p:nvPr/>
            </p:nvSpPr>
            <p:spPr>
              <a:xfrm>
                <a:off x="6621681" y="3492169"/>
                <a:ext cx="1613069" cy="1183529"/>
              </a:xfrm>
              <a:prstGeom prst="rect">
                <a:avLst/>
              </a:prstGeom>
              <a:blipFill>
                <a:blip r:embed="rId3"/>
                <a:stretch>
                  <a:fillRect/>
                </a:stretch>
              </a:blipFill>
            </p:spPr>
            <p:txBody>
              <a:bodyPr/>
              <a:lstStyle/>
              <a:p>
                <a:r>
                  <a:rPr lang="fr-FR">
                    <a:noFill/>
                  </a:rPr>
                  <a:t> </a:t>
                </a:r>
              </a:p>
            </p:txBody>
          </p:sp>
        </mc:Fallback>
      </mc:AlternateContent>
      <p:sp>
        <p:nvSpPr>
          <p:cNvPr id="39" name="ZoneTexte 38">
            <a:extLst>
              <a:ext uri="{FF2B5EF4-FFF2-40B4-BE49-F238E27FC236}">
                <a16:creationId xmlns:a16="http://schemas.microsoft.com/office/drawing/2014/main" id="{5F28E7DA-3676-0A4E-B1D9-C6BABCC608AB}"/>
              </a:ext>
            </a:extLst>
          </p:cNvPr>
          <p:cNvSpPr txBox="1"/>
          <p:nvPr/>
        </p:nvSpPr>
        <p:spPr>
          <a:xfrm>
            <a:off x="6632515" y="5031798"/>
            <a:ext cx="1922321" cy="646331"/>
          </a:xfrm>
          <a:prstGeom prst="rect">
            <a:avLst/>
          </a:prstGeom>
          <a:noFill/>
        </p:spPr>
        <p:txBody>
          <a:bodyPr wrap="none" rtlCol="0">
            <a:spAutoFit/>
          </a:bodyPr>
          <a:lstStyle/>
          <a:p>
            <a:r>
              <a:rPr lang="fr-FR" sz="1800" dirty="0" err="1"/>
              <a:t>k</a:t>
            </a:r>
            <a:r>
              <a:rPr lang="fr-FR" sz="1800" baseline="-25000" dirty="0" err="1"/>
              <a:t>c</a:t>
            </a:r>
            <a:r>
              <a:rPr lang="fr-FR" sz="1800" dirty="0"/>
              <a:t>, </a:t>
            </a:r>
            <a:r>
              <a:rPr lang="fr-FR" sz="1800" dirty="0" err="1"/>
              <a:t>spring</a:t>
            </a:r>
            <a:r>
              <a:rPr lang="fr-FR" sz="1800" dirty="0"/>
              <a:t> constant</a:t>
            </a:r>
          </a:p>
          <a:p>
            <a:r>
              <a:rPr lang="fr-FR" sz="1800" dirty="0"/>
              <a:t>m, mass</a:t>
            </a:r>
          </a:p>
        </p:txBody>
      </p:sp>
      <p:grpSp>
        <p:nvGrpSpPr>
          <p:cNvPr id="67" name="Groupe 66">
            <a:extLst>
              <a:ext uri="{FF2B5EF4-FFF2-40B4-BE49-F238E27FC236}">
                <a16:creationId xmlns:a16="http://schemas.microsoft.com/office/drawing/2014/main" id="{EBE48933-A7A0-5E47-869D-AC1E2F8A248F}"/>
              </a:ext>
            </a:extLst>
          </p:cNvPr>
          <p:cNvGrpSpPr/>
          <p:nvPr/>
        </p:nvGrpSpPr>
        <p:grpSpPr>
          <a:xfrm>
            <a:off x="730960" y="2422940"/>
            <a:ext cx="3549912" cy="704272"/>
            <a:chOff x="730960" y="2422940"/>
            <a:chExt cx="3549912" cy="704272"/>
          </a:xfrm>
        </p:grpSpPr>
        <p:grpSp>
          <p:nvGrpSpPr>
            <p:cNvPr id="46" name="Groupe 45">
              <a:extLst>
                <a:ext uri="{FF2B5EF4-FFF2-40B4-BE49-F238E27FC236}">
                  <a16:creationId xmlns:a16="http://schemas.microsoft.com/office/drawing/2014/main" id="{0693550D-43AA-2B43-93BD-C2FE9906E8DA}"/>
                </a:ext>
              </a:extLst>
            </p:cNvPr>
            <p:cNvGrpSpPr/>
            <p:nvPr/>
          </p:nvGrpSpPr>
          <p:grpSpPr>
            <a:xfrm flipH="1">
              <a:off x="730960" y="2445539"/>
              <a:ext cx="2987407" cy="681673"/>
              <a:chOff x="2781306" y="2670916"/>
              <a:chExt cx="2987407" cy="681673"/>
            </a:xfrm>
          </p:grpSpPr>
          <p:sp>
            <p:nvSpPr>
              <p:cNvPr id="50" name="Rectangle 29">
                <a:extLst>
                  <a:ext uri="{FF2B5EF4-FFF2-40B4-BE49-F238E27FC236}">
                    <a16:creationId xmlns:a16="http://schemas.microsoft.com/office/drawing/2014/main" id="{F07ACA99-76FE-BF4C-B4A2-B1BE45CAAD02}"/>
                  </a:ext>
                </a:extLst>
              </p:cNvPr>
              <p:cNvSpPr/>
              <p:nvPr/>
            </p:nvSpPr>
            <p:spPr bwMode="auto">
              <a:xfrm>
                <a:off x="2781306" y="2670916"/>
                <a:ext cx="2987407" cy="287544"/>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287544"/>
                  <a:gd name="connsiteX1" fmla="*/ 2991185 w 2991185"/>
                  <a:gd name="connsiteY1" fmla="*/ 0 h 287544"/>
                  <a:gd name="connsiteX2" fmla="*/ 2991185 w 2991185"/>
                  <a:gd name="connsiteY2" fmla="*/ 45719 h 287544"/>
                  <a:gd name="connsiteX3" fmla="*/ 7557 w 2991185"/>
                  <a:gd name="connsiteY3" fmla="*/ 287544 h 287544"/>
                  <a:gd name="connsiteX4" fmla="*/ 0 w 2991185"/>
                  <a:gd name="connsiteY4" fmla="*/ 0 h 287544"/>
                  <a:gd name="connsiteX0" fmla="*/ 0 w 2987407"/>
                  <a:gd name="connsiteY0" fmla="*/ 245604 h 287544"/>
                  <a:gd name="connsiteX1" fmla="*/ 2987407 w 2987407"/>
                  <a:gd name="connsiteY1" fmla="*/ 0 h 287544"/>
                  <a:gd name="connsiteX2" fmla="*/ 2987407 w 2987407"/>
                  <a:gd name="connsiteY2" fmla="*/ 45719 h 287544"/>
                  <a:gd name="connsiteX3" fmla="*/ 3779 w 2987407"/>
                  <a:gd name="connsiteY3" fmla="*/ 287544 h 287544"/>
                  <a:gd name="connsiteX4" fmla="*/ 0 w 2987407"/>
                  <a:gd name="connsiteY4" fmla="*/ 245604 h 287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407" h="287544">
                    <a:moveTo>
                      <a:pt x="0" y="245604"/>
                    </a:moveTo>
                    <a:lnTo>
                      <a:pt x="2987407" y="0"/>
                    </a:lnTo>
                    <a:lnTo>
                      <a:pt x="2987407" y="45719"/>
                    </a:lnTo>
                    <a:lnTo>
                      <a:pt x="3779" y="287544"/>
                    </a:lnTo>
                    <a:lnTo>
                      <a:pt x="0" y="245604"/>
                    </a:lnTo>
                    <a:close/>
                  </a:path>
                </a:pathLst>
              </a:custGeom>
              <a:solidFill>
                <a:schemeClr val="bg2">
                  <a:lumMod val="75000"/>
                  <a:alpha val="50000"/>
                </a:schemeClr>
              </a:solidFill>
              <a:ln w="9525" cap="flat" cmpd="sng" algn="ctr">
                <a:solidFill>
                  <a:schemeClr val="tx1">
                    <a:alpha val="48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1" name="Triangle 50">
                <a:extLst>
                  <a:ext uri="{FF2B5EF4-FFF2-40B4-BE49-F238E27FC236}">
                    <a16:creationId xmlns:a16="http://schemas.microsoft.com/office/drawing/2014/main" id="{0FE10DF0-CDAF-5E46-B4E7-3AD42BBBCEB1}"/>
                  </a:ext>
                </a:extLst>
              </p:cNvPr>
              <p:cNvSpPr/>
              <p:nvPr/>
            </p:nvSpPr>
            <p:spPr bwMode="auto">
              <a:xfrm rot="10489194">
                <a:off x="2869083" y="2945112"/>
                <a:ext cx="182880" cy="407477"/>
              </a:xfrm>
              <a:prstGeom prst="triangle">
                <a:avLst/>
              </a:prstGeom>
              <a:solidFill>
                <a:schemeClr val="bg2">
                  <a:lumMod val="75000"/>
                  <a:alpha val="48000"/>
                </a:schemeClr>
              </a:solidFill>
              <a:ln w="9525" cap="flat" cmpd="sng" algn="ctr">
                <a:solidFill>
                  <a:schemeClr val="tx1">
                    <a:alpha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66" name="Groupe 65">
              <a:extLst>
                <a:ext uri="{FF2B5EF4-FFF2-40B4-BE49-F238E27FC236}">
                  <a16:creationId xmlns:a16="http://schemas.microsoft.com/office/drawing/2014/main" id="{4152D5B3-DDBA-4842-B5BD-D33BAD7C9F73}"/>
                </a:ext>
              </a:extLst>
            </p:cNvPr>
            <p:cNvGrpSpPr/>
            <p:nvPr/>
          </p:nvGrpSpPr>
          <p:grpSpPr>
            <a:xfrm>
              <a:off x="3885558" y="2422940"/>
              <a:ext cx="395314" cy="461665"/>
              <a:chOff x="3885558" y="2422940"/>
              <a:chExt cx="395314" cy="461665"/>
            </a:xfrm>
          </p:grpSpPr>
          <p:cxnSp>
            <p:nvCxnSpPr>
              <p:cNvPr id="36" name="Connecteur droit avec flèche 35">
                <a:extLst>
                  <a:ext uri="{FF2B5EF4-FFF2-40B4-BE49-F238E27FC236}">
                    <a16:creationId xmlns:a16="http://schemas.microsoft.com/office/drawing/2014/main" id="{FDCC522D-88D5-9D4C-A041-6288981DB463}"/>
                  </a:ext>
                </a:extLst>
              </p:cNvPr>
              <p:cNvCxnSpPr>
                <a:cxnSpLocks/>
              </p:cNvCxnSpPr>
              <p:nvPr/>
            </p:nvCxnSpPr>
            <p:spPr bwMode="auto">
              <a:xfrm>
                <a:off x="3885558" y="2431408"/>
                <a:ext cx="0" cy="321304"/>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40" name="ZoneTexte 39">
                <a:extLst>
                  <a:ext uri="{FF2B5EF4-FFF2-40B4-BE49-F238E27FC236}">
                    <a16:creationId xmlns:a16="http://schemas.microsoft.com/office/drawing/2014/main" id="{289DCD90-699F-F049-B63A-85DC8D8293C2}"/>
                  </a:ext>
                </a:extLst>
              </p:cNvPr>
              <p:cNvSpPr txBox="1"/>
              <p:nvPr/>
            </p:nvSpPr>
            <p:spPr>
              <a:xfrm>
                <a:off x="3908654" y="2422940"/>
                <a:ext cx="372218" cy="461665"/>
              </a:xfrm>
              <a:prstGeom prst="rect">
                <a:avLst/>
              </a:prstGeom>
              <a:noFill/>
            </p:spPr>
            <p:txBody>
              <a:bodyPr wrap="none" rtlCol="0">
                <a:spAutoFit/>
              </a:bodyPr>
              <a:lstStyle/>
              <a:p>
                <a:r>
                  <a:rPr lang="fr-FR" dirty="0"/>
                  <a:t>Z</a:t>
                </a:r>
              </a:p>
            </p:txBody>
          </p:sp>
        </p:grpSp>
      </p:grpSp>
      <p:grpSp>
        <p:nvGrpSpPr>
          <p:cNvPr id="68" name="Groupe 67">
            <a:extLst>
              <a:ext uri="{FF2B5EF4-FFF2-40B4-BE49-F238E27FC236}">
                <a16:creationId xmlns:a16="http://schemas.microsoft.com/office/drawing/2014/main" id="{7E9564BF-F328-A444-AB50-3335CF3212A3}"/>
              </a:ext>
            </a:extLst>
          </p:cNvPr>
          <p:cNvGrpSpPr/>
          <p:nvPr/>
        </p:nvGrpSpPr>
        <p:grpSpPr>
          <a:xfrm>
            <a:off x="6194906" y="1794051"/>
            <a:ext cx="1991576" cy="1491562"/>
            <a:chOff x="6194906" y="1794051"/>
            <a:chExt cx="1991576" cy="1491562"/>
          </a:xfrm>
        </p:grpSpPr>
        <p:sp>
          <p:nvSpPr>
            <p:cNvPr id="59" name="Forme libre 58">
              <a:extLst>
                <a:ext uri="{FF2B5EF4-FFF2-40B4-BE49-F238E27FC236}">
                  <a16:creationId xmlns:a16="http://schemas.microsoft.com/office/drawing/2014/main" id="{5DABD76E-3D87-7F4C-8A5E-30194DF8E093}"/>
                </a:ext>
              </a:extLst>
            </p:cNvPr>
            <p:cNvSpPr/>
            <p:nvPr/>
          </p:nvSpPr>
          <p:spPr bwMode="auto">
            <a:xfrm>
              <a:off x="7765241" y="1794051"/>
              <a:ext cx="421241" cy="1258751"/>
            </a:xfrm>
            <a:custGeom>
              <a:avLst/>
              <a:gdLst>
                <a:gd name="connsiteX0" fmla="*/ 0 w 421241"/>
                <a:gd name="connsiteY0" fmla="*/ 0 h 945223"/>
                <a:gd name="connsiteX1" fmla="*/ 400692 w 421241"/>
                <a:gd name="connsiteY1" fmla="*/ 0 h 945223"/>
                <a:gd name="connsiteX2" fmla="*/ 10274 w 421241"/>
                <a:gd name="connsiteY2" fmla="*/ 184935 h 945223"/>
                <a:gd name="connsiteX3" fmla="*/ 410967 w 421241"/>
                <a:gd name="connsiteY3" fmla="*/ 184935 h 945223"/>
                <a:gd name="connsiteX4" fmla="*/ 30823 w 421241"/>
                <a:gd name="connsiteY4" fmla="*/ 380144 h 945223"/>
                <a:gd name="connsiteX5" fmla="*/ 421241 w 421241"/>
                <a:gd name="connsiteY5" fmla="*/ 369870 h 945223"/>
                <a:gd name="connsiteX6" fmla="*/ 20549 w 421241"/>
                <a:gd name="connsiteY6" fmla="*/ 565079 h 945223"/>
                <a:gd name="connsiteX7" fmla="*/ 400692 w 421241"/>
                <a:gd name="connsiteY7" fmla="*/ 565079 h 945223"/>
                <a:gd name="connsiteX8" fmla="*/ 20549 w 421241"/>
                <a:gd name="connsiteY8" fmla="*/ 739740 h 945223"/>
                <a:gd name="connsiteX9" fmla="*/ 400692 w 421241"/>
                <a:gd name="connsiteY9" fmla="*/ 729465 h 945223"/>
                <a:gd name="connsiteX10" fmla="*/ 195209 w 421241"/>
                <a:gd name="connsiteY10" fmla="*/ 739740 h 945223"/>
                <a:gd name="connsiteX11" fmla="*/ 174661 w 421241"/>
                <a:gd name="connsiteY11" fmla="*/ 852755 h 945223"/>
                <a:gd name="connsiteX12" fmla="*/ 205483 w 421241"/>
                <a:gd name="connsiteY12" fmla="*/ 945223 h 945223"/>
                <a:gd name="connsiteX13" fmla="*/ 205483 w 421241"/>
                <a:gd name="connsiteY13" fmla="*/ 945223 h 94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41" h="945223">
                  <a:moveTo>
                    <a:pt x="0" y="0"/>
                  </a:moveTo>
                  <a:lnTo>
                    <a:pt x="400692" y="0"/>
                  </a:lnTo>
                  <a:lnTo>
                    <a:pt x="10274" y="184935"/>
                  </a:lnTo>
                  <a:lnTo>
                    <a:pt x="410967" y="184935"/>
                  </a:lnTo>
                  <a:lnTo>
                    <a:pt x="30823" y="380144"/>
                  </a:lnTo>
                  <a:lnTo>
                    <a:pt x="421241" y="369870"/>
                  </a:lnTo>
                  <a:lnTo>
                    <a:pt x="20549" y="565079"/>
                  </a:lnTo>
                  <a:lnTo>
                    <a:pt x="400692" y="565079"/>
                  </a:lnTo>
                  <a:lnTo>
                    <a:pt x="20549" y="739740"/>
                  </a:lnTo>
                  <a:lnTo>
                    <a:pt x="400692" y="729465"/>
                  </a:lnTo>
                  <a:lnTo>
                    <a:pt x="195209" y="739740"/>
                  </a:lnTo>
                  <a:lnTo>
                    <a:pt x="174661" y="852755"/>
                  </a:lnTo>
                  <a:lnTo>
                    <a:pt x="205483" y="945223"/>
                  </a:lnTo>
                  <a:lnTo>
                    <a:pt x="205483" y="945223"/>
                  </a:lnTo>
                </a:path>
              </a:pathLst>
            </a:custGeom>
            <a:noFill/>
            <a:ln w="28575" cap="flat" cmpd="sng" algn="ctr">
              <a:solidFill>
                <a:schemeClr val="tx1">
                  <a:alpha val="41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2" name="Rectangle 51">
              <a:extLst>
                <a:ext uri="{FF2B5EF4-FFF2-40B4-BE49-F238E27FC236}">
                  <a16:creationId xmlns:a16="http://schemas.microsoft.com/office/drawing/2014/main" id="{E51998BF-46F9-B54C-88A3-42DE1C42A292}"/>
                </a:ext>
              </a:extLst>
            </p:cNvPr>
            <p:cNvSpPr/>
            <p:nvPr/>
          </p:nvSpPr>
          <p:spPr bwMode="auto">
            <a:xfrm>
              <a:off x="7706569" y="2863288"/>
              <a:ext cx="479913" cy="422325"/>
            </a:xfrm>
            <a:prstGeom prst="rect">
              <a:avLst/>
            </a:prstGeom>
            <a:solidFill>
              <a:schemeClr val="bg1">
                <a:lumMod val="50000"/>
                <a:alpha val="92000"/>
              </a:schemeClr>
            </a:solidFill>
            <a:ln w="9525" cap="flat" cmpd="sng" algn="ctr">
              <a:solidFill>
                <a:schemeClr val="tx1">
                  <a:alpha val="58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0" name="ZoneTexte 59">
              <a:extLst>
                <a:ext uri="{FF2B5EF4-FFF2-40B4-BE49-F238E27FC236}">
                  <a16:creationId xmlns:a16="http://schemas.microsoft.com/office/drawing/2014/main" id="{3B3A27BB-9A1F-354C-8511-386F0CB486C3}"/>
                </a:ext>
              </a:extLst>
            </p:cNvPr>
            <p:cNvSpPr txBox="1"/>
            <p:nvPr/>
          </p:nvSpPr>
          <p:spPr>
            <a:xfrm>
              <a:off x="6194906" y="2733083"/>
              <a:ext cx="372218" cy="461665"/>
            </a:xfrm>
            <a:prstGeom prst="rect">
              <a:avLst/>
            </a:prstGeom>
            <a:noFill/>
          </p:spPr>
          <p:txBody>
            <a:bodyPr wrap="none" rtlCol="0">
              <a:spAutoFit/>
            </a:bodyPr>
            <a:lstStyle/>
            <a:p>
              <a:r>
                <a:rPr lang="fr-FR" dirty="0"/>
                <a:t>Z</a:t>
              </a:r>
            </a:p>
          </p:txBody>
        </p:sp>
        <p:cxnSp>
          <p:nvCxnSpPr>
            <p:cNvPr id="61" name="Connecteur droit avec flèche 60">
              <a:extLst>
                <a:ext uri="{FF2B5EF4-FFF2-40B4-BE49-F238E27FC236}">
                  <a16:creationId xmlns:a16="http://schemas.microsoft.com/office/drawing/2014/main" id="{ADE761EA-85CC-7E49-9BC2-DD59BCC68710}"/>
                </a:ext>
              </a:extLst>
            </p:cNvPr>
            <p:cNvCxnSpPr>
              <a:cxnSpLocks/>
            </p:cNvCxnSpPr>
            <p:nvPr/>
          </p:nvCxnSpPr>
          <p:spPr bwMode="auto">
            <a:xfrm>
              <a:off x="6592088" y="2841636"/>
              <a:ext cx="0" cy="272452"/>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58" name="Connecteur droit 57">
              <a:extLst>
                <a:ext uri="{FF2B5EF4-FFF2-40B4-BE49-F238E27FC236}">
                  <a16:creationId xmlns:a16="http://schemas.microsoft.com/office/drawing/2014/main" id="{337E2DDC-45D9-5C47-870A-4DB6D15DF5E0}"/>
                </a:ext>
              </a:extLst>
            </p:cNvPr>
            <p:cNvCxnSpPr>
              <a:cxnSpLocks/>
            </p:cNvCxnSpPr>
            <p:nvPr/>
          </p:nvCxnSpPr>
          <p:spPr bwMode="auto">
            <a:xfrm>
              <a:off x="6632515" y="2841639"/>
              <a:ext cx="795699"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64" name="Connecteur droit 63">
              <a:extLst>
                <a:ext uri="{FF2B5EF4-FFF2-40B4-BE49-F238E27FC236}">
                  <a16:creationId xmlns:a16="http://schemas.microsoft.com/office/drawing/2014/main" id="{28971EF1-4F82-2048-874C-F472AFB22A49}"/>
                </a:ext>
              </a:extLst>
            </p:cNvPr>
            <p:cNvCxnSpPr/>
            <p:nvPr/>
          </p:nvCxnSpPr>
          <p:spPr bwMode="auto">
            <a:xfrm flipV="1">
              <a:off x="6222488" y="3098060"/>
              <a:ext cx="1724037" cy="16028"/>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Tree>
    <p:extLst>
      <p:ext uri="{BB962C8B-B14F-4D97-AF65-F5344CB8AC3E}">
        <p14:creationId xmlns:p14="http://schemas.microsoft.com/office/powerpoint/2010/main" val="30512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240F3991-DEDB-C24C-A30B-FD4489FEBC79}"/>
                  </a:ext>
                </a:extLst>
              </p:cNvPr>
              <p:cNvSpPr txBox="1"/>
              <p:nvPr/>
            </p:nvSpPr>
            <p:spPr>
              <a:xfrm>
                <a:off x="206676" y="1171887"/>
                <a:ext cx="2135841"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r>
                        <a:rPr lang="fr-FR" b="0" i="1" smtClean="0">
                          <a:latin typeface="Cambria Math" panose="02040503050406030204" pitchFamily="18" charset="0"/>
                          <a:ea typeface="Cambria Math" panose="02040503050406030204" pitchFamily="18" charset="0"/>
                        </a:rPr>
                        <m:t>=</m:t>
                      </m:r>
                      <m:rad>
                        <m:radPr>
                          <m:degHide m:val="on"/>
                          <m:ctrlPr>
                            <a:rPr lang="fr-FR" b="0" i="1" smtClean="0">
                              <a:latin typeface="Cambria Math" panose="02040503050406030204" pitchFamily="18" charset="0"/>
                              <a:ea typeface="Cambria Math" panose="02040503050406030204" pitchFamily="18" charset="0"/>
                            </a:rPr>
                          </m:ctrlPr>
                        </m:radPr>
                        <m:deg/>
                        <m:e>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𝐸𝐼</m:t>
                              </m:r>
                            </m:num>
                            <m:den>
                              <m:r>
                                <a:rPr lang="fr-FR" b="0" i="1" smtClean="0">
                                  <a:latin typeface="Cambria Math" panose="02040503050406030204" pitchFamily="18" charset="0"/>
                                  <a:ea typeface="Cambria Math" panose="02040503050406030204" pitchFamily="18" charset="0"/>
                                </a:rPr>
                                <m:t>𝜌</m:t>
                              </m:r>
                              <m:r>
                                <a:rPr lang="fr-FR" b="0" i="1" smtClean="0">
                                  <a:latin typeface="Cambria Math" panose="02040503050406030204" pitchFamily="18" charset="0"/>
                                  <a:ea typeface="Cambria Math" panose="02040503050406030204" pitchFamily="18" charset="0"/>
                                </a:rPr>
                                <m:t>𝑆</m:t>
                              </m:r>
                            </m:den>
                          </m:f>
                        </m:e>
                      </m:rad>
                      <m:sSup>
                        <m:sSupPr>
                          <m:ctrlPr>
                            <a:rPr lang="fr-FR" i="1">
                              <a:latin typeface="Cambria Math" panose="02040503050406030204" pitchFamily="18" charset="0"/>
                              <a:ea typeface="Cambria Math" panose="02040503050406030204" pitchFamily="18" charset="0"/>
                            </a:rPr>
                          </m:ctrlPr>
                        </m:sSupPr>
                        <m:e>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𝛽</m:t>
                              </m:r>
                            </m:e>
                            <m:sub>
                              <m:r>
                                <a:rPr lang="fr-FR" i="1">
                                  <a:latin typeface="Cambria Math" panose="02040503050406030204" pitchFamily="18" charset="0"/>
                                  <a:ea typeface="Cambria Math" panose="02040503050406030204" pitchFamily="18" charset="0"/>
                                </a:rPr>
                                <m:t>𝑛</m:t>
                              </m:r>
                            </m:sub>
                          </m:sSub>
                        </m:e>
                        <m:sup>
                          <m:r>
                            <a:rPr lang="fr-FR" i="1">
                              <a:latin typeface="Cambria Math" panose="02040503050406030204" pitchFamily="18" charset="0"/>
                              <a:ea typeface="Cambria Math" panose="02040503050406030204" pitchFamily="18" charset="0"/>
                            </a:rPr>
                            <m:t>2</m:t>
                          </m:r>
                        </m:sup>
                      </m:sSup>
                    </m:oMath>
                  </m:oMathPara>
                </a14:m>
                <a:endParaRPr lang="fr-FR" dirty="0"/>
              </a:p>
            </p:txBody>
          </p:sp>
        </mc:Choice>
        <mc:Fallback xmlns="">
          <p:sp>
            <p:nvSpPr>
              <p:cNvPr id="31" name="ZoneTexte 30">
                <a:extLst>
                  <a:ext uri="{FF2B5EF4-FFF2-40B4-BE49-F238E27FC236}">
                    <a16:creationId xmlns:a16="http://schemas.microsoft.com/office/drawing/2014/main" id="{240F3991-DEDB-C24C-A30B-FD4489FEBC79}"/>
                  </a:ext>
                </a:extLst>
              </p:cNvPr>
              <p:cNvSpPr txBox="1">
                <a:spLocks noRot="1" noChangeAspect="1" noMove="1" noResize="1" noEditPoints="1" noAdjustHandles="1" noChangeArrowheads="1" noChangeShapeType="1" noTextEdit="1"/>
              </p:cNvSpPr>
              <p:nvPr/>
            </p:nvSpPr>
            <p:spPr>
              <a:xfrm>
                <a:off x="206676" y="1171887"/>
                <a:ext cx="2135841" cy="1183529"/>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ACD51CC2-18A4-5B42-B05F-7C482BFE9EF3}"/>
                  </a:ext>
                </a:extLst>
              </p:cNvPr>
              <p:cNvSpPr txBox="1"/>
              <p:nvPr/>
            </p:nvSpPr>
            <p:spPr>
              <a:xfrm>
                <a:off x="3031856" y="1371749"/>
                <a:ext cx="1454437"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𝑘</m:t>
                          </m:r>
                        </m:e>
                        <m:sub>
                          <m:r>
                            <a:rPr lang="fr-FR" b="0" i="1" smtClean="0">
                              <a:latin typeface="Cambria Math" panose="02040503050406030204" pitchFamily="18" charset="0"/>
                            </a:rPr>
                            <m:t>𝑐</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3</m:t>
                          </m:r>
                          <m:r>
                            <a:rPr lang="fr-FR" b="0" i="1" smtClean="0">
                              <a:latin typeface="Cambria Math" panose="02040503050406030204" pitchFamily="18" charset="0"/>
                            </a:rPr>
                            <m:t>𝐸𝐼</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𝐿</m:t>
                              </m:r>
                            </m:e>
                            <m:sup>
                              <m:r>
                                <a:rPr lang="fr-FR" b="0" i="1" smtClean="0">
                                  <a:latin typeface="Cambria Math" panose="02040503050406030204" pitchFamily="18" charset="0"/>
                                </a:rPr>
                                <m:t>3</m:t>
                              </m:r>
                            </m:sup>
                          </m:sSup>
                        </m:den>
                      </m:f>
                    </m:oMath>
                  </m:oMathPara>
                </a14:m>
                <a:endParaRPr lang="fr-FR" dirty="0"/>
              </a:p>
            </p:txBody>
          </p:sp>
        </mc:Choice>
        <mc:Fallback xmlns="">
          <p:sp>
            <p:nvSpPr>
              <p:cNvPr id="32" name="ZoneTexte 31">
                <a:extLst>
                  <a:ext uri="{FF2B5EF4-FFF2-40B4-BE49-F238E27FC236}">
                    <a16:creationId xmlns:a16="http://schemas.microsoft.com/office/drawing/2014/main" id="{ACD51CC2-18A4-5B42-B05F-7C482BFE9EF3}"/>
                  </a:ext>
                </a:extLst>
              </p:cNvPr>
              <p:cNvSpPr txBox="1">
                <a:spLocks noRot="1" noChangeAspect="1" noMove="1" noResize="1" noEditPoints="1" noAdjustHandles="1" noChangeArrowheads="1" noChangeShapeType="1" noTextEdit="1"/>
              </p:cNvSpPr>
              <p:nvPr/>
            </p:nvSpPr>
            <p:spPr>
              <a:xfrm>
                <a:off x="3031856" y="1371749"/>
                <a:ext cx="1454437" cy="783804"/>
              </a:xfrm>
              <a:prstGeom prst="rect">
                <a:avLst/>
              </a:prstGeom>
              <a:blipFill>
                <a:blip r:embed="rId3"/>
                <a:stretch>
                  <a:fillRect b="-645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BCC4600-B163-574C-A9BF-8E4F323AAB54}"/>
                  </a:ext>
                </a:extLst>
              </p:cNvPr>
              <p:cNvSpPr txBox="1"/>
              <p:nvPr/>
            </p:nvSpPr>
            <p:spPr>
              <a:xfrm>
                <a:off x="5309197" y="1573478"/>
                <a:ext cx="14315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𝑚</m:t>
                      </m:r>
                      <m:r>
                        <a:rPr lang="fr-FR" b="0" i="1" smtClean="0">
                          <a:latin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𝜌</m:t>
                      </m:r>
                      <m:r>
                        <a:rPr lang="fr-FR" b="0" i="1" smtClean="0">
                          <a:latin typeface="Cambria Math" panose="02040503050406030204" pitchFamily="18" charset="0"/>
                          <a:ea typeface="Cambria Math" panose="02040503050406030204" pitchFamily="18" charset="0"/>
                        </a:rPr>
                        <m:t>𝑆𝐿</m:t>
                      </m:r>
                    </m:oMath>
                  </m:oMathPara>
                </a14:m>
                <a:endParaRPr lang="fr-FR" dirty="0"/>
              </a:p>
            </p:txBody>
          </p:sp>
        </mc:Choice>
        <mc:Fallback xmlns="">
          <p:sp>
            <p:nvSpPr>
              <p:cNvPr id="3" name="ZoneTexte 2">
                <a:extLst>
                  <a:ext uri="{FF2B5EF4-FFF2-40B4-BE49-F238E27FC236}">
                    <a16:creationId xmlns:a16="http://schemas.microsoft.com/office/drawing/2014/main" id="{1BCC4600-B163-574C-A9BF-8E4F323AAB54}"/>
                  </a:ext>
                </a:extLst>
              </p:cNvPr>
              <p:cNvSpPr txBox="1">
                <a:spLocks noRot="1" noChangeAspect="1" noMove="1" noResize="1" noEditPoints="1" noAdjustHandles="1" noChangeArrowheads="1" noChangeShapeType="1" noTextEdit="1"/>
              </p:cNvSpPr>
              <p:nvPr/>
            </p:nvSpPr>
            <p:spPr>
              <a:xfrm>
                <a:off x="5309197" y="1573478"/>
                <a:ext cx="1431546" cy="461665"/>
              </a:xfrm>
              <a:prstGeom prst="rect">
                <a:avLst/>
              </a:prstGeom>
              <a:blipFill>
                <a:blip r:embed="rId4"/>
                <a:stretch>
                  <a:fillRect b="-13158"/>
                </a:stretch>
              </a:blipFill>
            </p:spPr>
            <p:txBody>
              <a:bodyPr/>
              <a:lstStyle/>
              <a:p>
                <a:r>
                  <a:rPr lang="fr-FR">
                    <a:noFill/>
                  </a:rPr>
                  <a:t> </a:t>
                </a:r>
              </a:p>
            </p:txBody>
          </p:sp>
        </mc:Fallback>
      </mc:AlternateContent>
      <p:sp>
        <p:nvSpPr>
          <p:cNvPr id="34" name="ZoneTexte 33">
            <a:extLst>
              <a:ext uri="{FF2B5EF4-FFF2-40B4-BE49-F238E27FC236}">
                <a16:creationId xmlns:a16="http://schemas.microsoft.com/office/drawing/2014/main" id="{DF8C5E9E-5A62-EB42-9040-81FA5B446362}"/>
              </a:ext>
            </a:extLst>
          </p:cNvPr>
          <p:cNvSpPr txBox="1"/>
          <p:nvPr/>
        </p:nvSpPr>
        <p:spPr>
          <a:xfrm>
            <a:off x="96013" y="2616941"/>
            <a:ext cx="5867312" cy="400110"/>
          </a:xfrm>
          <a:prstGeom prst="rect">
            <a:avLst/>
          </a:prstGeom>
          <a:noFill/>
        </p:spPr>
        <p:txBody>
          <a:bodyPr wrap="none" rtlCol="0">
            <a:spAutoFit/>
          </a:bodyPr>
          <a:lstStyle/>
          <a:p>
            <a:r>
              <a:rPr lang="fr-FR" sz="2000" dirty="0" err="1"/>
              <a:t>Each</a:t>
            </a:r>
            <a:r>
              <a:rPr lang="fr-FR" sz="2000" dirty="0"/>
              <a:t> mode </a:t>
            </a:r>
            <a:r>
              <a:rPr lang="fr-FR" sz="2000" dirty="0" err="1"/>
              <a:t>can</a:t>
            </a:r>
            <a:r>
              <a:rPr lang="fr-FR" sz="2000" dirty="0"/>
              <a:t> </a:t>
            </a:r>
            <a:r>
              <a:rPr lang="fr-FR" sz="2000" dirty="0" err="1"/>
              <a:t>be</a:t>
            </a:r>
            <a:r>
              <a:rPr lang="fr-FR" sz="2000" dirty="0"/>
              <a:t> </a:t>
            </a:r>
            <a:r>
              <a:rPr lang="fr-FR" sz="2000" dirty="0" err="1"/>
              <a:t>described</a:t>
            </a:r>
            <a:r>
              <a:rPr lang="fr-FR" sz="2000" dirty="0"/>
              <a:t> by the mass-</a:t>
            </a:r>
            <a:r>
              <a:rPr lang="fr-FR" sz="2000" dirty="0" err="1"/>
              <a:t>spring</a:t>
            </a:r>
            <a:r>
              <a:rPr lang="fr-FR" sz="2000" dirty="0"/>
              <a:t> model.</a:t>
            </a:r>
          </a:p>
        </p:txBody>
      </p:sp>
      <p:sp>
        <p:nvSpPr>
          <p:cNvPr id="35" name="ZoneTexte 34">
            <a:extLst>
              <a:ext uri="{FF2B5EF4-FFF2-40B4-BE49-F238E27FC236}">
                <a16:creationId xmlns:a16="http://schemas.microsoft.com/office/drawing/2014/main" id="{9D32AC01-BA58-AA46-A3F7-53AD78BBF154}"/>
              </a:ext>
            </a:extLst>
          </p:cNvPr>
          <p:cNvSpPr txBox="1"/>
          <p:nvPr/>
        </p:nvSpPr>
        <p:spPr>
          <a:xfrm>
            <a:off x="24094" y="656602"/>
            <a:ext cx="2571538" cy="400110"/>
          </a:xfrm>
          <a:prstGeom prst="rect">
            <a:avLst/>
          </a:prstGeom>
          <a:noFill/>
        </p:spPr>
        <p:txBody>
          <a:bodyPr wrap="none" rtlCol="0">
            <a:spAutoFit/>
          </a:bodyPr>
          <a:lstStyle/>
          <a:p>
            <a:r>
              <a:rPr lang="fr-FR" sz="2000" dirty="0"/>
              <a:t>Cantilever </a:t>
            </a:r>
            <a:r>
              <a:rPr lang="fr-FR" sz="2000" dirty="0" err="1"/>
              <a:t>parameters</a:t>
            </a:r>
            <a:r>
              <a:rPr lang="fr-FR" sz="2000" dirty="0"/>
              <a:t> :</a:t>
            </a:r>
          </a:p>
        </p:txBody>
      </p:sp>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20B5D209-2F13-2D48-84AF-03EB126B39D5}"/>
                  </a:ext>
                </a:extLst>
              </p:cNvPr>
              <p:cNvSpPr txBox="1"/>
              <p:nvPr/>
            </p:nvSpPr>
            <p:spPr>
              <a:xfrm>
                <a:off x="206676" y="3020402"/>
                <a:ext cx="5442837" cy="12146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r>
                        <a:rPr lang="fr-FR" b="0" i="1" smtClean="0">
                          <a:latin typeface="Cambria Math" panose="02040503050406030204" pitchFamily="18" charset="0"/>
                          <a:ea typeface="Cambria Math" panose="02040503050406030204" pitchFamily="18" charset="0"/>
                        </a:rPr>
                        <m:t>=</m:t>
                      </m:r>
                      <m:rad>
                        <m:radPr>
                          <m:degHide m:val="on"/>
                          <m:ctrlPr>
                            <a:rPr lang="fr-FR" b="0" i="1" smtClean="0">
                              <a:latin typeface="Cambria Math" panose="02040503050406030204" pitchFamily="18" charset="0"/>
                              <a:ea typeface="Cambria Math" panose="02040503050406030204" pitchFamily="18" charset="0"/>
                            </a:rPr>
                          </m:ctrlPr>
                        </m:radPr>
                        <m:deg/>
                        <m:e>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𝑘</m:t>
                                  </m:r>
                                </m:e>
                                <m:sub>
                                  <m:r>
                                    <a:rPr lang="fr-FR" b="0" i="1" smtClean="0">
                                      <a:latin typeface="Cambria Math" panose="02040503050406030204" pitchFamily="18" charset="0"/>
                                      <a:ea typeface="Cambria Math" panose="02040503050406030204" pitchFamily="18" charset="0"/>
                                    </a:rPr>
                                    <m:t>𝑐</m:t>
                                  </m:r>
                                </m:sub>
                              </m:sSub>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𝐿</m:t>
                                  </m:r>
                                </m:e>
                                <m:sup>
                                  <m:r>
                                    <a:rPr lang="fr-FR" b="0" i="1" smtClean="0">
                                      <a:latin typeface="Cambria Math" panose="02040503050406030204" pitchFamily="18" charset="0"/>
                                      <a:ea typeface="Cambria Math" panose="02040503050406030204" pitchFamily="18" charset="0"/>
                                    </a:rPr>
                                    <m:t>3</m:t>
                                  </m:r>
                                </m:sup>
                              </m:sSup>
                            </m:num>
                            <m:den>
                              <m:r>
                                <a:rPr lang="fr-FR" b="0" i="1" smtClean="0">
                                  <a:latin typeface="Cambria Math" panose="02040503050406030204" pitchFamily="18" charset="0"/>
                                  <a:ea typeface="Cambria Math" panose="02040503050406030204" pitchFamily="18" charset="0"/>
                                </a:rPr>
                                <m:t>3</m:t>
                              </m:r>
                              <m:r>
                                <a:rPr lang="fr-FR" b="0" i="1" smtClean="0">
                                  <a:latin typeface="Cambria Math" panose="02040503050406030204" pitchFamily="18" charset="0"/>
                                  <a:ea typeface="Cambria Math" panose="02040503050406030204" pitchFamily="18" charset="0"/>
                                </a:rPr>
                                <m:t>𝜌</m:t>
                              </m:r>
                              <m:r>
                                <a:rPr lang="fr-FR" b="0" i="1" smtClean="0">
                                  <a:latin typeface="Cambria Math" panose="02040503050406030204" pitchFamily="18" charset="0"/>
                                  <a:ea typeface="Cambria Math" panose="02040503050406030204" pitchFamily="18" charset="0"/>
                                </a:rPr>
                                <m:t>𝑆</m:t>
                              </m:r>
                            </m:den>
                          </m:f>
                        </m:e>
                      </m:rad>
                      <m:sSup>
                        <m:sSupPr>
                          <m:ctrlPr>
                            <a:rPr lang="fr-FR" i="1">
                              <a:latin typeface="Cambria Math" panose="02040503050406030204" pitchFamily="18" charset="0"/>
                              <a:ea typeface="Cambria Math" panose="02040503050406030204" pitchFamily="18" charset="0"/>
                            </a:rPr>
                          </m:ctrlPr>
                        </m:sSupPr>
                        <m:e>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𝛽</m:t>
                              </m:r>
                            </m:e>
                            <m:sub>
                              <m:r>
                                <a:rPr lang="fr-FR" i="1">
                                  <a:latin typeface="Cambria Math" panose="02040503050406030204" pitchFamily="18" charset="0"/>
                                  <a:ea typeface="Cambria Math" panose="02040503050406030204" pitchFamily="18" charset="0"/>
                                </a:rPr>
                                <m:t>𝑛</m:t>
                              </m:r>
                            </m:sub>
                          </m:sSub>
                        </m:e>
                        <m:sup>
                          <m:r>
                            <a:rPr lang="fr-FR" i="1">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ea typeface="Cambria Math" panose="02040503050406030204" pitchFamily="18" charset="0"/>
                            </a:rPr>
                          </m:ctrlPr>
                        </m:radPr>
                        <m:deg/>
                        <m:e>
                          <m:f>
                            <m:fPr>
                              <m:ctrlPr>
                                <a:rPr lang="fr-FR" i="1">
                                  <a:latin typeface="Cambria Math" panose="02040503050406030204" pitchFamily="18" charset="0"/>
                                  <a:ea typeface="Cambria Math" panose="02040503050406030204" pitchFamily="18" charset="0"/>
                                </a:rPr>
                              </m:ctrlPr>
                            </m:fPr>
                            <m:num>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𝑘</m:t>
                                  </m:r>
                                </m:e>
                                <m:sub>
                                  <m:r>
                                    <a:rPr lang="fr-FR" i="1">
                                      <a:latin typeface="Cambria Math" panose="02040503050406030204" pitchFamily="18" charset="0"/>
                                      <a:ea typeface="Cambria Math" panose="02040503050406030204" pitchFamily="18" charset="0"/>
                                    </a:rPr>
                                    <m:t>𝑐</m:t>
                                  </m:r>
                                </m:sub>
                              </m:sSub>
                            </m:num>
                            <m:den>
                              <m:r>
                                <a:rPr lang="fr-FR" i="1">
                                  <a:latin typeface="Cambria Math" panose="02040503050406030204" pitchFamily="18" charset="0"/>
                                  <a:ea typeface="Cambria Math" panose="02040503050406030204" pitchFamily="18" charset="0"/>
                                </a:rPr>
                                <m:t>3</m:t>
                              </m:r>
                              <m:r>
                                <a:rPr lang="fr-FR" b="0" i="1" smtClean="0">
                                  <a:latin typeface="Cambria Math" panose="02040503050406030204" pitchFamily="18" charset="0"/>
                                  <a:ea typeface="Cambria Math" panose="02040503050406030204" pitchFamily="18" charset="0"/>
                                </a:rPr>
                                <m:t>𝑚</m:t>
                              </m:r>
                            </m:den>
                          </m:f>
                        </m:e>
                      </m:rad>
                      <m:sSup>
                        <m:sSupPr>
                          <m:ctrlPr>
                            <a:rPr lang="fr-FR" i="1">
                              <a:latin typeface="Cambria Math" panose="02040503050406030204" pitchFamily="18" charset="0"/>
                              <a:ea typeface="Cambria Math" panose="02040503050406030204" pitchFamily="18" charset="0"/>
                            </a:rPr>
                          </m:ctrlPr>
                        </m:sSupPr>
                        <m:e>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𝛽</m:t>
                              </m:r>
                            </m:e>
                            <m:sub>
                              <m:r>
                                <a:rPr lang="fr-FR" i="1">
                                  <a:latin typeface="Cambria Math" panose="02040503050406030204" pitchFamily="18" charset="0"/>
                                  <a:ea typeface="Cambria Math" panose="02040503050406030204" pitchFamily="18" charset="0"/>
                                </a:rPr>
                                <m:t>𝑛</m:t>
                              </m:r>
                            </m:sub>
                          </m:sSub>
                        </m:e>
                        <m:sup>
                          <m:r>
                            <a:rPr lang="fr-FR" i="1">
                              <a:latin typeface="Cambria Math" panose="02040503050406030204" pitchFamily="18" charset="0"/>
                              <a:ea typeface="Cambria Math" panose="02040503050406030204" pitchFamily="18" charset="0"/>
                            </a:rPr>
                            <m:t>2</m:t>
                          </m:r>
                        </m:sup>
                      </m:sSup>
                      <m:sSup>
                        <m:sSupPr>
                          <m:ctrlPr>
                            <a:rPr lang="fr-FR"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𝐿</m:t>
                          </m:r>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ea typeface="Cambria Math" panose="02040503050406030204" pitchFamily="18" charset="0"/>
                            </a:rPr>
                          </m:ctrlPr>
                        </m:radPr>
                        <m:deg/>
                        <m:e>
                          <m:f>
                            <m:fPr>
                              <m:ctrlPr>
                                <a:rPr lang="fr-FR" i="1">
                                  <a:latin typeface="Cambria Math" panose="02040503050406030204" pitchFamily="18" charset="0"/>
                                  <a:ea typeface="Cambria Math" panose="02040503050406030204" pitchFamily="18" charset="0"/>
                                </a:rPr>
                              </m:ctrlPr>
                            </m:fPr>
                            <m:num>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𝑘</m:t>
                                  </m:r>
                                </m:e>
                                <m:sub>
                                  <m:r>
                                    <a:rPr lang="fr-FR" i="1">
                                      <a:latin typeface="Cambria Math" panose="02040503050406030204" pitchFamily="18" charset="0"/>
                                      <a:ea typeface="Cambria Math" panose="02040503050406030204" pitchFamily="18" charset="0"/>
                                    </a:rPr>
                                    <m:t>𝑐</m:t>
                                  </m:r>
                                </m:sub>
                              </m:sSub>
                            </m:num>
                            <m:den>
                              <m:sSup>
                                <m:sSupPr>
                                  <m:ctrlPr>
                                    <a:rPr lang="fr-FR" i="1" smtClean="0">
                                      <a:latin typeface="Cambria Math" panose="02040503050406030204" pitchFamily="18" charset="0"/>
                                      <a:ea typeface="Cambria Math" panose="02040503050406030204" pitchFamily="18" charset="0"/>
                                    </a:rPr>
                                  </m:ctrlPr>
                                </m:sSupP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𝑚</m:t>
                                      </m:r>
                                    </m:e>
                                    <m:sub>
                                      <m:r>
                                        <a:rPr lang="fr-FR" b="0" i="1" smtClean="0">
                                          <a:latin typeface="Cambria Math" panose="02040503050406030204" pitchFamily="18" charset="0"/>
                                          <a:ea typeface="Cambria Math" panose="02040503050406030204" pitchFamily="18" charset="0"/>
                                        </a:rPr>
                                        <m:t>𝑛</m:t>
                                      </m:r>
                                    </m:sub>
                                  </m:sSub>
                                </m:e>
                                <m:sup>
                                  <m:r>
                                    <a:rPr lang="fr-FR" b="0" i="1" smtClean="0">
                                      <a:latin typeface="Cambria Math" panose="02040503050406030204" pitchFamily="18" charset="0"/>
                                      <a:ea typeface="Cambria Math" panose="02040503050406030204" pitchFamily="18" charset="0"/>
                                    </a:rPr>
                                    <m:t>∗</m:t>
                                  </m:r>
                                </m:sup>
                              </m:sSup>
                            </m:den>
                          </m:f>
                        </m:e>
                      </m:rad>
                    </m:oMath>
                  </m:oMathPara>
                </a14:m>
                <a:endParaRPr lang="fr-FR" dirty="0"/>
              </a:p>
            </p:txBody>
          </p:sp>
        </mc:Choice>
        <mc:Fallback xmlns="">
          <p:sp>
            <p:nvSpPr>
              <p:cNvPr id="36" name="ZoneTexte 35">
                <a:extLst>
                  <a:ext uri="{FF2B5EF4-FFF2-40B4-BE49-F238E27FC236}">
                    <a16:creationId xmlns:a16="http://schemas.microsoft.com/office/drawing/2014/main" id="{20B5D209-2F13-2D48-84AF-03EB126B39D5}"/>
                  </a:ext>
                </a:extLst>
              </p:cNvPr>
              <p:cNvSpPr txBox="1">
                <a:spLocks noRot="1" noChangeAspect="1" noMove="1" noResize="1" noEditPoints="1" noAdjustHandles="1" noChangeArrowheads="1" noChangeShapeType="1" noTextEdit="1"/>
              </p:cNvSpPr>
              <p:nvPr/>
            </p:nvSpPr>
            <p:spPr>
              <a:xfrm>
                <a:off x="206676" y="3020402"/>
                <a:ext cx="5442837" cy="1214692"/>
              </a:xfrm>
              <a:prstGeom prst="rect">
                <a:avLst/>
              </a:prstGeom>
              <a:blipFill>
                <a:blip r:embed="rId5"/>
                <a:stretch>
                  <a:fillRect/>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1AE50271-B631-DF4D-BC22-B022DA9E3129}"/>
              </a:ext>
            </a:extLst>
          </p:cNvPr>
          <p:cNvSpPr txBox="1"/>
          <p:nvPr/>
        </p:nvSpPr>
        <p:spPr>
          <a:xfrm>
            <a:off x="6059056" y="3113881"/>
            <a:ext cx="3139001" cy="338554"/>
          </a:xfrm>
          <a:prstGeom prst="rect">
            <a:avLst/>
          </a:prstGeom>
          <a:noFill/>
        </p:spPr>
        <p:txBody>
          <a:bodyPr wrap="none" rtlCol="0">
            <a:spAutoFit/>
          </a:bodyPr>
          <a:lstStyle/>
          <a:p>
            <a:r>
              <a:rPr lang="fr-FR" sz="1600" dirty="0" err="1"/>
              <a:t>Where</a:t>
            </a:r>
            <a:r>
              <a:rPr lang="fr-FR" sz="1600" dirty="0"/>
              <a:t> m</a:t>
            </a:r>
            <a:r>
              <a:rPr lang="fr-FR" sz="1600" baseline="-25000" dirty="0"/>
              <a:t>n</a:t>
            </a:r>
            <a:r>
              <a:rPr lang="fr-FR" sz="1600" baseline="30000" dirty="0"/>
              <a:t>*</a:t>
            </a:r>
            <a:r>
              <a:rPr lang="fr-FR" sz="1600" dirty="0"/>
              <a:t> </a:t>
            </a:r>
            <a:r>
              <a:rPr lang="fr-FR" sz="1600" dirty="0" err="1"/>
              <a:t>is</a:t>
            </a:r>
            <a:r>
              <a:rPr lang="fr-FR" sz="1600" dirty="0"/>
              <a:t> the mass of the mode</a:t>
            </a:r>
          </a:p>
        </p:txBody>
      </p:sp>
      <p:graphicFrame>
        <p:nvGraphicFramePr>
          <p:cNvPr id="37" name="Tableau 44">
            <a:extLst>
              <a:ext uri="{FF2B5EF4-FFF2-40B4-BE49-F238E27FC236}">
                <a16:creationId xmlns:a16="http://schemas.microsoft.com/office/drawing/2014/main" id="{6E9BCEE0-B4E9-9044-AC21-B8C1AF80766A}"/>
              </a:ext>
            </a:extLst>
          </p:cNvPr>
          <p:cNvGraphicFramePr>
            <a:graphicFrameLocks noGrp="1"/>
          </p:cNvGraphicFramePr>
          <p:nvPr>
            <p:extLst>
              <p:ext uri="{D42A27DB-BD31-4B8C-83A1-F6EECF244321}">
                <p14:modId xmlns:p14="http://schemas.microsoft.com/office/powerpoint/2010/main" val="2551384948"/>
              </p:ext>
            </p:extLst>
          </p:nvPr>
        </p:nvGraphicFramePr>
        <p:xfrm>
          <a:off x="785359" y="4851091"/>
          <a:ext cx="3479482" cy="1483360"/>
        </p:xfrm>
        <a:graphic>
          <a:graphicData uri="http://schemas.openxmlformats.org/drawingml/2006/table">
            <a:tbl>
              <a:tblPr firstRow="1" bandRow="1">
                <a:tableStyleId>{5C22544A-7EE6-4342-B048-85BDC9FD1C3A}</a:tableStyleId>
              </a:tblPr>
              <a:tblGrid>
                <a:gridCol w="1739741">
                  <a:extLst>
                    <a:ext uri="{9D8B030D-6E8A-4147-A177-3AD203B41FA5}">
                      <a16:colId xmlns:a16="http://schemas.microsoft.com/office/drawing/2014/main" val="605367638"/>
                    </a:ext>
                  </a:extLst>
                </a:gridCol>
                <a:gridCol w="1739741">
                  <a:extLst>
                    <a:ext uri="{9D8B030D-6E8A-4147-A177-3AD203B41FA5}">
                      <a16:colId xmlns:a16="http://schemas.microsoft.com/office/drawing/2014/main" val="2863573135"/>
                    </a:ext>
                  </a:extLst>
                </a:gridCol>
              </a:tblGrid>
              <a:tr h="370840">
                <a:tc>
                  <a:txBody>
                    <a:bodyPr/>
                    <a:lstStyle/>
                    <a:p>
                      <a:pPr algn="ctr"/>
                      <a:r>
                        <a:rPr lang="fr-FR" dirty="0"/>
                        <a:t>Mode n</a:t>
                      </a:r>
                    </a:p>
                  </a:txBody>
                  <a:tcPr>
                    <a:solidFill>
                      <a:schemeClr val="accent1">
                        <a:lumMod val="75000"/>
                      </a:schemeClr>
                    </a:solidFill>
                  </a:tcPr>
                </a:tc>
                <a:tc>
                  <a:txBody>
                    <a:bodyPr/>
                    <a:lstStyle/>
                    <a:p>
                      <a:pPr algn="ctr"/>
                      <a:r>
                        <a:rPr lang="fr-FR" dirty="0"/>
                        <a:t> </a:t>
                      </a:r>
                      <a:r>
                        <a:rPr lang="fr-FR" dirty="0">
                          <a:latin typeface="+mj-lt"/>
                        </a:rPr>
                        <a:t>m</a:t>
                      </a:r>
                      <a:r>
                        <a:rPr lang="fr-FR" baseline="-25000" dirty="0"/>
                        <a:t>n</a:t>
                      </a:r>
                      <a:r>
                        <a:rPr lang="fr-FR" baseline="30000" dirty="0"/>
                        <a:t>*</a:t>
                      </a:r>
                    </a:p>
                  </a:txBody>
                  <a:tcPr>
                    <a:solidFill>
                      <a:schemeClr val="accent1">
                        <a:lumMod val="75000"/>
                      </a:schemeClr>
                    </a:solidFill>
                  </a:tcPr>
                </a:tc>
                <a:extLst>
                  <a:ext uri="{0D108BD9-81ED-4DB2-BD59-A6C34878D82A}">
                    <a16:rowId xmlns:a16="http://schemas.microsoft.com/office/drawing/2014/main" val="842969990"/>
                  </a:ext>
                </a:extLst>
              </a:tr>
              <a:tr h="370840">
                <a:tc>
                  <a:txBody>
                    <a:bodyPr/>
                    <a:lstStyle/>
                    <a:p>
                      <a:pPr algn="ctr"/>
                      <a:r>
                        <a:rPr lang="fr-FR" dirty="0"/>
                        <a:t>0</a:t>
                      </a:r>
                    </a:p>
                  </a:txBody>
                  <a:tcPr/>
                </a:tc>
                <a:tc>
                  <a:txBody>
                    <a:bodyPr/>
                    <a:lstStyle/>
                    <a:p>
                      <a:pPr algn="ctr"/>
                      <a:r>
                        <a:rPr lang="fr-FR" dirty="0"/>
                        <a:t>0.24267 m</a:t>
                      </a:r>
                    </a:p>
                  </a:txBody>
                  <a:tcPr/>
                </a:tc>
                <a:extLst>
                  <a:ext uri="{0D108BD9-81ED-4DB2-BD59-A6C34878D82A}">
                    <a16:rowId xmlns:a16="http://schemas.microsoft.com/office/drawing/2014/main" val="313987953"/>
                  </a:ext>
                </a:extLst>
              </a:tr>
              <a:tr h="370840">
                <a:tc>
                  <a:txBody>
                    <a:bodyPr/>
                    <a:lstStyle/>
                    <a:p>
                      <a:pPr algn="ctr"/>
                      <a:r>
                        <a:rPr lang="fr-FR" dirty="0"/>
                        <a:t>1</a:t>
                      </a:r>
                    </a:p>
                  </a:txBody>
                  <a:tcPr/>
                </a:tc>
                <a:tc>
                  <a:txBody>
                    <a:bodyPr/>
                    <a:lstStyle/>
                    <a:p>
                      <a:pPr algn="ctr"/>
                      <a:r>
                        <a:rPr lang="fr-FR" dirty="0"/>
                        <a:t>0.00618 m</a:t>
                      </a:r>
                    </a:p>
                  </a:txBody>
                  <a:tcPr/>
                </a:tc>
                <a:extLst>
                  <a:ext uri="{0D108BD9-81ED-4DB2-BD59-A6C34878D82A}">
                    <a16:rowId xmlns:a16="http://schemas.microsoft.com/office/drawing/2014/main" val="2668274447"/>
                  </a:ext>
                </a:extLst>
              </a:tr>
              <a:tr h="370840">
                <a:tc>
                  <a:txBody>
                    <a:bodyPr/>
                    <a:lstStyle/>
                    <a:p>
                      <a:pPr algn="ctr"/>
                      <a:r>
                        <a:rPr lang="fr-FR" dirty="0"/>
                        <a:t>2</a:t>
                      </a:r>
                    </a:p>
                  </a:txBody>
                  <a:tcPr/>
                </a:tc>
                <a:tc>
                  <a:txBody>
                    <a:bodyPr/>
                    <a:lstStyle/>
                    <a:p>
                      <a:pPr algn="ctr"/>
                      <a:r>
                        <a:rPr lang="fr-FR" dirty="0"/>
                        <a:t>0.00079 m</a:t>
                      </a:r>
                    </a:p>
                  </a:txBody>
                  <a:tcPr/>
                </a:tc>
                <a:extLst>
                  <a:ext uri="{0D108BD9-81ED-4DB2-BD59-A6C34878D82A}">
                    <a16:rowId xmlns:a16="http://schemas.microsoft.com/office/drawing/2014/main" val="250561724"/>
                  </a:ext>
                </a:extLst>
              </a:tr>
            </a:tbl>
          </a:graphicData>
        </a:graphic>
      </p:graphicFrame>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3EA38234-B287-F644-ABCC-8CFF510E4012}"/>
                  </a:ext>
                </a:extLst>
              </p:cNvPr>
              <p:cNvSpPr txBox="1"/>
              <p:nvPr/>
            </p:nvSpPr>
            <p:spPr>
              <a:xfrm>
                <a:off x="6481353" y="3405232"/>
                <a:ext cx="2100832" cy="9283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fr-FR" i="1" smtClean="0">
                              <a:latin typeface="Cambria Math" panose="02040503050406030204" pitchFamily="18" charset="0"/>
                            </a:rPr>
                          </m:ctrlPr>
                        </m:sSupPr>
                        <m:e>
                          <m:sSub>
                            <m:sSubPr>
                              <m:ctrlPr>
                                <a:rPr lang="fr-FR"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𝑛</m:t>
                              </m:r>
                            </m:sub>
                          </m:sSub>
                        </m:e>
                        <m:sup>
                          <m:r>
                            <a:rPr lang="fr-FR" b="0" i="1" smtClean="0">
                              <a:latin typeface="Cambria Math" panose="02040503050406030204" pitchFamily="18" charset="0"/>
                            </a:rPr>
                            <m:t>∗</m:t>
                          </m:r>
                        </m:sup>
                      </m:sSup>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 3</m:t>
                          </m:r>
                          <m:r>
                            <a:rPr lang="fr-FR" b="0" i="1" smtClean="0">
                              <a:latin typeface="Cambria Math" panose="02040503050406030204" pitchFamily="18" charset="0"/>
                            </a:rPr>
                            <m:t>𝑚</m:t>
                          </m:r>
                        </m:num>
                        <m:den>
                          <m:sSup>
                            <m:sSupPr>
                              <m:ctrlPr>
                                <a:rPr lang="fr-FR" b="0" i="1" smtClean="0">
                                  <a:latin typeface="Cambria Math" panose="02040503050406030204" pitchFamily="18" charset="0"/>
                                </a:rPr>
                              </m:ctrlPr>
                            </m:sSupPr>
                            <m:e>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𝛽</m:t>
                                      </m:r>
                                    </m:e>
                                    <m:sub>
                                      <m:r>
                                        <a:rPr lang="fr-FR" b="0" i="1" smtClean="0">
                                          <a:latin typeface="Cambria Math" panose="02040503050406030204" pitchFamily="18" charset="0"/>
                                        </a:rPr>
                                        <m:t>𝑛</m:t>
                                      </m:r>
                                    </m:sub>
                                  </m:sSub>
                                  <m:r>
                                    <a:rPr lang="fr-FR" b="0" i="1" smtClean="0">
                                      <a:latin typeface="Cambria Math" panose="02040503050406030204" pitchFamily="18" charset="0"/>
                                    </a:rPr>
                                    <m:t>𝐿</m:t>
                                  </m:r>
                                </m:e>
                              </m:d>
                            </m:e>
                            <m:sup>
                              <m:r>
                                <a:rPr lang="fr-FR" b="0" i="1" smtClean="0">
                                  <a:latin typeface="Cambria Math" panose="02040503050406030204" pitchFamily="18" charset="0"/>
                                </a:rPr>
                                <m:t>4</m:t>
                              </m:r>
                            </m:sup>
                          </m:sSup>
                        </m:den>
                      </m:f>
                    </m:oMath>
                  </m:oMathPara>
                </a14:m>
                <a:endParaRPr lang="fr-FR" dirty="0"/>
              </a:p>
            </p:txBody>
          </p:sp>
        </mc:Choice>
        <mc:Fallback xmlns="">
          <p:sp>
            <p:nvSpPr>
              <p:cNvPr id="9" name="ZoneTexte 8">
                <a:extLst>
                  <a:ext uri="{FF2B5EF4-FFF2-40B4-BE49-F238E27FC236}">
                    <a16:creationId xmlns:a16="http://schemas.microsoft.com/office/drawing/2014/main" id="{3EA38234-B287-F644-ABCC-8CFF510E4012}"/>
                  </a:ext>
                </a:extLst>
              </p:cNvPr>
              <p:cNvSpPr txBox="1">
                <a:spLocks noRot="1" noChangeAspect="1" noMove="1" noResize="1" noEditPoints="1" noAdjustHandles="1" noChangeArrowheads="1" noChangeShapeType="1" noTextEdit="1"/>
              </p:cNvSpPr>
              <p:nvPr/>
            </p:nvSpPr>
            <p:spPr>
              <a:xfrm>
                <a:off x="6481353" y="3405232"/>
                <a:ext cx="2100832" cy="928396"/>
              </a:xfrm>
              <a:prstGeom prst="rect">
                <a:avLst/>
              </a:prstGeom>
              <a:blipFill>
                <a:blip r:embed="rId6"/>
                <a:stretch>
                  <a:fillRect t="-1351" b="-8108"/>
                </a:stretch>
              </a:blipFill>
            </p:spPr>
            <p:txBody>
              <a:bodyPr/>
              <a:lstStyle/>
              <a:p>
                <a:r>
                  <a:rPr lang="fr-FR">
                    <a:noFill/>
                  </a:rPr>
                  <a:t> </a:t>
                </a:r>
              </a:p>
            </p:txBody>
          </p:sp>
        </mc:Fallback>
      </mc:AlternateContent>
      <p:pic>
        <p:nvPicPr>
          <p:cNvPr id="40" name="Image 2" descr="dessin_3modes.tif">
            <a:extLst>
              <a:ext uri="{FF2B5EF4-FFF2-40B4-BE49-F238E27FC236}">
                <a16:creationId xmlns:a16="http://schemas.microsoft.com/office/drawing/2014/main" id="{4FE633FC-CD20-1148-8D00-374BA793BC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86293" y="4494348"/>
            <a:ext cx="2100831" cy="21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0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14" name="ZoneTexte 13">
            <a:extLst>
              <a:ext uri="{FF2B5EF4-FFF2-40B4-BE49-F238E27FC236}">
                <a16:creationId xmlns:a16="http://schemas.microsoft.com/office/drawing/2014/main" id="{1FEDB9EF-7BDB-BB4D-A4AC-49B31F062773}"/>
              </a:ext>
            </a:extLst>
          </p:cNvPr>
          <p:cNvSpPr txBox="1"/>
          <p:nvPr/>
        </p:nvSpPr>
        <p:spPr>
          <a:xfrm>
            <a:off x="0" y="584697"/>
            <a:ext cx="5256567" cy="461665"/>
          </a:xfrm>
          <a:prstGeom prst="rect">
            <a:avLst/>
          </a:prstGeom>
          <a:noFill/>
        </p:spPr>
        <p:txBody>
          <a:bodyPr wrap="none" rtlCol="0">
            <a:spAutoFit/>
          </a:bodyPr>
          <a:lstStyle/>
          <a:p>
            <a:r>
              <a:rPr lang="fr-FR" dirty="0"/>
              <a:t>B) Motion </a:t>
            </a:r>
            <a:r>
              <a:rPr lang="fr-FR" dirty="0" err="1"/>
              <a:t>equation</a:t>
            </a:r>
            <a:r>
              <a:rPr lang="fr-FR" dirty="0"/>
              <a:t> of cantilever modes. </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F7EB92B4-CA55-6844-AEBA-EF613B7C9469}"/>
                  </a:ext>
                </a:extLst>
              </p:cNvPr>
              <p:cNvSpPr txBox="1"/>
              <p:nvPr/>
            </p:nvSpPr>
            <p:spPr>
              <a:xfrm>
                <a:off x="4159371" y="2668981"/>
                <a:ext cx="4027834" cy="956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2800" i="1" smtClean="0">
                              <a:latin typeface="Cambria Math" panose="02040503050406030204" pitchFamily="18" charset="0"/>
                            </a:rPr>
                          </m:ctrlPr>
                        </m:fPr>
                        <m:num>
                          <m:sSup>
                            <m:sSupPr>
                              <m:ctrlPr>
                                <a:rPr lang="fr-FR" sz="2800" i="1" smtClean="0">
                                  <a:latin typeface="Cambria Math" panose="02040503050406030204" pitchFamily="18" charset="0"/>
                                </a:rPr>
                              </m:ctrlPr>
                            </m:sSupPr>
                            <m:e>
                              <m:r>
                                <a:rPr lang="fr-FR" sz="2800" i="1" smtClean="0">
                                  <a:latin typeface="Cambria Math" panose="02040503050406030204" pitchFamily="18" charset="0"/>
                                  <a:ea typeface="Cambria Math" panose="02040503050406030204" pitchFamily="18" charset="0"/>
                                </a:rPr>
                                <m:t>𝜕</m:t>
                              </m:r>
                            </m:e>
                            <m:sup>
                              <m:r>
                                <a:rPr lang="fr-FR" sz="2800" b="0" i="1" smtClean="0">
                                  <a:latin typeface="Cambria Math" panose="02040503050406030204" pitchFamily="18" charset="0"/>
                                </a:rPr>
                                <m:t>2</m:t>
                              </m:r>
                            </m:sup>
                          </m:sSup>
                          <m:sSub>
                            <m:sSubPr>
                              <m:ctrlPr>
                                <a:rPr lang="fr-FR" sz="2800" i="1" smtClean="0">
                                  <a:latin typeface="Cambria Math" panose="02040503050406030204" pitchFamily="18" charset="0"/>
                                </a:rPr>
                              </m:ctrlPr>
                            </m:sSubPr>
                            <m:e>
                              <m:r>
                                <a:rPr lang="fr-FR" sz="2800" b="0" i="1" smtClean="0">
                                  <a:latin typeface="Cambria Math" panose="02040503050406030204" pitchFamily="18" charset="0"/>
                                </a:rPr>
                                <m:t>𝑍</m:t>
                              </m:r>
                            </m:e>
                            <m:sub>
                              <m:r>
                                <a:rPr lang="fr-FR" sz="2800" b="0" i="1" smtClean="0">
                                  <a:latin typeface="Cambria Math" panose="02040503050406030204" pitchFamily="18" charset="0"/>
                                </a:rPr>
                                <m:t>𝑛</m:t>
                              </m:r>
                            </m:sub>
                          </m:sSub>
                        </m:num>
                        <m:den>
                          <m:r>
                            <a:rPr lang="fr-FR" sz="2800" i="1" smtClean="0">
                              <a:latin typeface="Cambria Math" panose="02040503050406030204" pitchFamily="18" charset="0"/>
                              <a:ea typeface="Cambria Math" panose="02040503050406030204" pitchFamily="18" charset="0"/>
                            </a:rPr>
                            <m:t>𝜕</m:t>
                          </m:r>
                          <m:sSup>
                            <m:sSupPr>
                              <m:ctrlPr>
                                <a:rPr lang="fr-FR" sz="2800" i="1" smtClean="0">
                                  <a:latin typeface="Cambria Math" panose="02040503050406030204" pitchFamily="18" charset="0"/>
                                  <a:ea typeface="Cambria Math" panose="02040503050406030204" pitchFamily="18" charset="0"/>
                                </a:rPr>
                              </m:ctrlPr>
                            </m:sSupPr>
                            <m:e>
                              <m:r>
                                <a:rPr lang="fr-FR" sz="2800" b="0" i="1" smtClean="0">
                                  <a:latin typeface="Cambria Math" panose="02040503050406030204" pitchFamily="18" charset="0"/>
                                  <a:ea typeface="Cambria Math" panose="02040503050406030204" pitchFamily="18" charset="0"/>
                                </a:rPr>
                                <m:t>𝑡</m:t>
                              </m:r>
                            </m:e>
                            <m:sup>
                              <m:r>
                                <a:rPr lang="fr-FR" sz="2800" b="0" i="1" smtClean="0">
                                  <a:latin typeface="Cambria Math" panose="02040503050406030204" pitchFamily="18" charset="0"/>
                                  <a:ea typeface="Cambria Math" panose="02040503050406030204" pitchFamily="18" charset="0"/>
                                </a:rPr>
                                <m:t>2</m:t>
                              </m:r>
                            </m:sup>
                          </m:sSup>
                        </m:den>
                      </m:f>
                      <m:r>
                        <a:rPr lang="fr-FR" sz="2800" b="0" i="1" smtClean="0">
                          <a:latin typeface="Cambria Math" panose="02040503050406030204" pitchFamily="18" charset="0"/>
                        </a:rPr>
                        <m:t>+</m:t>
                      </m:r>
                      <m:r>
                        <m:rPr>
                          <m:sty m:val="p"/>
                        </m:rPr>
                        <a:rPr lang="el-GR" sz="2800" b="0" i="1" smtClean="0">
                          <a:latin typeface="Cambria Math" panose="02040503050406030204" pitchFamily="18" charset="0"/>
                          <a:ea typeface="Cambria Math" panose="02040503050406030204" pitchFamily="18" charset="0"/>
                        </a:rPr>
                        <m:t>Γ</m:t>
                      </m:r>
                      <m:f>
                        <m:fPr>
                          <m:ctrlPr>
                            <a:rPr lang="el-GR" sz="2800" b="0" i="1" smtClean="0">
                              <a:latin typeface="Cambria Math" panose="02040503050406030204" pitchFamily="18" charset="0"/>
                              <a:ea typeface="Cambria Math" panose="02040503050406030204" pitchFamily="18" charset="0"/>
                            </a:rPr>
                          </m:ctrlPr>
                        </m:fPr>
                        <m:num>
                          <m:r>
                            <a:rPr lang="el-GR" sz="2800" b="0" i="1" smtClean="0">
                              <a:latin typeface="Cambria Math" panose="02040503050406030204" pitchFamily="18" charset="0"/>
                              <a:ea typeface="Cambria Math" panose="02040503050406030204" pitchFamily="18" charset="0"/>
                            </a:rPr>
                            <m:t>𝜕</m:t>
                          </m:r>
                          <m:sSub>
                            <m:sSubPr>
                              <m:ctrlPr>
                                <a:rPr lang="fr-FR" sz="2800" b="0" i="1" smtClean="0">
                                  <a:latin typeface="Cambria Math" panose="02040503050406030204" pitchFamily="18" charset="0"/>
                                  <a:ea typeface="Cambria Math" panose="02040503050406030204" pitchFamily="18" charset="0"/>
                                </a:rPr>
                              </m:ctrlPr>
                            </m:sSubPr>
                            <m:e>
                              <m:r>
                                <a:rPr lang="fr-FR" sz="2800" b="0" i="1" smtClean="0">
                                  <a:latin typeface="Cambria Math" panose="02040503050406030204" pitchFamily="18" charset="0"/>
                                  <a:ea typeface="Cambria Math" panose="02040503050406030204" pitchFamily="18" charset="0"/>
                                </a:rPr>
                                <m:t>𝑍</m:t>
                              </m:r>
                            </m:e>
                            <m:sub>
                              <m:r>
                                <a:rPr lang="fr-FR" sz="2800" b="0" i="1" smtClean="0">
                                  <a:latin typeface="Cambria Math" panose="02040503050406030204" pitchFamily="18" charset="0"/>
                                  <a:ea typeface="Cambria Math" panose="02040503050406030204" pitchFamily="18" charset="0"/>
                                </a:rPr>
                                <m:t>𝑛</m:t>
                              </m:r>
                            </m:sub>
                          </m:sSub>
                        </m:num>
                        <m:den>
                          <m:r>
                            <a:rPr lang="el-GR" sz="2800" b="0" i="1" smtClean="0">
                              <a:latin typeface="Cambria Math" panose="02040503050406030204" pitchFamily="18" charset="0"/>
                              <a:ea typeface="Cambria Math" panose="02040503050406030204" pitchFamily="18" charset="0"/>
                            </a:rPr>
                            <m:t>𝜕</m:t>
                          </m:r>
                          <m:r>
                            <a:rPr lang="fr-FR" sz="2800" b="0" i="1" smtClean="0">
                              <a:latin typeface="Cambria Math" panose="02040503050406030204" pitchFamily="18" charset="0"/>
                              <a:ea typeface="Cambria Math" panose="02040503050406030204" pitchFamily="18" charset="0"/>
                            </a:rPr>
                            <m:t>𝑡</m:t>
                          </m:r>
                        </m:den>
                      </m:f>
                      <m:r>
                        <a:rPr lang="fr-FR" sz="2800" b="0" i="1" smtClean="0">
                          <a:latin typeface="Cambria Math" panose="02040503050406030204" pitchFamily="18" charset="0"/>
                          <a:ea typeface="Cambria Math" panose="02040503050406030204" pitchFamily="18" charset="0"/>
                        </a:rPr>
                        <m:t>+</m:t>
                      </m:r>
                      <m:sSup>
                        <m:sSupPr>
                          <m:ctrlPr>
                            <a:rPr lang="fr-FR" sz="2800" b="0" i="1" smtClean="0">
                              <a:latin typeface="Cambria Math" panose="02040503050406030204" pitchFamily="18" charset="0"/>
                              <a:ea typeface="Cambria Math" panose="02040503050406030204" pitchFamily="18" charset="0"/>
                            </a:rPr>
                          </m:ctrlPr>
                        </m:sSupPr>
                        <m:e>
                          <m:sSub>
                            <m:sSubPr>
                              <m:ctrlPr>
                                <a:rPr lang="fr-FR" sz="2800" b="0" i="1" smtClean="0">
                                  <a:latin typeface="Cambria Math" panose="02040503050406030204" pitchFamily="18" charset="0"/>
                                  <a:ea typeface="Cambria Math" panose="02040503050406030204" pitchFamily="18" charset="0"/>
                                </a:rPr>
                              </m:ctrlPr>
                            </m:sSubPr>
                            <m:e>
                              <m:r>
                                <a:rPr lang="fr-FR" sz="2800" b="0" i="1" smtClean="0">
                                  <a:latin typeface="Cambria Math" panose="02040503050406030204" pitchFamily="18" charset="0"/>
                                  <a:ea typeface="Cambria Math" panose="02040503050406030204" pitchFamily="18" charset="0"/>
                                </a:rPr>
                                <m:t>𝜔</m:t>
                              </m:r>
                            </m:e>
                            <m:sub>
                              <m:r>
                                <a:rPr lang="fr-FR" sz="2800" b="0" i="1" smtClean="0">
                                  <a:latin typeface="Cambria Math" panose="02040503050406030204" pitchFamily="18" charset="0"/>
                                  <a:ea typeface="Cambria Math" panose="02040503050406030204" pitchFamily="18" charset="0"/>
                                </a:rPr>
                                <m:t>𝑛</m:t>
                              </m:r>
                            </m:sub>
                          </m:sSub>
                        </m:e>
                        <m:sup>
                          <m:r>
                            <a:rPr lang="fr-FR" sz="2800" b="0" i="1" smtClean="0">
                              <a:latin typeface="Cambria Math" panose="02040503050406030204" pitchFamily="18" charset="0"/>
                              <a:ea typeface="Cambria Math" panose="02040503050406030204" pitchFamily="18" charset="0"/>
                            </a:rPr>
                            <m:t>2</m:t>
                          </m:r>
                        </m:sup>
                      </m:sSup>
                      <m:r>
                        <a:rPr lang="fr-FR" sz="2800" b="0" i="1" smtClean="0">
                          <a:latin typeface="Cambria Math" panose="02040503050406030204" pitchFamily="18" charset="0"/>
                        </a:rPr>
                        <m:t>=0</m:t>
                      </m:r>
                    </m:oMath>
                  </m:oMathPara>
                </a14:m>
                <a:endParaRPr lang="fr-FR" sz="2800" dirty="0"/>
              </a:p>
            </p:txBody>
          </p:sp>
        </mc:Choice>
        <mc:Fallback xmlns="">
          <p:sp>
            <p:nvSpPr>
              <p:cNvPr id="2" name="ZoneTexte 1">
                <a:extLst>
                  <a:ext uri="{FF2B5EF4-FFF2-40B4-BE49-F238E27FC236}">
                    <a16:creationId xmlns:a16="http://schemas.microsoft.com/office/drawing/2014/main" id="{F7EB92B4-CA55-6844-AEBA-EF613B7C9469}"/>
                  </a:ext>
                </a:extLst>
              </p:cNvPr>
              <p:cNvSpPr txBox="1">
                <a:spLocks noRot="1" noChangeAspect="1" noMove="1" noResize="1" noEditPoints="1" noAdjustHandles="1" noChangeArrowheads="1" noChangeShapeType="1" noTextEdit="1"/>
              </p:cNvSpPr>
              <p:nvPr/>
            </p:nvSpPr>
            <p:spPr>
              <a:xfrm>
                <a:off x="4159371" y="2668981"/>
                <a:ext cx="4027834" cy="956929"/>
              </a:xfrm>
              <a:prstGeom prst="rect">
                <a:avLst/>
              </a:prstGeom>
              <a:blipFill>
                <a:blip r:embed="rId2"/>
                <a:stretch>
                  <a:fillRect b="-6579"/>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1777ABB1-7A2D-D445-9112-1D78D9E2723B}"/>
              </a:ext>
            </a:extLst>
          </p:cNvPr>
          <p:cNvSpPr txBox="1"/>
          <p:nvPr/>
        </p:nvSpPr>
        <p:spPr>
          <a:xfrm>
            <a:off x="1274318" y="4753756"/>
            <a:ext cx="737702" cy="338554"/>
          </a:xfrm>
          <a:prstGeom prst="rect">
            <a:avLst/>
          </a:prstGeom>
          <a:noFill/>
        </p:spPr>
        <p:txBody>
          <a:bodyPr wrap="none" rtlCol="0">
            <a:spAutoFit/>
          </a:bodyPr>
          <a:lstStyle/>
          <a:p>
            <a:r>
              <a:rPr lang="fr-FR" sz="1600" dirty="0" err="1"/>
              <a:t>where</a:t>
            </a:r>
            <a:r>
              <a:rPr lang="fr-FR" sz="1600" dirty="0"/>
              <a:t> </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3A9C9F85-25B5-DA41-9E05-1B688393E6DC}"/>
                  </a:ext>
                </a:extLst>
              </p:cNvPr>
              <p:cNvSpPr txBox="1"/>
              <p:nvPr/>
            </p:nvSpPr>
            <p:spPr>
              <a:xfrm>
                <a:off x="2040077" y="4470754"/>
                <a:ext cx="1271758"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ea typeface="Cambria Math" panose="02040503050406030204" pitchFamily="18" charset="0"/>
                            </a:rPr>
                          </m:ctrlPr>
                        </m:sSubPr>
                        <m:e>
                          <m:r>
                            <a:rPr lang="fr-FR" sz="1600" i="1" smtClean="0">
                              <a:latin typeface="Cambria Math" panose="02040503050406030204" pitchFamily="18" charset="0"/>
                              <a:ea typeface="Cambria Math" panose="02040503050406030204" pitchFamily="18" charset="0"/>
                            </a:rPr>
                            <m:t>𝜔</m:t>
                          </m:r>
                        </m:e>
                        <m:sub>
                          <m:r>
                            <a:rPr lang="fr-FR" sz="1600" b="0" i="1" smtClean="0">
                              <a:latin typeface="Cambria Math" panose="02040503050406030204" pitchFamily="18" charset="0"/>
                              <a:ea typeface="Cambria Math" panose="02040503050406030204" pitchFamily="18" charset="0"/>
                            </a:rPr>
                            <m:t>𝑛</m:t>
                          </m:r>
                        </m:sub>
                      </m:sSub>
                      <m:r>
                        <a:rPr lang="fr-FR" sz="1600" b="0" i="1" smtClean="0">
                          <a:latin typeface="Cambria Math" panose="02040503050406030204" pitchFamily="18" charset="0"/>
                          <a:ea typeface="Cambria Math" panose="02040503050406030204" pitchFamily="18" charset="0"/>
                        </a:rPr>
                        <m:t>=</m:t>
                      </m:r>
                      <m:rad>
                        <m:radPr>
                          <m:degHide m:val="on"/>
                          <m:ctrlPr>
                            <a:rPr lang="fr-FR" sz="1600" i="1">
                              <a:latin typeface="Cambria Math" panose="02040503050406030204" pitchFamily="18" charset="0"/>
                              <a:ea typeface="Cambria Math" panose="02040503050406030204" pitchFamily="18" charset="0"/>
                            </a:rPr>
                          </m:ctrlPr>
                        </m:radPr>
                        <m:deg/>
                        <m:e>
                          <m:f>
                            <m:fPr>
                              <m:ctrlPr>
                                <a:rPr lang="fr-FR" sz="1600" i="1">
                                  <a:latin typeface="Cambria Math" panose="02040503050406030204" pitchFamily="18" charset="0"/>
                                  <a:ea typeface="Cambria Math" panose="02040503050406030204" pitchFamily="18" charset="0"/>
                                </a:rPr>
                              </m:ctrlPr>
                            </m:fPr>
                            <m:num>
                              <m:sSub>
                                <m:sSubPr>
                                  <m:ctrlPr>
                                    <a:rPr lang="fr-FR"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𝑘</m:t>
                                  </m:r>
                                </m:e>
                                <m:sub>
                                  <m:r>
                                    <a:rPr lang="fr-FR" sz="1600" i="1">
                                      <a:latin typeface="Cambria Math" panose="02040503050406030204" pitchFamily="18" charset="0"/>
                                      <a:ea typeface="Cambria Math" panose="02040503050406030204" pitchFamily="18" charset="0"/>
                                    </a:rPr>
                                    <m:t>𝑐</m:t>
                                  </m:r>
                                </m:sub>
                              </m:sSub>
                            </m:num>
                            <m:den>
                              <m:sSup>
                                <m:sSupPr>
                                  <m:ctrlPr>
                                    <a:rPr lang="fr-FR" sz="1600" i="1" smtClean="0">
                                      <a:latin typeface="Cambria Math" panose="02040503050406030204" pitchFamily="18" charset="0"/>
                                      <a:ea typeface="Cambria Math" panose="02040503050406030204" pitchFamily="18" charset="0"/>
                                    </a:rPr>
                                  </m:ctrlPr>
                                </m:sSupPr>
                                <m:e>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𝑚</m:t>
                                      </m:r>
                                    </m:e>
                                    <m:sub>
                                      <m:r>
                                        <a:rPr lang="fr-FR" sz="1600" b="0" i="1" smtClean="0">
                                          <a:latin typeface="Cambria Math" panose="02040503050406030204" pitchFamily="18" charset="0"/>
                                          <a:ea typeface="Cambria Math" panose="02040503050406030204" pitchFamily="18" charset="0"/>
                                        </a:rPr>
                                        <m:t>𝑛</m:t>
                                      </m:r>
                                    </m:sub>
                                  </m:sSub>
                                </m:e>
                                <m:sup>
                                  <m:r>
                                    <a:rPr lang="fr-FR" sz="1600" b="0" i="1" smtClean="0">
                                      <a:latin typeface="Cambria Math" panose="02040503050406030204" pitchFamily="18" charset="0"/>
                                      <a:ea typeface="Cambria Math" panose="02040503050406030204" pitchFamily="18" charset="0"/>
                                    </a:rPr>
                                    <m:t>∗</m:t>
                                  </m:r>
                                </m:sup>
                              </m:sSup>
                            </m:den>
                          </m:f>
                        </m:e>
                      </m:rad>
                    </m:oMath>
                  </m:oMathPara>
                </a14:m>
                <a:endParaRPr lang="fr-FR" sz="1600" dirty="0"/>
              </a:p>
            </p:txBody>
          </p:sp>
        </mc:Choice>
        <mc:Fallback xmlns="">
          <p:sp>
            <p:nvSpPr>
              <p:cNvPr id="17" name="ZoneTexte 16">
                <a:extLst>
                  <a:ext uri="{FF2B5EF4-FFF2-40B4-BE49-F238E27FC236}">
                    <a16:creationId xmlns:a16="http://schemas.microsoft.com/office/drawing/2014/main" id="{3A9C9F85-25B5-DA41-9E05-1B688393E6DC}"/>
                  </a:ext>
                </a:extLst>
              </p:cNvPr>
              <p:cNvSpPr txBox="1">
                <a:spLocks noRot="1" noChangeAspect="1" noMove="1" noResize="1" noEditPoints="1" noAdjustHandles="1" noChangeArrowheads="1" noChangeShapeType="1" noTextEdit="1"/>
              </p:cNvSpPr>
              <p:nvPr/>
            </p:nvSpPr>
            <p:spPr>
              <a:xfrm>
                <a:off x="2040077" y="4470754"/>
                <a:ext cx="1271758" cy="819840"/>
              </a:xfrm>
              <a:prstGeom prst="rect">
                <a:avLst/>
              </a:prstGeom>
              <a:blipFill>
                <a:blip r:embed="rId3"/>
                <a:stretch>
                  <a:fillRect/>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1D23F53F-8A74-A543-AD80-D961558D5EF3}"/>
              </a:ext>
            </a:extLst>
          </p:cNvPr>
          <p:cNvSpPr txBox="1"/>
          <p:nvPr/>
        </p:nvSpPr>
        <p:spPr>
          <a:xfrm>
            <a:off x="3311835" y="4692200"/>
            <a:ext cx="4532010" cy="461665"/>
          </a:xfrm>
          <a:prstGeom prst="rect">
            <a:avLst/>
          </a:prstGeom>
          <a:noFill/>
        </p:spPr>
        <p:txBody>
          <a:bodyPr wrap="none" rtlCol="0">
            <a:spAutoFit/>
          </a:bodyPr>
          <a:lstStyle/>
          <a:p>
            <a:r>
              <a:rPr lang="fr-FR" sz="1600" dirty="0">
                <a:latin typeface="Symbol" pitchFamily="2" charset="2"/>
              </a:rPr>
              <a:t>,   G</a:t>
            </a:r>
            <a:r>
              <a:rPr lang="fr-FR" dirty="0"/>
              <a:t> </a:t>
            </a:r>
            <a:r>
              <a:rPr lang="fr-FR" sz="1600" dirty="0" err="1"/>
              <a:t>damping</a:t>
            </a:r>
            <a:r>
              <a:rPr lang="fr-FR" sz="1600" dirty="0"/>
              <a:t>, and Z</a:t>
            </a:r>
            <a:r>
              <a:rPr lang="fr-FR" sz="1600" baseline="-25000" dirty="0"/>
              <a:t>n</a:t>
            </a:r>
            <a:r>
              <a:rPr lang="fr-FR" sz="1600" dirty="0"/>
              <a:t> the </a:t>
            </a:r>
            <a:r>
              <a:rPr lang="fr-FR" sz="1600" dirty="0" err="1"/>
              <a:t>deflection</a:t>
            </a:r>
            <a:r>
              <a:rPr lang="fr-FR" sz="1600" dirty="0"/>
              <a:t> of </a:t>
            </a:r>
            <a:r>
              <a:rPr lang="fr-FR" sz="1600" dirty="0" err="1"/>
              <a:t>teh</a:t>
            </a:r>
            <a:r>
              <a:rPr lang="fr-FR" sz="1600" dirty="0"/>
              <a:t> </a:t>
            </a:r>
            <a:r>
              <a:rPr lang="fr-FR" sz="1600" dirty="0" err="1"/>
              <a:t>n</a:t>
            </a:r>
            <a:r>
              <a:rPr lang="fr-FR" sz="1600" baseline="30000" dirty="0" err="1"/>
              <a:t>th</a:t>
            </a:r>
            <a:r>
              <a:rPr lang="fr-FR" sz="1600" dirty="0"/>
              <a:t> modes</a:t>
            </a:r>
          </a:p>
        </p:txBody>
      </p:sp>
      <p:grpSp>
        <p:nvGrpSpPr>
          <p:cNvPr id="12" name="Groupe 11">
            <a:extLst>
              <a:ext uri="{FF2B5EF4-FFF2-40B4-BE49-F238E27FC236}">
                <a16:creationId xmlns:a16="http://schemas.microsoft.com/office/drawing/2014/main" id="{A5A8E317-A571-4847-BD3D-0582DBBAE3AB}"/>
              </a:ext>
            </a:extLst>
          </p:cNvPr>
          <p:cNvGrpSpPr/>
          <p:nvPr/>
        </p:nvGrpSpPr>
        <p:grpSpPr>
          <a:xfrm>
            <a:off x="-1381209" y="1295779"/>
            <a:ext cx="4350002" cy="2193311"/>
            <a:chOff x="2591492" y="3674865"/>
            <a:chExt cx="4350002" cy="2193311"/>
          </a:xfrm>
        </p:grpSpPr>
        <p:grpSp>
          <p:nvGrpSpPr>
            <p:cNvPr id="57" name="Groupe 56">
              <a:extLst>
                <a:ext uri="{FF2B5EF4-FFF2-40B4-BE49-F238E27FC236}">
                  <a16:creationId xmlns:a16="http://schemas.microsoft.com/office/drawing/2014/main" id="{047A9C6F-E308-8D47-9C7A-2F71F8587ED9}"/>
                </a:ext>
              </a:extLst>
            </p:cNvPr>
            <p:cNvGrpSpPr/>
            <p:nvPr/>
          </p:nvGrpSpPr>
          <p:grpSpPr>
            <a:xfrm rot="21213699" flipH="1">
              <a:off x="3103511" y="3841073"/>
              <a:ext cx="2991185" cy="475593"/>
              <a:chOff x="5426696" y="5228173"/>
              <a:chExt cx="2991185" cy="475593"/>
            </a:xfrm>
          </p:grpSpPr>
          <p:sp>
            <p:nvSpPr>
              <p:cNvPr id="58" name="Triangle 57">
                <a:extLst>
                  <a:ext uri="{FF2B5EF4-FFF2-40B4-BE49-F238E27FC236}">
                    <a16:creationId xmlns:a16="http://schemas.microsoft.com/office/drawing/2014/main" id="{18A7E163-2BF9-A84E-8FE4-7D2F5A3935B9}"/>
                  </a:ext>
                </a:extLst>
              </p:cNvPr>
              <p:cNvSpPr/>
              <p:nvPr/>
            </p:nvSpPr>
            <p:spPr bwMode="auto">
              <a:xfrm rot="10800000">
                <a:off x="5523179" y="5296289"/>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9" name="Rectangle 80">
                <a:extLst>
                  <a:ext uri="{FF2B5EF4-FFF2-40B4-BE49-F238E27FC236}">
                    <a16:creationId xmlns:a16="http://schemas.microsoft.com/office/drawing/2014/main" id="{45850ABF-0191-8F4E-AF19-8383F6FB4EA5}"/>
                  </a:ext>
                </a:extLst>
              </p:cNvPr>
              <p:cNvSpPr/>
              <p:nvPr/>
            </p:nvSpPr>
            <p:spPr bwMode="auto">
              <a:xfrm>
                <a:off x="5426696" y="5228173"/>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60" name="Groupe 59">
              <a:extLst>
                <a:ext uri="{FF2B5EF4-FFF2-40B4-BE49-F238E27FC236}">
                  <a16:creationId xmlns:a16="http://schemas.microsoft.com/office/drawing/2014/main" id="{2FD3CDF4-F5D2-B344-BC75-087122311D50}"/>
                </a:ext>
              </a:extLst>
            </p:cNvPr>
            <p:cNvGrpSpPr/>
            <p:nvPr/>
          </p:nvGrpSpPr>
          <p:grpSpPr>
            <a:xfrm rot="253053" flipH="1">
              <a:off x="3103548" y="4464961"/>
              <a:ext cx="2991185" cy="799854"/>
              <a:chOff x="4055867" y="5203315"/>
              <a:chExt cx="2991185" cy="799854"/>
            </a:xfrm>
          </p:grpSpPr>
          <p:sp>
            <p:nvSpPr>
              <p:cNvPr id="61" name="Triangle 60">
                <a:extLst>
                  <a:ext uri="{FF2B5EF4-FFF2-40B4-BE49-F238E27FC236}">
                    <a16:creationId xmlns:a16="http://schemas.microsoft.com/office/drawing/2014/main" id="{BA04F28A-2C78-8049-8588-599DB6CA1241}"/>
                  </a:ext>
                </a:extLst>
              </p:cNvPr>
              <p:cNvSpPr/>
              <p:nvPr/>
            </p:nvSpPr>
            <p:spPr bwMode="auto">
              <a:xfrm rot="10210790">
                <a:off x="4194713" y="5595692"/>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2" name="Rectangle 70">
                <a:extLst>
                  <a:ext uri="{FF2B5EF4-FFF2-40B4-BE49-F238E27FC236}">
                    <a16:creationId xmlns:a16="http://schemas.microsoft.com/office/drawing/2014/main" id="{F8290504-1023-9741-A062-7F2CDF0AA555}"/>
                  </a:ext>
                </a:extLst>
              </p:cNvPr>
              <p:cNvSpPr/>
              <p:nvPr/>
            </p:nvSpPr>
            <p:spPr bwMode="auto">
              <a:xfrm>
                <a:off x="4055867" y="5203315"/>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63" name="Groupe 62">
              <a:extLst>
                <a:ext uri="{FF2B5EF4-FFF2-40B4-BE49-F238E27FC236}">
                  <a16:creationId xmlns:a16="http://schemas.microsoft.com/office/drawing/2014/main" id="{023DC7C5-8D46-7149-B9BA-3DDCC4DB7684}"/>
                </a:ext>
              </a:extLst>
            </p:cNvPr>
            <p:cNvGrpSpPr/>
            <p:nvPr/>
          </p:nvGrpSpPr>
          <p:grpSpPr>
            <a:xfrm flipH="1">
              <a:off x="2591492" y="4276935"/>
              <a:ext cx="4350002" cy="1591241"/>
              <a:chOff x="1313043" y="2578742"/>
              <a:chExt cx="4350002" cy="1591241"/>
            </a:xfrm>
          </p:grpSpPr>
          <p:grpSp>
            <p:nvGrpSpPr>
              <p:cNvPr id="64" name="Groupe 63">
                <a:extLst>
                  <a:ext uri="{FF2B5EF4-FFF2-40B4-BE49-F238E27FC236}">
                    <a16:creationId xmlns:a16="http://schemas.microsoft.com/office/drawing/2014/main" id="{3FCE10EF-C70C-6042-B6E2-F6B10A27D3D3}"/>
                  </a:ext>
                </a:extLst>
              </p:cNvPr>
              <p:cNvGrpSpPr/>
              <p:nvPr/>
            </p:nvGrpSpPr>
            <p:grpSpPr>
              <a:xfrm>
                <a:off x="2134442" y="2641378"/>
                <a:ext cx="2991185" cy="453196"/>
                <a:chOff x="2092879" y="2624328"/>
                <a:chExt cx="2991185" cy="453196"/>
              </a:xfrm>
            </p:grpSpPr>
            <p:sp>
              <p:nvSpPr>
                <p:cNvPr id="76" name="Rectangle 75">
                  <a:extLst>
                    <a:ext uri="{FF2B5EF4-FFF2-40B4-BE49-F238E27FC236}">
                      <a16:creationId xmlns:a16="http://schemas.microsoft.com/office/drawing/2014/main" id="{FF7A18EC-57BE-904E-A8AA-D3BE7869666E}"/>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77" name="Triangle 76">
                  <a:extLst>
                    <a:ext uri="{FF2B5EF4-FFF2-40B4-BE49-F238E27FC236}">
                      <a16:creationId xmlns:a16="http://schemas.microsoft.com/office/drawing/2014/main" id="{36067DCB-C29A-8440-A5D0-1AC45AE2CD56}"/>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72" name="Groupe 71">
                <a:extLst>
                  <a:ext uri="{FF2B5EF4-FFF2-40B4-BE49-F238E27FC236}">
                    <a16:creationId xmlns:a16="http://schemas.microsoft.com/office/drawing/2014/main" id="{1574823F-E5C7-6D42-8F8F-D2A60AFB00CE}"/>
                  </a:ext>
                </a:extLst>
              </p:cNvPr>
              <p:cNvGrpSpPr/>
              <p:nvPr/>
            </p:nvGrpSpPr>
            <p:grpSpPr>
              <a:xfrm>
                <a:off x="1313043" y="2578742"/>
                <a:ext cx="4350002" cy="461665"/>
                <a:chOff x="1271480" y="2558671"/>
                <a:chExt cx="4350002" cy="461665"/>
              </a:xfrm>
            </p:grpSpPr>
            <p:cxnSp>
              <p:nvCxnSpPr>
                <p:cNvPr id="73" name="Connecteur droit avec flèche 72">
                  <a:extLst>
                    <a:ext uri="{FF2B5EF4-FFF2-40B4-BE49-F238E27FC236}">
                      <a16:creationId xmlns:a16="http://schemas.microsoft.com/office/drawing/2014/main" id="{5BEF5225-5597-0F47-ACED-DEADDE0F4604}"/>
                    </a:ext>
                  </a:extLst>
                </p:cNvPr>
                <p:cNvCxnSpPr>
                  <a:cxnSpLocks/>
                </p:cNvCxnSpPr>
                <p:nvPr/>
              </p:nvCxnSpPr>
              <p:spPr bwMode="auto">
                <a:xfrm flipH="1" flipV="1">
                  <a:off x="1304033" y="2621307"/>
                  <a:ext cx="4317449" cy="30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5" name="ZoneTexte 74">
                  <a:extLst>
                    <a:ext uri="{FF2B5EF4-FFF2-40B4-BE49-F238E27FC236}">
                      <a16:creationId xmlns:a16="http://schemas.microsoft.com/office/drawing/2014/main" id="{94E11965-4B09-094C-A2FD-7952BA84CB62}"/>
                    </a:ext>
                  </a:extLst>
                </p:cNvPr>
                <p:cNvSpPr txBox="1"/>
                <p:nvPr/>
              </p:nvSpPr>
              <p:spPr>
                <a:xfrm>
                  <a:off x="1271480" y="2558671"/>
                  <a:ext cx="338554" cy="461665"/>
                </a:xfrm>
                <a:prstGeom prst="rect">
                  <a:avLst/>
                </a:prstGeom>
                <a:noFill/>
              </p:spPr>
              <p:txBody>
                <a:bodyPr wrap="none" rtlCol="0">
                  <a:spAutoFit/>
                </a:bodyPr>
                <a:lstStyle/>
                <a:p>
                  <a:r>
                    <a:rPr lang="fr-FR" dirty="0"/>
                    <a:t>x</a:t>
                  </a:r>
                </a:p>
              </p:txBody>
            </p:sp>
          </p:grpSp>
          <p:sp>
            <p:nvSpPr>
              <p:cNvPr id="68" name="Rectangle 67">
                <a:extLst>
                  <a:ext uri="{FF2B5EF4-FFF2-40B4-BE49-F238E27FC236}">
                    <a16:creationId xmlns:a16="http://schemas.microsoft.com/office/drawing/2014/main" id="{7D243B7C-60B1-8547-8B09-66C9202BEF43}"/>
                  </a:ext>
                </a:extLst>
              </p:cNvPr>
              <p:cNvSpPr/>
              <p:nvPr/>
            </p:nvSpPr>
            <p:spPr bwMode="auto">
              <a:xfrm>
                <a:off x="1622866" y="3741655"/>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69" name="Connecteur droit 68">
                <a:extLst>
                  <a:ext uri="{FF2B5EF4-FFF2-40B4-BE49-F238E27FC236}">
                    <a16:creationId xmlns:a16="http://schemas.microsoft.com/office/drawing/2014/main" id="{0C54AC08-FFC5-4B4F-A858-923DA40E6013}"/>
                  </a:ext>
                </a:extLst>
              </p:cNvPr>
              <p:cNvCxnSpPr>
                <a:cxnSpLocks/>
              </p:cNvCxnSpPr>
              <p:nvPr/>
            </p:nvCxnSpPr>
            <p:spPr bwMode="auto">
              <a:xfrm flipV="1">
                <a:off x="1583876" y="3738183"/>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78" name="Connecteur droit avec flèche 77">
              <a:extLst>
                <a:ext uri="{FF2B5EF4-FFF2-40B4-BE49-F238E27FC236}">
                  <a16:creationId xmlns:a16="http://schemas.microsoft.com/office/drawing/2014/main" id="{1E96654B-CD6C-7C4E-B802-EB820A22FAF2}"/>
                </a:ext>
              </a:extLst>
            </p:cNvPr>
            <p:cNvCxnSpPr>
              <a:cxnSpLocks/>
            </p:cNvCxnSpPr>
            <p:nvPr/>
          </p:nvCxnSpPr>
          <p:spPr bwMode="auto">
            <a:xfrm>
              <a:off x="6228080" y="3674865"/>
              <a:ext cx="0" cy="1347469"/>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79" name="ZoneTexte 78">
              <a:extLst>
                <a:ext uri="{FF2B5EF4-FFF2-40B4-BE49-F238E27FC236}">
                  <a16:creationId xmlns:a16="http://schemas.microsoft.com/office/drawing/2014/main" id="{EEBFF323-FF41-FE43-8EBC-252F5F02EF47}"/>
                </a:ext>
              </a:extLst>
            </p:cNvPr>
            <p:cNvSpPr txBox="1"/>
            <p:nvPr/>
          </p:nvSpPr>
          <p:spPr>
            <a:xfrm flipH="1">
              <a:off x="6269863" y="3851709"/>
              <a:ext cx="372218" cy="461665"/>
            </a:xfrm>
            <a:prstGeom prst="rect">
              <a:avLst/>
            </a:prstGeom>
            <a:noFill/>
          </p:spPr>
          <p:txBody>
            <a:bodyPr wrap="none" rtlCol="0">
              <a:spAutoFit/>
            </a:bodyPr>
            <a:lstStyle/>
            <a:p>
              <a:r>
                <a:rPr lang="fr-FR" dirty="0"/>
                <a:t>Z</a:t>
              </a:r>
            </a:p>
          </p:txBody>
        </p:sp>
      </p:grpSp>
    </p:spTree>
    <p:extLst>
      <p:ext uri="{BB962C8B-B14F-4D97-AF65-F5344CB8AC3E}">
        <p14:creationId xmlns:p14="http://schemas.microsoft.com/office/powerpoint/2010/main" val="3416375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14" name="ZoneTexte 13">
            <a:extLst>
              <a:ext uri="{FF2B5EF4-FFF2-40B4-BE49-F238E27FC236}">
                <a16:creationId xmlns:a16="http://schemas.microsoft.com/office/drawing/2014/main" id="{1FEDB9EF-7BDB-BB4D-A4AC-49B31F062773}"/>
              </a:ext>
            </a:extLst>
          </p:cNvPr>
          <p:cNvSpPr txBox="1"/>
          <p:nvPr/>
        </p:nvSpPr>
        <p:spPr>
          <a:xfrm>
            <a:off x="0" y="513577"/>
            <a:ext cx="6587060" cy="461665"/>
          </a:xfrm>
          <a:prstGeom prst="rect">
            <a:avLst/>
          </a:prstGeom>
          <a:noFill/>
        </p:spPr>
        <p:txBody>
          <a:bodyPr wrap="none" rtlCol="0">
            <a:spAutoFit/>
          </a:bodyPr>
          <a:lstStyle/>
          <a:p>
            <a:r>
              <a:rPr lang="fr-FR" dirty="0"/>
              <a:t>C) Motion </a:t>
            </a:r>
            <a:r>
              <a:rPr lang="fr-FR" dirty="0" err="1"/>
              <a:t>equation</a:t>
            </a:r>
            <a:r>
              <a:rPr lang="fr-FR" dirty="0"/>
              <a:t> of cantilever </a:t>
            </a:r>
            <a:r>
              <a:rPr lang="fr-FR" dirty="0" err="1"/>
              <a:t>driven</a:t>
            </a:r>
            <a:r>
              <a:rPr lang="fr-FR" dirty="0"/>
              <a:t> by a </a:t>
            </a:r>
            <a:r>
              <a:rPr lang="fr-FR" dirty="0" err="1"/>
              <a:t>piezo</a:t>
            </a:r>
            <a:r>
              <a:rPr lang="fr-FR" dirty="0"/>
              <a:t>. </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F7EB92B4-CA55-6844-AEBA-EF613B7C9469}"/>
                  </a:ext>
                </a:extLst>
              </p:cNvPr>
              <p:cNvSpPr txBox="1"/>
              <p:nvPr/>
            </p:nvSpPr>
            <p:spPr>
              <a:xfrm>
                <a:off x="2059510" y="4061405"/>
                <a:ext cx="5160195" cy="10297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2800" i="1" smtClean="0">
                              <a:latin typeface="Cambria Math" panose="02040503050406030204" pitchFamily="18" charset="0"/>
                            </a:rPr>
                          </m:ctrlPr>
                        </m:fPr>
                        <m:num>
                          <m:sSup>
                            <m:sSupPr>
                              <m:ctrlPr>
                                <a:rPr lang="fr-FR" sz="2800" i="1" smtClean="0">
                                  <a:latin typeface="Cambria Math" panose="02040503050406030204" pitchFamily="18" charset="0"/>
                                </a:rPr>
                              </m:ctrlPr>
                            </m:sSupPr>
                            <m:e>
                              <m:r>
                                <a:rPr lang="fr-FR" sz="2800" i="1" smtClean="0">
                                  <a:latin typeface="Cambria Math" panose="02040503050406030204" pitchFamily="18" charset="0"/>
                                  <a:ea typeface="Cambria Math" panose="02040503050406030204" pitchFamily="18" charset="0"/>
                                </a:rPr>
                                <m:t>𝜕</m:t>
                              </m:r>
                            </m:e>
                            <m:sup>
                              <m:r>
                                <a:rPr lang="fr-FR" sz="2800" b="0" i="1" smtClean="0">
                                  <a:latin typeface="Cambria Math" panose="02040503050406030204" pitchFamily="18" charset="0"/>
                                </a:rPr>
                                <m:t>2</m:t>
                              </m:r>
                            </m:sup>
                          </m:sSup>
                          <m:sSub>
                            <m:sSubPr>
                              <m:ctrlPr>
                                <a:rPr lang="fr-FR" sz="2800" i="1" smtClean="0">
                                  <a:latin typeface="Cambria Math" panose="02040503050406030204" pitchFamily="18" charset="0"/>
                                </a:rPr>
                              </m:ctrlPr>
                            </m:sSubPr>
                            <m:e>
                              <m:r>
                                <a:rPr lang="fr-FR" sz="2800" b="0" i="1" smtClean="0">
                                  <a:latin typeface="Cambria Math" panose="02040503050406030204" pitchFamily="18" charset="0"/>
                                </a:rPr>
                                <m:t>𝑍</m:t>
                              </m:r>
                            </m:e>
                            <m:sub>
                              <m:r>
                                <a:rPr lang="fr-FR" sz="2800" b="0" i="1" smtClean="0">
                                  <a:latin typeface="Cambria Math" panose="02040503050406030204" pitchFamily="18" charset="0"/>
                                </a:rPr>
                                <m:t>𝑛</m:t>
                              </m:r>
                            </m:sub>
                          </m:sSub>
                        </m:num>
                        <m:den>
                          <m:r>
                            <a:rPr lang="fr-FR" sz="2800" i="1" smtClean="0">
                              <a:latin typeface="Cambria Math" panose="02040503050406030204" pitchFamily="18" charset="0"/>
                              <a:ea typeface="Cambria Math" panose="02040503050406030204" pitchFamily="18" charset="0"/>
                            </a:rPr>
                            <m:t>𝜕</m:t>
                          </m:r>
                          <m:sSup>
                            <m:sSupPr>
                              <m:ctrlPr>
                                <a:rPr lang="fr-FR" sz="2800" i="1" smtClean="0">
                                  <a:latin typeface="Cambria Math" panose="02040503050406030204" pitchFamily="18" charset="0"/>
                                  <a:ea typeface="Cambria Math" panose="02040503050406030204" pitchFamily="18" charset="0"/>
                                </a:rPr>
                              </m:ctrlPr>
                            </m:sSupPr>
                            <m:e>
                              <m:r>
                                <a:rPr lang="fr-FR" sz="2800" b="0" i="1" smtClean="0">
                                  <a:latin typeface="Cambria Math" panose="02040503050406030204" pitchFamily="18" charset="0"/>
                                  <a:ea typeface="Cambria Math" panose="02040503050406030204" pitchFamily="18" charset="0"/>
                                </a:rPr>
                                <m:t>𝑡</m:t>
                              </m:r>
                            </m:e>
                            <m:sup>
                              <m:r>
                                <a:rPr lang="fr-FR" sz="2800" b="0" i="1" smtClean="0">
                                  <a:latin typeface="Cambria Math" panose="02040503050406030204" pitchFamily="18" charset="0"/>
                                  <a:ea typeface="Cambria Math" panose="02040503050406030204" pitchFamily="18" charset="0"/>
                                </a:rPr>
                                <m:t>2</m:t>
                              </m:r>
                            </m:sup>
                          </m:sSup>
                        </m:den>
                      </m:f>
                      <m:r>
                        <a:rPr lang="fr-FR" sz="2800" b="0" i="1" smtClean="0">
                          <a:latin typeface="Cambria Math" panose="02040503050406030204" pitchFamily="18" charset="0"/>
                        </a:rPr>
                        <m:t>+</m:t>
                      </m:r>
                      <m:r>
                        <m:rPr>
                          <m:sty m:val="p"/>
                        </m:rPr>
                        <a:rPr lang="el-GR" sz="2800" b="0" i="1" smtClean="0">
                          <a:latin typeface="Cambria Math" panose="02040503050406030204" pitchFamily="18" charset="0"/>
                          <a:ea typeface="Cambria Math" panose="02040503050406030204" pitchFamily="18" charset="0"/>
                        </a:rPr>
                        <m:t>Γ</m:t>
                      </m:r>
                      <m:f>
                        <m:fPr>
                          <m:ctrlPr>
                            <a:rPr lang="el-GR" sz="2800" b="0" i="1" smtClean="0">
                              <a:latin typeface="Cambria Math" panose="02040503050406030204" pitchFamily="18" charset="0"/>
                              <a:ea typeface="Cambria Math" panose="02040503050406030204" pitchFamily="18" charset="0"/>
                            </a:rPr>
                          </m:ctrlPr>
                        </m:fPr>
                        <m:num>
                          <m:r>
                            <a:rPr lang="el-GR" sz="2800" b="0" i="1" smtClean="0">
                              <a:latin typeface="Cambria Math" panose="02040503050406030204" pitchFamily="18" charset="0"/>
                              <a:ea typeface="Cambria Math" panose="02040503050406030204" pitchFamily="18" charset="0"/>
                            </a:rPr>
                            <m:t>𝜕</m:t>
                          </m:r>
                          <m:sSub>
                            <m:sSubPr>
                              <m:ctrlPr>
                                <a:rPr lang="fr-FR" sz="2800" b="0" i="1" smtClean="0">
                                  <a:latin typeface="Cambria Math" panose="02040503050406030204" pitchFamily="18" charset="0"/>
                                  <a:ea typeface="Cambria Math" panose="02040503050406030204" pitchFamily="18" charset="0"/>
                                </a:rPr>
                              </m:ctrlPr>
                            </m:sSubPr>
                            <m:e>
                              <m:r>
                                <a:rPr lang="fr-FR" sz="2800" b="0" i="1" smtClean="0">
                                  <a:latin typeface="Cambria Math" panose="02040503050406030204" pitchFamily="18" charset="0"/>
                                  <a:ea typeface="Cambria Math" panose="02040503050406030204" pitchFamily="18" charset="0"/>
                                </a:rPr>
                                <m:t>𝑍</m:t>
                              </m:r>
                            </m:e>
                            <m:sub>
                              <m:r>
                                <a:rPr lang="fr-FR" sz="2800" b="0" i="1" smtClean="0">
                                  <a:latin typeface="Cambria Math" panose="02040503050406030204" pitchFamily="18" charset="0"/>
                                  <a:ea typeface="Cambria Math" panose="02040503050406030204" pitchFamily="18" charset="0"/>
                                </a:rPr>
                                <m:t>𝑛</m:t>
                              </m:r>
                            </m:sub>
                          </m:sSub>
                        </m:num>
                        <m:den>
                          <m:r>
                            <a:rPr lang="el-GR" sz="2800" b="0" i="1" smtClean="0">
                              <a:latin typeface="Cambria Math" panose="02040503050406030204" pitchFamily="18" charset="0"/>
                              <a:ea typeface="Cambria Math" panose="02040503050406030204" pitchFamily="18" charset="0"/>
                            </a:rPr>
                            <m:t>𝜕</m:t>
                          </m:r>
                          <m:r>
                            <a:rPr lang="fr-FR" sz="2800" b="0" i="1" smtClean="0">
                              <a:latin typeface="Cambria Math" panose="02040503050406030204" pitchFamily="18" charset="0"/>
                              <a:ea typeface="Cambria Math" panose="02040503050406030204" pitchFamily="18" charset="0"/>
                            </a:rPr>
                            <m:t>𝑡</m:t>
                          </m:r>
                        </m:den>
                      </m:f>
                      <m:r>
                        <a:rPr lang="fr-FR" sz="2800" b="0" i="1" smtClean="0">
                          <a:latin typeface="Cambria Math" panose="02040503050406030204" pitchFamily="18" charset="0"/>
                          <a:ea typeface="Cambria Math" panose="02040503050406030204" pitchFamily="18" charset="0"/>
                        </a:rPr>
                        <m:t>+</m:t>
                      </m:r>
                      <m:sSup>
                        <m:sSupPr>
                          <m:ctrlPr>
                            <a:rPr lang="fr-FR" sz="2800" b="0" i="1" smtClean="0">
                              <a:latin typeface="Cambria Math" panose="02040503050406030204" pitchFamily="18" charset="0"/>
                              <a:ea typeface="Cambria Math" panose="02040503050406030204" pitchFamily="18" charset="0"/>
                            </a:rPr>
                          </m:ctrlPr>
                        </m:sSupPr>
                        <m:e>
                          <m:sSub>
                            <m:sSubPr>
                              <m:ctrlPr>
                                <a:rPr lang="fr-FR" sz="2800" b="0" i="1" smtClean="0">
                                  <a:latin typeface="Cambria Math" panose="02040503050406030204" pitchFamily="18" charset="0"/>
                                  <a:ea typeface="Cambria Math" panose="02040503050406030204" pitchFamily="18" charset="0"/>
                                </a:rPr>
                              </m:ctrlPr>
                            </m:sSubPr>
                            <m:e>
                              <m:r>
                                <a:rPr lang="fr-FR" sz="2800" b="0" i="1" smtClean="0">
                                  <a:latin typeface="Cambria Math" panose="02040503050406030204" pitchFamily="18" charset="0"/>
                                  <a:ea typeface="Cambria Math" panose="02040503050406030204" pitchFamily="18" charset="0"/>
                                </a:rPr>
                                <m:t>𝜔</m:t>
                              </m:r>
                            </m:e>
                            <m:sub>
                              <m:r>
                                <a:rPr lang="fr-FR" sz="2800" b="0" i="1" smtClean="0">
                                  <a:latin typeface="Cambria Math" panose="02040503050406030204" pitchFamily="18" charset="0"/>
                                  <a:ea typeface="Cambria Math" panose="02040503050406030204" pitchFamily="18" charset="0"/>
                                </a:rPr>
                                <m:t>𝑛</m:t>
                              </m:r>
                            </m:sub>
                          </m:sSub>
                        </m:e>
                        <m:sup>
                          <m:r>
                            <a:rPr lang="fr-FR" sz="2800" b="0" i="1" smtClean="0">
                              <a:latin typeface="Cambria Math" panose="02040503050406030204" pitchFamily="18" charset="0"/>
                              <a:ea typeface="Cambria Math" panose="02040503050406030204" pitchFamily="18" charset="0"/>
                            </a:rPr>
                            <m:t>2</m:t>
                          </m:r>
                        </m:sup>
                      </m:sSup>
                      <m:r>
                        <a:rPr lang="fr-FR" sz="2800" b="0" i="1" smtClean="0">
                          <a:latin typeface="Cambria Math" panose="02040503050406030204" pitchFamily="18" charset="0"/>
                        </a:rPr>
                        <m:t>=</m:t>
                      </m:r>
                      <m:f>
                        <m:fPr>
                          <m:ctrlPr>
                            <a:rPr lang="fr-FR" sz="2800" b="0" i="1" smtClean="0">
                              <a:latin typeface="Cambria Math" panose="02040503050406030204" pitchFamily="18" charset="0"/>
                            </a:rPr>
                          </m:ctrlPr>
                        </m:fPr>
                        <m:num>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𝐹</m:t>
                              </m:r>
                            </m:e>
                            <m:sub>
                              <m:r>
                                <a:rPr lang="fr-FR" sz="2800" b="0" i="1" smtClean="0">
                                  <a:latin typeface="Cambria Math" panose="02040503050406030204" pitchFamily="18" charset="0"/>
                                </a:rPr>
                                <m:t>𝑝𝑧</m:t>
                              </m:r>
                            </m:sub>
                          </m:sSub>
                        </m:num>
                        <m:den>
                          <m:sSup>
                            <m:sSupPr>
                              <m:ctrlPr>
                                <a:rPr lang="fr-FR" sz="2800" b="0" i="1" smtClean="0">
                                  <a:latin typeface="Cambria Math" panose="02040503050406030204" pitchFamily="18" charset="0"/>
                                </a:rPr>
                              </m:ctrlPr>
                            </m:sSupPr>
                            <m:e>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𝑚</m:t>
                                  </m:r>
                                </m:e>
                                <m:sub>
                                  <m:r>
                                    <a:rPr lang="fr-FR" sz="2800" b="0" i="1" smtClean="0">
                                      <a:latin typeface="Cambria Math" panose="02040503050406030204" pitchFamily="18" charset="0"/>
                                    </a:rPr>
                                    <m:t>𝑛</m:t>
                                  </m:r>
                                </m:sub>
                              </m:sSub>
                            </m:e>
                            <m:sup>
                              <m:r>
                                <a:rPr lang="fr-FR" sz="2800" b="0" i="1" smtClean="0">
                                  <a:latin typeface="Cambria Math" panose="02040503050406030204" pitchFamily="18" charset="0"/>
                                </a:rPr>
                                <m:t>∗</m:t>
                              </m:r>
                            </m:sup>
                          </m:sSup>
                        </m:den>
                      </m:f>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rPr>
                            <m:t>𝑒</m:t>
                          </m:r>
                        </m:e>
                        <m:sup>
                          <m:r>
                            <a:rPr lang="fr-FR" sz="2800" b="0" i="1" smtClean="0">
                              <a:latin typeface="Cambria Math" panose="02040503050406030204" pitchFamily="18" charset="0"/>
                            </a:rPr>
                            <m:t>𝑖</m:t>
                          </m:r>
                          <m:r>
                            <a:rPr lang="fr-FR" sz="2800" b="0" i="1" smtClean="0">
                              <a:latin typeface="Cambria Math" panose="02040503050406030204" pitchFamily="18" charset="0"/>
                              <a:ea typeface="Cambria Math" panose="02040503050406030204" pitchFamily="18" charset="0"/>
                            </a:rPr>
                            <m:t>𝜔</m:t>
                          </m:r>
                          <m:r>
                            <a:rPr lang="fr-FR" sz="2800" b="0" i="1" smtClean="0">
                              <a:latin typeface="Cambria Math" panose="02040503050406030204" pitchFamily="18" charset="0"/>
                              <a:ea typeface="Cambria Math" panose="02040503050406030204" pitchFamily="18" charset="0"/>
                            </a:rPr>
                            <m:t>𝑡</m:t>
                          </m:r>
                        </m:sup>
                      </m:sSup>
                    </m:oMath>
                  </m:oMathPara>
                </a14:m>
                <a:endParaRPr lang="fr-FR" sz="2800" dirty="0"/>
              </a:p>
            </p:txBody>
          </p:sp>
        </mc:Choice>
        <mc:Fallback xmlns="">
          <p:sp>
            <p:nvSpPr>
              <p:cNvPr id="2" name="ZoneTexte 1">
                <a:extLst>
                  <a:ext uri="{FF2B5EF4-FFF2-40B4-BE49-F238E27FC236}">
                    <a16:creationId xmlns:a16="http://schemas.microsoft.com/office/drawing/2014/main" id="{F7EB92B4-CA55-6844-AEBA-EF613B7C9469}"/>
                  </a:ext>
                </a:extLst>
              </p:cNvPr>
              <p:cNvSpPr txBox="1">
                <a:spLocks noRot="1" noChangeAspect="1" noMove="1" noResize="1" noEditPoints="1" noAdjustHandles="1" noChangeArrowheads="1" noChangeShapeType="1" noTextEdit="1"/>
              </p:cNvSpPr>
              <p:nvPr/>
            </p:nvSpPr>
            <p:spPr>
              <a:xfrm>
                <a:off x="2059510" y="4061405"/>
                <a:ext cx="5160195" cy="1029705"/>
              </a:xfrm>
              <a:prstGeom prst="rect">
                <a:avLst/>
              </a:prstGeom>
              <a:blipFill>
                <a:blip r:embed="rId2"/>
                <a:stretch>
                  <a:fillRect b="-1220"/>
                </a:stretch>
              </a:blipFill>
            </p:spPr>
            <p:txBody>
              <a:bodyPr/>
              <a:lstStyle/>
              <a:p>
                <a:r>
                  <a:rPr lang="fr-FR">
                    <a:noFill/>
                  </a:rPr>
                  <a:t> </a:t>
                </a:r>
              </a:p>
            </p:txBody>
          </p:sp>
        </mc:Fallback>
      </mc:AlternateContent>
      <p:grpSp>
        <p:nvGrpSpPr>
          <p:cNvPr id="3" name="Groupe 2">
            <a:extLst>
              <a:ext uri="{FF2B5EF4-FFF2-40B4-BE49-F238E27FC236}">
                <a16:creationId xmlns:a16="http://schemas.microsoft.com/office/drawing/2014/main" id="{A67BE6EC-5014-A847-8258-25E7CD2C8838}"/>
              </a:ext>
            </a:extLst>
          </p:cNvPr>
          <p:cNvGrpSpPr/>
          <p:nvPr/>
        </p:nvGrpSpPr>
        <p:grpSpPr>
          <a:xfrm>
            <a:off x="0" y="5365543"/>
            <a:ext cx="9143950" cy="819840"/>
            <a:chOff x="1274318" y="4470754"/>
            <a:chExt cx="9143950" cy="819840"/>
          </a:xfrm>
        </p:grpSpPr>
        <p:sp>
          <p:nvSpPr>
            <p:cNvPr id="6" name="ZoneTexte 5">
              <a:extLst>
                <a:ext uri="{FF2B5EF4-FFF2-40B4-BE49-F238E27FC236}">
                  <a16:creationId xmlns:a16="http://schemas.microsoft.com/office/drawing/2014/main" id="{1777ABB1-7A2D-D445-9112-1D78D9E2723B}"/>
                </a:ext>
              </a:extLst>
            </p:cNvPr>
            <p:cNvSpPr txBox="1"/>
            <p:nvPr/>
          </p:nvSpPr>
          <p:spPr>
            <a:xfrm>
              <a:off x="1274318" y="4753756"/>
              <a:ext cx="737702" cy="338554"/>
            </a:xfrm>
            <a:prstGeom prst="rect">
              <a:avLst/>
            </a:prstGeom>
            <a:noFill/>
          </p:spPr>
          <p:txBody>
            <a:bodyPr wrap="none" rtlCol="0">
              <a:spAutoFit/>
            </a:bodyPr>
            <a:lstStyle/>
            <a:p>
              <a:r>
                <a:rPr lang="fr-FR" sz="1600" dirty="0" err="1"/>
                <a:t>where</a:t>
              </a:r>
              <a:r>
                <a:rPr lang="fr-FR" sz="1600" dirty="0"/>
                <a:t> </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3A9C9F85-25B5-DA41-9E05-1B688393E6DC}"/>
                    </a:ext>
                  </a:extLst>
                </p:cNvPr>
                <p:cNvSpPr txBox="1"/>
                <p:nvPr/>
              </p:nvSpPr>
              <p:spPr>
                <a:xfrm>
                  <a:off x="2040077" y="4470754"/>
                  <a:ext cx="1271758"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ea typeface="Cambria Math" panose="02040503050406030204" pitchFamily="18" charset="0"/>
                              </a:rPr>
                            </m:ctrlPr>
                          </m:sSubPr>
                          <m:e>
                            <m:r>
                              <a:rPr lang="fr-FR" sz="1600" i="1" smtClean="0">
                                <a:latin typeface="Cambria Math" panose="02040503050406030204" pitchFamily="18" charset="0"/>
                                <a:ea typeface="Cambria Math" panose="02040503050406030204" pitchFamily="18" charset="0"/>
                              </a:rPr>
                              <m:t>𝜔</m:t>
                            </m:r>
                          </m:e>
                          <m:sub>
                            <m:r>
                              <a:rPr lang="fr-FR" sz="1600" b="0" i="1" smtClean="0">
                                <a:latin typeface="Cambria Math" panose="02040503050406030204" pitchFamily="18" charset="0"/>
                                <a:ea typeface="Cambria Math" panose="02040503050406030204" pitchFamily="18" charset="0"/>
                              </a:rPr>
                              <m:t>𝑛</m:t>
                            </m:r>
                          </m:sub>
                        </m:sSub>
                        <m:r>
                          <a:rPr lang="fr-FR" sz="1600" b="0" i="1" smtClean="0">
                            <a:latin typeface="Cambria Math" panose="02040503050406030204" pitchFamily="18" charset="0"/>
                            <a:ea typeface="Cambria Math" panose="02040503050406030204" pitchFamily="18" charset="0"/>
                          </a:rPr>
                          <m:t>=</m:t>
                        </m:r>
                        <m:rad>
                          <m:radPr>
                            <m:degHide m:val="on"/>
                            <m:ctrlPr>
                              <a:rPr lang="fr-FR" sz="1600" i="1">
                                <a:latin typeface="Cambria Math" panose="02040503050406030204" pitchFamily="18" charset="0"/>
                                <a:ea typeface="Cambria Math" panose="02040503050406030204" pitchFamily="18" charset="0"/>
                              </a:rPr>
                            </m:ctrlPr>
                          </m:radPr>
                          <m:deg/>
                          <m:e>
                            <m:f>
                              <m:fPr>
                                <m:ctrlPr>
                                  <a:rPr lang="fr-FR" sz="1600" i="1">
                                    <a:latin typeface="Cambria Math" panose="02040503050406030204" pitchFamily="18" charset="0"/>
                                    <a:ea typeface="Cambria Math" panose="02040503050406030204" pitchFamily="18" charset="0"/>
                                  </a:rPr>
                                </m:ctrlPr>
                              </m:fPr>
                              <m:num>
                                <m:sSub>
                                  <m:sSubPr>
                                    <m:ctrlPr>
                                      <a:rPr lang="fr-FR"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𝑘</m:t>
                                    </m:r>
                                  </m:e>
                                  <m:sub>
                                    <m:r>
                                      <a:rPr lang="fr-FR" sz="1600" i="1">
                                        <a:latin typeface="Cambria Math" panose="02040503050406030204" pitchFamily="18" charset="0"/>
                                        <a:ea typeface="Cambria Math" panose="02040503050406030204" pitchFamily="18" charset="0"/>
                                      </a:rPr>
                                      <m:t>𝑐</m:t>
                                    </m:r>
                                  </m:sub>
                                </m:sSub>
                              </m:num>
                              <m:den>
                                <m:sSup>
                                  <m:sSupPr>
                                    <m:ctrlPr>
                                      <a:rPr lang="fr-FR" sz="1600" i="1" smtClean="0">
                                        <a:latin typeface="Cambria Math" panose="02040503050406030204" pitchFamily="18" charset="0"/>
                                        <a:ea typeface="Cambria Math" panose="02040503050406030204" pitchFamily="18" charset="0"/>
                                      </a:rPr>
                                    </m:ctrlPr>
                                  </m:sSupPr>
                                  <m:e>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𝑚</m:t>
                                        </m:r>
                                      </m:e>
                                      <m:sub>
                                        <m:r>
                                          <a:rPr lang="fr-FR" sz="1600" b="0" i="1" smtClean="0">
                                            <a:latin typeface="Cambria Math" panose="02040503050406030204" pitchFamily="18" charset="0"/>
                                            <a:ea typeface="Cambria Math" panose="02040503050406030204" pitchFamily="18" charset="0"/>
                                          </a:rPr>
                                          <m:t>𝑛</m:t>
                                        </m:r>
                                      </m:sub>
                                    </m:sSub>
                                  </m:e>
                                  <m:sup>
                                    <m:r>
                                      <a:rPr lang="fr-FR" sz="1600" b="0" i="1" smtClean="0">
                                        <a:latin typeface="Cambria Math" panose="02040503050406030204" pitchFamily="18" charset="0"/>
                                        <a:ea typeface="Cambria Math" panose="02040503050406030204" pitchFamily="18" charset="0"/>
                                      </a:rPr>
                                      <m:t>∗</m:t>
                                    </m:r>
                                  </m:sup>
                                </m:sSup>
                              </m:den>
                            </m:f>
                          </m:e>
                        </m:rad>
                      </m:oMath>
                    </m:oMathPara>
                  </a14:m>
                  <a:endParaRPr lang="fr-FR" sz="1600" dirty="0"/>
                </a:p>
              </p:txBody>
            </p:sp>
          </mc:Choice>
          <mc:Fallback xmlns="">
            <p:sp>
              <p:nvSpPr>
                <p:cNvPr id="17" name="ZoneTexte 16">
                  <a:extLst>
                    <a:ext uri="{FF2B5EF4-FFF2-40B4-BE49-F238E27FC236}">
                      <a16:creationId xmlns:a16="http://schemas.microsoft.com/office/drawing/2014/main" id="{3A9C9F85-25B5-DA41-9E05-1B688393E6DC}"/>
                    </a:ext>
                  </a:extLst>
                </p:cNvPr>
                <p:cNvSpPr txBox="1">
                  <a:spLocks noRot="1" noChangeAspect="1" noMove="1" noResize="1" noEditPoints="1" noAdjustHandles="1" noChangeArrowheads="1" noChangeShapeType="1" noTextEdit="1"/>
                </p:cNvSpPr>
                <p:nvPr/>
              </p:nvSpPr>
              <p:spPr>
                <a:xfrm>
                  <a:off x="2040077" y="4470754"/>
                  <a:ext cx="1271758" cy="819840"/>
                </a:xfrm>
                <a:prstGeom prst="rect">
                  <a:avLst/>
                </a:prstGeom>
                <a:blipFill>
                  <a:blip r:embed="rId3"/>
                  <a:stretch>
                    <a:fillRect/>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1D23F53F-8A74-A543-AD80-D961558D5EF3}"/>
                </a:ext>
              </a:extLst>
            </p:cNvPr>
            <p:cNvSpPr txBox="1"/>
            <p:nvPr/>
          </p:nvSpPr>
          <p:spPr>
            <a:xfrm>
              <a:off x="3311835" y="4692200"/>
              <a:ext cx="7106433" cy="461665"/>
            </a:xfrm>
            <a:prstGeom prst="rect">
              <a:avLst/>
            </a:prstGeom>
            <a:noFill/>
          </p:spPr>
          <p:txBody>
            <a:bodyPr wrap="none" rtlCol="0">
              <a:spAutoFit/>
            </a:bodyPr>
            <a:lstStyle/>
            <a:p>
              <a:r>
                <a:rPr lang="fr-FR" sz="1600" dirty="0">
                  <a:latin typeface="Symbol" pitchFamily="2" charset="2"/>
                </a:rPr>
                <a:t>,   G</a:t>
              </a:r>
              <a:r>
                <a:rPr lang="fr-FR" dirty="0"/>
                <a:t> </a:t>
              </a:r>
              <a:r>
                <a:rPr lang="fr-FR" sz="1600" dirty="0" err="1"/>
                <a:t>damping</a:t>
              </a:r>
              <a:r>
                <a:rPr lang="fr-FR" sz="1600" dirty="0"/>
                <a:t>, and Z</a:t>
              </a:r>
              <a:r>
                <a:rPr lang="fr-FR" sz="1600" baseline="-25000" dirty="0"/>
                <a:t>n</a:t>
              </a:r>
              <a:r>
                <a:rPr lang="fr-FR" sz="1600" dirty="0"/>
                <a:t> the </a:t>
              </a:r>
              <a:r>
                <a:rPr lang="fr-FR" sz="1600" dirty="0" err="1"/>
                <a:t>deflection</a:t>
              </a:r>
              <a:r>
                <a:rPr lang="fr-FR" sz="1600" dirty="0"/>
                <a:t> of </a:t>
              </a:r>
              <a:r>
                <a:rPr lang="fr-FR" sz="1600" dirty="0" err="1"/>
                <a:t>teh</a:t>
              </a:r>
              <a:r>
                <a:rPr lang="fr-FR" sz="1600" dirty="0"/>
                <a:t> </a:t>
              </a:r>
              <a:r>
                <a:rPr lang="fr-FR" sz="1600" dirty="0" err="1"/>
                <a:t>n</a:t>
              </a:r>
              <a:r>
                <a:rPr lang="fr-FR" sz="1600" baseline="30000" dirty="0" err="1"/>
                <a:t>th</a:t>
              </a:r>
              <a:r>
                <a:rPr lang="fr-FR" sz="1600" dirty="0"/>
                <a:t> modes, </a:t>
              </a:r>
              <a:r>
                <a:rPr lang="fr-FR" sz="1600" dirty="0" err="1"/>
                <a:t>F</a:t>
              </a:r>
              <a:r>
                <a:rPr lang="fr-FR" sz="1600" baseline="-25000" dirty="0" err="1"/>
                <a:t>pz</a:t>
              </a:r>
              <a:r>
                <a:rPr lang="fr-FR" sz="1600" dirty="0"/>
                <a:t> force </a:t>
              </a:r>
              <a:r>
                <a:rPr lang="fr-FR" sz="1600" dirty="0" err="1"/>
                <a:t>applied</a:t>
              </a:r>
              <a:r>
                <a:rPr lang="fr-FR" sz="1600" dirty="0"/>
                <a:t> by the </a:t>
              </a:r>
              <a:r>
                <a:rPr lang="fr-FR" sz="1600" dirty="0" err="1"/>
                <a:t>piezo</a:t>
              </a:r>
              <a:endParaRPr lang="fr-FR" sz="1600" dirty="0"/>
            </a:p>
          </p:txBody>
        </p:sp>
      </p:grpSp>
      <p:grpSp>
        <p:nvGrpSpPr>
          <p:cNvPr id="12" name="Groupe 11">
            <a:extLst>
              <a:ext uri="{FF2B5EF4-FFF2-40B4-BE49-F238E27FC236}">
                <a16:creationId xmlns:a16="http://schemas.microsoft.com/office/drawing/2014/main" id="{A5A8E317-A571-4847-BD3D-0582DBBAE3AB}"/>
              </a:ext>
            </a:extLst>
          </p:cNvPr>
          <p:cNvGrpSpPr/>
          <p:nvPr/>
        </p:nvGrpSpPr>
        <p:grpSpPr>
          <a:xfrm>
            <a:off x="1974994" y="1477293"/>
            <a:ext cx="4350002" cy="1589950"/>
            <a:chOff x="2591492" y="3674865"/>
            <a:chExt cx="4350002" cy="1589950"/>
          </a:xfrm>
        </p:grpSpPr>
        <p:grpSp>
          <p:nvGrpSpPr>
            <p:cNvPr id="57" name="Groupe 56">
              <a:extLst>
                <a:ext uri="{FF2B5EF4-FFF2-40B4-BE49-F238E27FC236}">
                  <a16:creationId xmlns:a16="http://schemas.microsoft.com/office/drawing/2014/main" id="{047A9C6F-E308-8D47-9C7A-2F71F8587ED9}"/>
                </a:ext>
              </a:extLst>
            </p:cNvPr>
            <p:cNvGrpSpPr/>
            <p:nvPr/>
          </p:nvGrpSpPr>
          <p:grpSpPr>
            <a:xfrm rot="21213699" flipH="1">
              <a:off x="3103511" y="3841073"/>
              <a:ext cx="2991185" cy="475593"/>
              <a:chOff x="5426696" y="5228173"/>
              <a:chExt cx="2991185" cy="475593"/>
            </a:xfrm>
          </p:grpSpPr>
          <p:sp>
            <p:nvSpPr>
              <p:cNvPr id="58" name="Triangle 57">
                <a:extLst>
                  <a:ext uri="{FF2B5EF4-FFF2-40B4-BE49-F238E27FC236}">
                    <a16:creationId xmlns:a16="http://schemas.microsoft.com/office/drawing/2014/main" id="{18A7E163-2BF9-A84E-8FE4-7D2F5A3935B9}"/>
                  </a:ext>
                </a:extLst>
              </p:cNvPr>
              <p:cNvSpPr/>
              <p:nvPr/>
            </p:nvSpPr>
            <p:spPr bwMode="auto">
              <a:xfrm rot="10800000">
                <a:off x="5523179" y="5296289"/>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9" name="Rectangle 80">
                <a:extLst>
                  <a:ext uri="{FF2B5EF4-FFF2-40B4-BE49-F238E27FC236}">
                    <a16:creationId xmlns:a16="http://schemas.microsoft.com/office/drawing/2014/main" id="{45850ABF-0191-8F4E-AF19-8383F6FB4EA5}"/>
                  </a:ext>
                </a:extLst>
              </p:cNvPr>
              <p:cNvSpPr/>
              <p:nvPr/>
            </p:nvSpPr>
            <p:spPr bwMode="auto">
              <a:xfrm>
                <a:off x="5426696" y="5228173"/>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60" name="Groupe 59">
              <a:extLst>
                <a:ext uri="{FF2B5EF4-FFF2-40B4-BE49-F238E27FC236}">
                  <a16:creationId xmlns:a16="http://schemas.microsoft.com/office/drawing/2014/main" id="{2FD3CDF4-F5D2-B344-BC75-087122311D50}"/>
                </a:ext>
              </a:extLst>
            </p:cNvPr>
            <p:cNvGrpSpPr/>
            <p:nvPr/>
          </p:nvGrpSpPr>
          <p:grpSpPr>
            <a:xfrm rot="253053" flipH="1">
              <a:off x="3103548" y="4464961"/>
              <a:ext cx="2991185" cy="799854"/>
              <a:chOff x="4055867" y="5203315"/>
              <a:chExt cx="2991185" cy="799854"/>
            </a:xfrm>
          </p:grpSpPr>
          <p:sp>
            <p:nvSpPr>
              <p:cNvPr id="61" name="Triangle 60">
                <a:extLst>
                  <a:ext uri="{FF2B5EF4-FFF2-40B4-BE49-F238E27FC236}">
                    <a16:creationId xmlns:a16="http://schemas.microsoft.com/office/drawing/2014/main" id="{BA04F28A-2C78-8049-8588-599DB6CA1241}"/>
                  </a:ext>
                </a:extLst>
              </p:cNvPr>
              <p:cNvSpPr/>
              <p:nvPr/>
            </p:nvSpPr>
            <p:spPr bwMode="auto">
              <a:xfrm rot="10210790">
                <a:off x="4194713" y="5595692"/>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2" name="Rectangle 70">
                <a:extLst>
                  <a:ext uri="{FF2B5EF4-FFF2-40B4-BE49-F238E27FC236}">
                    <a16:creationId xmlns:a16="http://schemas.microsoft.com/office/drawing/2014/main" id="{F8290504-1023-9741-A062-7F2CDF0AA555}"/>
                  </a:ext>
                </a:extLst>
              </p:cNvPr>
              <p:cNvSpPr/>
              <p:nvPr/>
            </p:nvSpPr>
            <p:spPr bwMode="auto">
              <a:xfrm>
                <a:off x="4055867" y="5203315"/>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63" name="Groupe 62">
              <a:extLst>
                <a:ext uri="{FF2B5EF4-FFF2-40B4-BE49-F238E27FC236}">
                  <a16:creationId xmlns:a16="http://schemas.microsoft.com/office/drawing/2014/main" id="{023DC7C5-8D46-7149-B9BA-3DDCC4DB7684}"/>
                </a:ext>
              </a:extLst>
            </p:cNvPr>
            <p:cNvGrpSpPr/>
            <p:nvPr/>
          </p:nvGrpSpPr>
          <p:grpSpPr>
            <a:xfrm flipH="1">
              <a:off x="2591492" y="4276935"/>
              <a:ext cx="4350002" cy="515832"/>
              <a:chOff x="1313043" y="2578742"/>
              <a:chExt cx="4350002" cy="515832"/>
            </a:xfrm>
          </p:grpSpPr>
          <p:grpSp>
            <p:nvGrpSpPr>
              <p:cNvPr id="64" name="Groupe 63">
                <a:extLst>
                  <a:ext uri="{FF2B5EF4-FFF2-40B4-BE49-F238E27FC236}">
                    <a16:creationId xmlns:a16="http://schemas.microsoft.com/office/drawing/2014/main" id="{3FCE10EF-C70C-6042-B6E2-F6B10A27D3D3}"/>
                  </a:ext>
                </a:extLst>
              </p:cNvPr>
              <p:cNvGrpSpPr/>
              <p:nvPr/>
            </p:nvGrpSpPr>
            <p:grpSpPr>
              <a:xfrm>
                <a:off x="2134442" y="2641378"/>
                <a:ext cx="2991185" cy="453196"/>
                <a:chOff x="2092879" y="2624328"/>
                <a:chExt cx="2991185" cy="453196"/>
              </a:xfrm>
            </p:grpSpPr>
            <p:sp>
              <p:nvSpPr>
                <p:cNvPr id="76" name="Rectangle 75">
                  <a:extLst>
                    <a:ext uri="{FF2B5EF4-FFF2-40B4-BE49-F238E27FC236}">
                      <a16:creationId xmlns:a16="http://schemas.microsoft.com/office/drawing/2014/main" id="{FF7A18EC-57BE-904E-A8AA-D3BE7869666E}"/>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77" name="Triangle 76">
                  <a:extLst>
                    <a:ext uri="{FF2B5EF4-FFF2-40B4-BE49-F238E27FC236}">
                      <a16:creationId xmlns:a16="http://schemas.microsoft.com/office/drawing/2014/main" id="{36067DCB-C29A-8440-A5D0-1AC45AE2CD56}"/>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72" name="Groupe 71">
                <a:extLst>
                  <a:ext uri="{FF2B5EF4-FFF2-40B4-BE49-F238E27FC236}">
                    <a16:creationId xmlns:a16="http://schemas.microsoft.com/office/drawing/2014/main" id="{1574823F-E5C7-6D42-8F8F-D2A60AFB00CE}"/>
                  </a:ext>
                </a:extLst>
              </p:cNvPr>
              <p:cNvGrpSpPr/>
              <p:nvPr/>
            </p:nvGrpSpPr>
            <p:grpSpPr>
              <a:xfrm>
                <a:off x="1313043" y="2578742"/>
                <a:ext cx="4350002" cy="461665"/>
                <a:chOff x="1271480" y="2558671"/>
                <a:chExt cx="4350002" cy="461665"/>
              </a:xfrm>
            </p:grpSpPr>
            <p:cxnSp>
              <p:nvCxnSpPr>
                <p:cNvPr id="73" name="Connecteur droit avec flèche 72">
                  <a:extLst>
                    <a:ext uri="{FF2B5EF4-FFF2-40B4-BE49-F238E27FC236}">
                      <a16:creationId xmlns:a16="http://schemas.microsoft.com/office/drawing/2014/main" id="{5BEF5225-5597-0F47-ACED-DEADDE0F4604}"/>
                    </a:ext>
                  </a:extLst>
                </p:cNvPr>
                <p:cNvCxnSpPr>
                  <a:cxnSpLocks/>
                </p:cNvCxnSpPr>
                <p:nvPr/>
              </p:nvCxnSpPr>
              <p:spPr bwMode="auto">
                <a:xfrm flipH="1" flipV="1">
                  <a:off x="1304033" y="2621307"/>
                  <a:ext cx="4317449" cy="30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5" name="ZoneTexte 74">
                  <a:extLst>
                    <a:ext uri="{FF2B5EF4-FFF2-40B4-BE49-F238E27FC236}">
                      <a16:creationId xmlns:a16="http://schemas.microsoft.com/office/drawing/2014/main" id="{94E11965-4B09-094C-A2FD-7952BA84CB62}"/>
                    </a:ext>
                  </a:extLst>
                </p:cNvPr>
                <p:cNvSpPr txBox="1"/>
                <p:nvPr/>
              </p:nvSpPr>
              <p:spPr>
                <a:xfrm>
                  <a:off x="1271480" y="2558671"/>
                  <a:ext cx="338554" cy="461665"/>
                </a:xfrm>
                <a:prstGeom prst="rect">
                  <a:avLst/>
                </a:prstGeom>
                <a:noFill/>
              </p:spPr>
              <p:txBody>
                <a:bodyPr wrap="none" rtlCol="0">
                  <a:spAutoFit/>
                </a:bodyPr>
                <a:lstStyle/>
                <a:p>
                  <a:r>
                    <a:rPr lang="fr-FR" dirty="0"/>
                    <a:t>x</a:t>
                  </a:r>
                </a:p>
              </p:txBody>
            </p:sp>
          </p:grpSp>
        </p:grpSp>
        <p:cxnSp>
          <p:nvCxnSpPr>
            <p:cNvPr id="78" name="Connecteur droit avec flèche 77">
              <a:extLst>
                <a:ext uri="{FF2B5EF4-FFF2-40B4-BE49-F238E27FC236}">
                  <a16:creationId xmlns:a16="http://schemas.microsoft.com/office/drawing/2014/main" id="{1E96654B-CD6C-7C4E-B802-EB820A22FAF2}"/>
                </a:ext>
              </a:extLst>
            </p:cNvPr>
            <p:cNvCxnSpPr>
              <a:cxnSpLocks/>
            </p:cNvCxnSpPr>
            <p:nvPr/>
          </p:nvCxnSpPr>
          <p:spPr bwMode="auto">
            <a:xfrm>
              <a:off x="6228080" y="3674865"/>
              <a:ext cx="0" cy="1347469"/>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79" name="ZoneTexte 78">
              <a:extLst>
                <a:ext uri="{FF2B5EF4-FFF2-40B4-BE49-F238E27FC236}">
                  <a16:creationId xmlns:a16="http://schemas.microsoft.com/office/drawing/2014/main" id="{EEBFF323-FF41-FE43-8EBC-252F5F02EF47}"/>
                </a:ext>
              </a:extLst>
            </p:cNvPr>
            <p:cNvSpPr txBox="1"/>
            <p:nvPr/>
          </p:nvSpPr>
          <p:spPr>
            <a:xfrm flipH="1">
              <a:off x="6269863" y="3851709"/>
              <a:ext cx="372218" cy="461665"/>
            </a:xfrm>
            <a:prstGeom prst="rect">
              <a:avLst/>
            </a:prstGeom>
            <a:noFill/>
          </p:spPr>
          <p:txBody>
            <a:bodyPr wrap="none" rtlCol="0">
              <a:spAutoFit/>
            </a:bodyPr>
            <a:lstStyle/>
            <a:p>
              <a:r>
                <a:rPr lang="fr-FR" dirty="0"/>
                <a:t>Z</a:t>
              </a:r>
            </a:p>
          </p:txBody>
        </p:sp>
      </p:grpSp>
      <p:sp>
        <p:nvSpPr>
          <p:cNvPr id="29" name="Rectangle 28">
            <a:extLst>
              <a:ext uri="{FF2B5EF4-FFF2-40B4-BE49-F238E27FC236}">
                <a16:creationId xmlns:a16="http://schemas.microsoft.com/office/drawing/2014/main" id="{18B75A62-757E-514A-BB4F-80EC19D1BA27}"/>
              </a:ext>
            </a:extLst>
          </p:cNvPr>
          <p:cNvSpPr/>
          <p:nvPr/>
        </p:nvSpPr>
        <p:spPr bwMode="auto">
          <a:xfrm>
            <a:off x="1591422" y="1910388"/>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1" name="ZoneTexte 30">
            <a:extLst>
              <a:ext uri="{FF2B5EF4-FFF2-40B4-BE49-F238E27FC236}">
                <a16:creationId xmlns:a16="http://schemas.microsoft.com/office/drawing/2014/main" id="{DE479D81-26E7-A04D-80DD-A355ACECCC59}"/>
              </a:ext>
            </a:extLst>
          </p:cNvPr>
          <p:cNvSpPr txBox="1"/>
          <p:nvPr/>
        </p:nvSpPr>
        <p:spPr>
          <a:xfrm>
            <a:off x="1526912" y="1899900"/>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grpSp>
        <p:nvGrpSpPr>
          <p:cNvPr id="8" name="Groupe 7">
            <a:extLst>
              <a:ext uri="{FF2B5EF4-FFF2-40B4-BE49-F238E27FC236}">
                <a16:creationId xmlns:a16="http://schemas.microsoft.com/office/drawing/2014/main" id="{A6D79A08-1C70-FD4E-848D-D418F67DF1A1}"/>
              </a:ext>
            </a:extLst>
          </p:cNvPr>
          <p:cNvGrpSpPr/>
          <p:nvPr/>
        </p:nvGrpSpPr>
        <p:grpSpPr>
          <a:xfrm>
            <a:off x="992263" y="1810077"/>
            <a:ext cx="600281" cy="468031"/>
            <a:chOff x="7543836" y="1698205"/>
            <a:chExt cx="600281" cy="468031"/>
          </a:xfrm>
        </p:grpSpPr>
        <p:cxnSp>
          <p:nvCxnSpPr>
            <p:cNvPr id="30" name="Connecteur droit 29">
              <a:extLst>
                <a:ext uri="{FF2B5EF4-FFF2-40B4-BE49-F238E27FC236}">
                  <a16:creationId xmlns:a16="http://schemas.microsoft.com/office/drawing/2014/main" id="{1A47271D-EB33-1349-93F7-879E6118B182}"/>
                </a:ext>
              </a:extLst>
            </p:cNvPr>
            <p:cNvCxnSpPr>
              <a:cxnSpLocks/>
            </p:cNvCxnSpPr>
            <p:nvPr/>
          </p:nvCxnSpPr>
          <p:spPr bwMode="auto">
            <a:xfrm>
              <a:off x="7886666" y="1929037"/>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Connecteur droit 31">
              <a:extLst>
                <a:ext uri="{FF2B5EF4-FFF2-40B4-BE49-F238E27FC236}">
                  <a16:creationId xmlns:a16="http://schemas.microsoft.com/office/drawing/2014/main" id="{573BF095-39AA-E444-B554-611B732D5934}"/>
                </a:ext>
              </a:extLst>
            </p:cNvPr>
            <p:cNvCxnSpPr>
              <a:cxnSpLocks/>
            </p:cNvCxnSpPr>
            <p:nvPr/>
          </p:nvCxnSpPr>
          <p:spPr bwMode="auto">
            <a:xfrm>
              <a:off x="7887788" y="203915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Ellipse 27">
              <a:extLst>
                <a:ext uri="{FF2B5EF4-FFF2-40B4-BE49-F238E27FC236}">
                  <a16:creationId xmlns:a16="http://schemas.microsoft.com/office/drawing/2014/main" id="{E4E28190-ADB1-4648-8D91-467F8DB76457}"/>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3" name="ZoneTexte 32">
              <a:extLst>
                <a:ext uri="{FF2B5EF4-FFF2-40B4-BE49-F238E27FC236}">
                  <a16:creationId xmlns:a16="http://schemas.microsoft.com/office/drawing/2014/main" id="{031D048D-BD7E-4841-8164-5D1AB2749650}"/>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grpSp>
      <p:sp>
        <p:nvSpPr>
          <p:cNvPr id="34" name="ZoneTexte 33">
            <a:extLst>
              <a:ext uri="{FF2B5EF4-FFF2-40B4-BE49-F238E27FC236}">
                <a16:creationId xmlns:a16="http://schemas.microsoft.com/office/drawing/2014/main" id="{FDF40468-5996-004F-BD40-D3742A7B0EBF}"/>
              </a:ext>
            </a:extLst>
          </p:cNvPr>
          <p:cNvSpPr txBox="1"/>
          <p:nvPr/>
        </p:nvSpPr>
        <p:spPr>
          <a:xfrm>
            <a:off x="498716" y="2300532"/>
            <a:ext cx="1200970" cy="276999"/>
          </a:xfrm>
          <a:prstGeom prst="rect">
            <a:avLst/>
          </a:prstGeom>
          <a:noFill/>
        </p:spPr>
        <p:txBody>
          <a:bodyPr wrap="none" rtlCol="0">
            <a:spAutoFit/>
          </a:bodyPr>
          <a:lstStyle/>
          <a:p>
            <a:r>
              <a:rPr lang="fr-FR" sz="1200" dirty="0"/>
              <a:t>Signal </a:t>
            </a:r>
            <a:r>
              <a:rPr lang="fr-FR" sz="1200" dirty="0" err="1"/>
              <a:t>generator</a:t>
            </a:r>
            <a:endParaRPr lang="fr-FR" sz="1200" dirty="0"/>
          </a:p>
        </p:txBody>
      </p:sp>
      <p:sp>
        <p:nvSpPr>
          <p:cNvPr id="36" name="Rectangle 35">
            <a:extLst>
              <a:ext uri="{FF2B5EF4-FFF2-40B4-BE49-F238E27FC236}">
                <a16:creationId xmlns:a16="http://schemas.microsoft.com/office/drawing/2014/main" id="{ED1C603F-123C-2542-A605-8FE66504EB6F}"/>
              </a:ext>
            </a:extLst>
          </p:cNvPr>
          <p:cNvSpPr/>
          <p:nvPr/>
        </p:nvSpPr>
        <p:spPr bwMode="auto">
          <a:xfrm>
            <a:off x="1586289" y="1061867"/>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Tree>
    <p:extLst>
      <p:ext uri="{BB962C8B-B14F-4D97-AF65-F5344CB8AC3E}">
        <p14:creationId xmlns:p14="http://schemas.microsoft.com/office/powerpoint/2010/main" val="2219184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F7EB92B4-CA55-6844-AEBA-EF613B7C9469}"/>
                  </a:ext>
                </a:extLst>
              </p:cNvPr>
              <p:cNvSpPr txBox="1"/>
              <p:nvPr/>
            </p:nvSpPr>
            <p:spPr>
              <a:xfrm>
                <a:off x="2217879" y="560706"/>
                <a:ext cx="4447756" cy="895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i="1" smtClean="0">
                                  <a:latin typeface="Cambria Math" panose="02040503050406030204" pitchFamily="18" charset="0"/>
                                  <a:ea typeface="Cambria Math" panose="02040503050406030204" pitchFamily="18" charset="0"/>
                                </a:rPr>
                                <m:t>𝜕</m:t>
                              </m:r>
                            </m:e>
                            <m:sup>
                              <m:r>
                                <a:rPr lang="fr-FR" b="0" i="1" smtClean="0">
                                  <a:latin typeface="Cambria Math" panose="02040503050406030204" pitchFamily="18" charset="0"/>
                                </a:rPr>
                                <m:t>2</m:t>
                              </m:r>
                            </m:sup>
                          </m:sSup>
                          <m:sSub>
                            <m:sSubPr>
                              <m:ctrlPr>
                                <a:rPr lang="fr-FR" i="1" smtClean="0">
                                  <a:latin typeface="Cambria Math" panose="02040503050406030204" pitchFamily="18" charset="0"/>
                                </a:rPr>
                              </m:ctrlPr>
                            </m:sSubPr>
                            <m:e>
                              <m:r>
                                <a:rPr lang="fr-FR" b="0" i="1" smtClean="0">
                                  <a:latin typeface="Cambria Math" panose="02040503050406030204" pitchFamily="18" charset="0"/>
                                </a:rPr>
                                <m:t>𝑍</m:t>
                              </m:r>
                            </m:e>
                            <m:sub>
                              <m:r>
                                <a:rPr lang="fr-FR" b="0" i="1" smtClean="0">
                                  <a:latin typeface="Cambria Math" panose="02040503050406030204" pitchFamily="18" charset="0"/>
                                </a:rPr>
                                <m:t>𝑛</m:t>
                              </m:r>
                            </m:sub>
                          </m:sSub>
                        </m:num>
                        <m:den>
                          <m:r>
                            <a:rPr lang="fr-FR" i="1" smtClean="0">
                              <a:latin typeface="Cambria Math" panose="02040503050406030204" pitchFamily="18" charset="0"/>
                              <a:ea typeface="Cambria Math" panose="02040503050406030204" pitchFamily="18" charset="0"/>
                            </a:rPr>
                            <m:t>𝜕</m:t>
                          </m:r>
                          <m:sSup>
                            <m:sSupPr>
                              <m:ctrlPr>
                                <a:rPr lang="fr-FR"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𝑡</m:t>
                              </m:r>
                            </m:e>
                            <m:sup>
                              <m:r>
                                <a:rPr lang="fr-FR" b="0" i="1" smtClean="0">
                                  <a:latin typeface="Cambria Math" panose="02040503050406030204" pitchFamily="18" charset="0"/>
                                  <a:ea typeface="Cambria Math" panose="02040503050406030204" pitchFamily="18" charset="0"/>
                                </a:rPr>
                                <m:t>2</m:t>
                              </m:r>
                            </m:sup>
                          </m:sSup>
                        </m:den>
                      </m:f>
                      <m:r>
                        <a:rPr lang="fr-FR"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Γ</m:t>
                      </m:r>
                      <m:f>
                        <m:fPr>
                          <m:ctrlPr>
                            <a:rPr lang="el-GR" b="0" i="1" smtClean="0">
                              <a:latin typeface="Cambria Math" panose="02040503050406030204" pitchFamily="18" charset="0"/>
                              <a:ea typeface="Cambria Math" panose="02040503050406030204" pitchFamily="18" charset="0"/>
                            </a:rPr>
                          </m:ctrlPr>
                        </m:fPr>
                        <m:num>
                          <m:r>
                            <a:rPr lang="el-G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𝑍</m:t>
                              </m:r>
                            </m:e>
                            <m:sub>
                              <m:r>
                                <a:rPr lang="fr-FR" b="0" i="1" smtClean="0">
                                  <a:latin typeface="Cambria Math" panose="02040503050406030204" pitchFamily="18" charset="0"/>
                                  <a:ea typeface="Cambria Math" panose="02040503050406030204" pitchFamily="18" charset="0"/>
                                </a:rPr>
                                <m:t>𝑛</m:t>
                              </m:r>
                            </m:sub>
                          </m:sSub>
                        </m:num>
                        <m:den>
                          <m:r>
                            <a:rPr lang="el-G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𝑡</m:t>
                          </m:r>
                        </m:den>
                      </m:f>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𝐹</m:t>
                              </m:r>
                            </m:e>
                            <m:sub>
                              <m:r>
                                <a:rPr lang="fr-FR" b="0" i="1" smtClean="0">
                                  <a:latin typeface="Cambria Math" panose="02040503050406030204" pitchFamily="18" charset="0"/>
                                </a:rPr>
                                <m:t>𝑝𝑧</m:t>
                              </m:r>
                            </m:sub>
                          </m:sSub>
                        </m:num>
                        <m:den>
                          <m:sSup>
                            <m:sSupPr>
                              <m:ctrlPr>
                                <a:rPr lang="fr-FR" b="0" i="1" smtClean="0">
                                  <a:latin typeface="Cambria Math" panose="02040503050406030204" pitchFamily="18" charset="0"/>
                                </a:rPr>
                              </m:ctrlPr>
                            </m:sSup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𝑛</m:t>
                                  </m:r>
                                </m:sub>
                              </m:sSub>
                            </m:e>
                            <m:sup>
                              <m:r>
                                <a:rPr lang="fr-FR" b="0" i="1" smtClean="0">
                                  <a:latin typeface="Cambria Math" panose="02040503050406030204" pitchFamily="18" charset="0"/>
                                </a:rPr>
                                <m:t>∗</m:t>
                              </m:r>
                            </m:sup>
                          </m:sSup>
                        </m:den>
                      </m:f>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𝑖</m:t>
                          </m:r>
                          <m:r>
                            <a:rPr lang="fr-FR" b="0" i="1" smtClean="0">
                              <a:latin typeface="Cambria Math" panose="02040503050406030204" pitchFamily="18" charset="0"/>
                              <a:ea typeface="Cambria Math" panose="02040503050406030204" pitchFamily="18" charset="0"/>
                            </a:rPr>
                            <m:t>𝜔</m:t>
                          </m:r>
                          <m:r>
                            <a:rPr lang="fr-FR" b="0" i="1" smtClean="0">
                              <a:latin typeface="Cambria Math" panose="02040503050406030204" pitchFamily="18" charset="0"/>
                              <a:ea typeface="Cambria Math" panose="02040503050406030204" pitchFamily="18" charset="0"/>
                            </a:rPr>
                            <m:t>𝑡</m:t>
                          </m:r>
                        </m:sup>
                      </m:sSup>
                    </m:oMath>
                  </m:oMathPara>
                </a14:m>
                <a:endParaRPr lang="fr-FR" dirty="0"/>
              </a:p>
            </p:txBody>
          </p:sp>
        </mc:Choice>
        <mc:Fallback xmlns="">
          <p:sp>
            <p:nvSpPr>
              <p:cNvPr id="2" name="ZoneTexte 1">
                <a:extLst>
                  <a:ext uri="{FF2B5EF4-FFF2-40B4-BE49-F238E27FC236}">
                    <a16:creationId xmlns:a16="http://schemas.microsoft.com/office/drawing/2014/main" id="{F7EB92B4-CA55-6844-AEBA-EF613B7C9469}"/>
                  </a:ext>
                </a:extLst>
              </p:cNvPr>
              <p:cNvSpPr txBox="1">
                <a:spLocks noRot="1" noChangeAspect="1" noMove="1" noResize="1" noEditPoints="1" noAdjustHandles="1" noChangeArrowheads="1" noChangeShapeType="1" noTextEdit="1"/>
              </p:cNvSpPr>
              <p:nvPr/>
            </p:nvSpPr>
            <p:spPr>
              <a:xfrm>
                <a:off x="2217879" y="560706"/>
                <a:ext cx="4447756" cy="895886"/>
              </a:xfrm>
              <a:prstGeom prst="rect">
                <a:avLst/>
              </a:prstGeom>
              <a:blipFill>
                <a:blip r:embed="rId2"/>
                <a:stretch>
                  <a:fillRect b="-140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1798C919-674A-CB42-A374-09AD4A982424}"/>
                  </a:ext>
                </a:extLst>
              </p:cNvPr>
              <p:cNvSpPr txBox="1"/>
              <p:nvPr/>
            </p:nvSpPr>
            <p:spPr>
              <a:xfrm>
                <a:off x="190070" y="1564640"/>
                <a:ext cx="3132974" cy="410112"/>
              </a:xfrm>
              <a:prstGeom prst="rect">
                <a:avLst/>
              </a:prstGeom>
              <a:noFill/>
            </p:spPr>
            <p:txBody>
              <a:bodyPr wrap="none" rtlCol="0">
                <a:spAutoFit/>
              </a:bodyPr>
              <a:lstStyle/>
              <a:p>
                <a:r>
                  <a:rPr lang="fr-FR" sz="2000" dirty="0"/>
                  <a:t>Solution : </a:t>
                </a:r>
                <a14:m>
                  <m:oMath xmlns:m="http://schemas.openxmlformats.org/officeDocument/2006/math">
                    <m:r>
                      <a:rPr lang="fr-FR" sz="2000" b="0" i="1" smtClean="0">
                        <a:latin typeface="Cambria Math" panose="02040503050406030204" pitchFamily="18" charset="0"/>
                      </a:rPr>
                      <m:t>𝑍</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𝑡</m:t>
                        </m:r>
                      </m:e>
                    </m:d>
                    <m:r>
                      <a:rPr lang="fr-FR" sz="2000" b="0" i="1" smtClean="0">
                        <a:latin typeface="Cambria Math" panose="02040503050406030204" pitchFamily="18" charset="0"/>
                      </a:rPr>
                      <m:t>=</m:t>
                    </m:r>
                    <m:acc>
                      <m:accPr>
                        <m:chr m:val="̃"/>
                        <m:ctrlPr>
                          <a:rPr lang="fr-FR" sz="2000" b="0" i="1" smtClean="0">
                            <a:latin typeface="Cambria Math" panose="02040503050406030204" pitchFamily="18" charset="0"/>
                          </a:rPr>
                        </m:ctrlPr>
                      </m:accPr>
                      <m:e>
                        <m:r>
                          <a:rPr lang="fr-FR" sz="2000" b="0" i="1" smtClean="0">
                            <a:latin typeface="Cambria Math" panose="02040503050406030204" pitchFamily="18" charset="0"/>
                          </a:rPr>
                          <m:t>𝐴</m:t>
                        </m:r>
                      </m:e>
                    </m:acc>
                    <m:d>
                      <m:dPr>
                        <m:ctrlPr>
                          <a:rPr lang="fr-FR" sz="2000" b="0" i="1" smtClean="0">
                            <a:latin typeface="Cambria Math" panose="02040503050406030204" pitchFamily="18" charset="0"/>
                          </a:rPr>
                        </m:ctrlPr>
                      </m:dPr>
                      <m:e>
                        <m:r>
                          <a:rPr lang="fr-FR" sz="2000" b="0" i="1" smtClean="0">
                            <a:latin typeface="Cambria Math" panose="02040503050406030204" pitchFamily="18" charset="0"/>
                            <a:ea typeface="Cambria Math" panose="02040503050406030204" pitchFamily="18" charset="0"/>
                          </a:rPr>
                          <m:t>𝜔</m:t>
                        </m:r>
                      </m:e>
                    </m:d>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𝑒</m:t>
                        </m:r>
                      </m:e>
                      <m:sup>
                        <m:r>
                          <a:rPr lang="fr-FR" sz="2000" b="0" i="1" smtClean="0">
                            <a:latin typeface="Cambria Math" panose="02040503050406030204" pitchFamily="18" charset="0"/>
                          </a:rPr>
                          <m:t>𝑖</m:t>
                        </m:r>
                        <m:r>
                          <a:rPr lang="fr-FR" sz="2000" b="0" i="1" smtClean="0">
                            <a:latin typeface="Cambria Math" panose="02040503050406030204" pitchFamily="18" charset="0"/>
                            <a:ea typeface="Cambria Math" panose="02040503050406030204" pitchFamily="18" charset="0"/>
                          </a:rPr>
                          <m:t>𝜔</m:t>
                        </m:r>
                        <m:r>
                          <a:rPr lang="fr-FR" sz="2000" b="0" i="1" smtClean="0">
                            <a:latin typeface="Cambria Math" panose="02040503050406030204" pitchFamily="18" charset="0"/>
                            <a:ea typeface="Cambria Math" panose="02040503050406030204" pitchFamily="18" charset="0"/>
                          </a:rPr>
                          <m:t>𝑡</m:t>
                        </m:r>
                      </m:sup>
                    </m:sSup>
                  </m:oMath>
                </a14:m>
                <a:endParaRPr lang="fr-FR" sz="2000" dirty="0"/>
              </a:p>
            </p:txBody>
          </p:sp>
        </mc:Choice>
        <mc:Fallback xmlns="">
          <p:sp>
            <p:nvSpPr>
              <p:cNvPr id="9" name="ZoneTexte 8">
                <a:extLst>
                  <a:ext uri="{FF2B5EF4-FFF2-40B4-BE49-F238E27FC236}">
                    <a16:creationId xmlns:a16="http://schemas.microsoft.com/office/drawing/2014/main" id="{1798C919-674A-CB42-A374-09AD4A982424}"/>
                  </a:ext>
                </a:extLst>
              </p:cNvPr>
              <p:cNvSpPr txBox="1">
                <a:spLocks noRot="1" noChangeAspect="1" noMove="1" noResize="1" noEditPoints="1" noAdjustHandles="1" noChangeArrowheads="1" noChangeShapeType="1" noTextEdit="1"/>
              </p:cNvSpPr>
              <p:nvPr/>
            </p:nvSpPr>
            <p:spPr>
              <a:xfrm>
                <a:off x="190070" y="1564640"/>
                <a:ext cx="3132974" cy="410112"/>
              </a:xfrm>
              <a:prstGeom prst="rect">
                <a:avLst/>
              </a:prstGeom>
              <a:blipFill>
                <a:blip r:embed="rId3"/>
                <a:stretch>
                  <a:fillRect l="-1613" t="-6061" b="-2727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ADB99D6B-DE9F-6E4F-9898-B382153279B4}"/>
                  </a:ext>
                </a:extLst>
              </p:cNvPr>
              <p:cNvSpPr txBox="1"/>
              <p:nvPr/>
            </p:nvSpPr>
            <p:spPr>
              <a:xfrm>
                <a:off x="346741" y="2201173"/>
                <a:ext cx="4225259" cy="855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𝜔</m:t>
                          </m:r>
                        </m:e>
                        <m:sup>
                          <m:r>
                            <a:rPr lang="fr-FR" b="0" i="1" smtClean="0">
                              <a:latin typeface="Cambria Math" panose="02040503050406030204" pitchFamily="18" charset="0"/>
                            </a:rPr>
                            <m:t>2</m:t>
                          </m:r>
                        </m:sup>
                      </m:sSup>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𝐴</m:t>
                          </m:r>
                        </m:e>
                      </m:acc>
                      <m:r>
                        <a:rPr lang="fr-FR" b="0" i="1" smtClean="0">
                          <a:latin typeface="Cambria Math" panose="02040503050406030204" pitchFamily="18" charset="0"/>
                        </a:rPr>
                        <m:t>+</m:t>
                      </m:r>
                      <m:r>
                        <a:rPr lang="fr-FR" b="0" i="1" smtClean="0">
                          <a:latin typeface="Cambria Math" panose="02040503050406030204" pitchFamily="18" charset="0"/>
                        </a:rPr>
                        <m:t>𝑖</m:t>
                      </m:r>
                      <m:r>
                        <a:rPr lang="fr-FR" b="0" i="1" smtClean="0">
                          <a:latin typeface="Cambria Math" panose="02040503050406030204" pitchFamily="18" charset="0"/>
                          <a:ea typeface="Cambria Math" panose="02040503050406030204" pitchFamily="18" charset="0"/>
                        </a:rPr>
                        <m:t>𝜔</m:t>
                      </m:r>
                      <m:acc>
                        <m:accPr>
                          <m:chr m:val="̃"/>
                          <m:ctrlPr>
                            <a:rPr lang="fr-FR" b="0" i="1" smtClean="0">
                              <a:latin typeface="Cambria Math" panose="02040503050406030204" pitchFamily="18" charset="0"/>
                              <a:ea typeface="Cambria Math" panose="02040503050406030204" pitchFamily="18" charset="0"/>
                            </a:rPr>
                          </m:ctrlPr>
                        </m:accPr>
                        <m:e>
                          <m:r>
                            <a:rPr lang="fr-FR" b="0" i="1" smtClean="0">
                              <a:latin typeface="Cambria Math" panose="02040503050406030204" pitchFamily="18" charset="0"/>
                              <a:ea typeface="Cambria Math" panose="02040503050406030204" pitchFamily="18" charset="0"/>
                            </a:rPr>
                            <m:t>𝐴</m:t>
                          </m:r>
                        </m:e>
                      </m:acc>
                      <m:r>
                        <m:rPr>
                          <m:sty m:val="p"/>
                        </m:rPr>
                        <a:rPr lang="el-GR" b="0" i="1" smtClean="0">
                          <a:latin typeface="Cambria Math" panose="02040503050406030204" pitchFamily="18" charset="0"/>
                          <a:ea typeface="Cambria Math" panose="02040503050406030204" pitchFamily="18" charset="0"/>
                        </a:rPr>
                        <m:t>Γ</m:t>
                      </m:r>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e>
                        <m:sup>
                          <m:r>
                            <a:rPr lang="fr-FR" b="0" i="1" smtClean="0">
                              <a:latin typeface="Cambria Math" panose="02040503050406030204" pitchFamily="18" charset="0"/>
                              <a:ea typeface="Cambria Math" panose="02040503050406030204" pitchFamily="18" charset="0"/>
                            </a:rPr>
                            <m:t>2</m:t>
                          </m:r>
                        </m:sup>
                      </m:sSup>
                      <m:acc>
                        <m:accPr>
                          <m:chr m:val="̃"/>
                          <m:ctrlPr>
                            <a:rPr lang="fr-FR" b="0" i="1" smtClean="0">
                              <a:latin typeface="Cambria Math" panose="02040503050406030204" pitchFamily="18" charset="0"/>
                              <a:ea typeface="Cambria Math" panose="02040503050406030204" pitchFamily="18" charset="0"/>
                            </a:rPr>
                          </m:ctrlPr>
                        </m:accPr>
                        <m:e>
                          <m:r>
                            <a:rPr lang="fr-FR" b="0" i="1" smtClean="0">
                              <a:latin typeface="Cambria Math" panose="02040503050406030204" pitchFamily="18" charset="0"/>
                              <a:ea typeface="Cambria Math" panose="02040503050406030204" pitchFamily="18" charset="0"/>
                            </a:rPr>
                            <m:t>𝐴</m:t>
                          </m:r>
                        </m:e>
                      </m:acc>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𝐹</m:t>
                              </m:r>
                            </m:e>
                            <m:sub>
                              <m:r>
                                <a:rPr lang="fr-FR" b="0" i="1" smtClean="0">
                                  <a:latin typeface="Cambria Math" panose="02040503050406030204" pitchFamily="18" charset="0"/>
                                  <a:ea typeface="Cambria Math" panose="02040503050406030204" pitchFamily="18" charset="0"/>
                                </a:rPr>
                                <m:t>𝑝𝑧</m:t>
                              </m:r>
                            </m:sub>
                          </m:sSub>
                        </m:num>
                        <m:den>
                          <m:sSup>
                            <m:sSupPr>
                              <m:ctrlPr>
                                <a:rPr lang="fr-FR" b="0" i="1" smtClean="0">
                                  <a:latin typeface="Cambria Math" panose="02040503050406030204" pitchFamily="18" charset="0"/>
                                  <a:ea typeface="Cambria Math" panose="02040503050406030204" pitchFamily="18" charset="0"/>
                                </a:rPr>
                              </m:ctrlPr>
                            </m:sSupP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𝑚</m:t>
                                  </m:r>
                                </m:e>
                                <m:sub>
                                  <m:r>
                                    <a:rPr lang="fr-FR" b="0" i="1" smtClean="0">
                                      <a:latin typeface="Cambria Math" panose="02040503050406030204" pitchFamily="18" charset="0"/>
                                      <a:ea typeface="Cambria Math" panose="02040503050406030204" pitchFamily="18" charset="0"/>
                                    </a:rPr>
                                    <m:t>𝑛</m:t>
                                  </m:r>
                                </m:sub>
                              </m:sSub>
                            </m:e>
                            <m:sup>
                              <m:r>
                                <a:rPr lang="fr-FR" b="0" i="1" smtClean="0">
                                  <a:latin typeface="Cambria Math" panose="02040503050406030204" pitchFamily="18" charset="0"/>
                                  <a:ea typeface="Cambria Math" panose="02040503050406030204" pitchFamily="18" charset="0"/>
                                </a:rPr>
                                <m:t>∗</m:t>
                              </m:r>
                            </m:sup>
                          </m:sSup>
                        </m:den>
                      </m:f>
                    </m:oMath>
                  </m:oMathPara>
                </a14:m>
                <a:endParaRPr lang="fr-FR" dirty="0"/>
              </a:p>
            </p:txBody>
          </p:sp>
        </mc:Choice>
        <mc:Fallback xmlns="">
          <p:sp>
            <p:nvSpPr>
              <p:cNvPr id="10" name="ZoneTexte 9">
                <a:extLst>
                  <a:ext uri="{FF2B5EF4-FFF2-40B4-BE49-F238E27FC236}">
                    <a16:creationId xmlns:a16="http://schemas.microsoft.com/office/drawing/2014/main" id="{ADB99D6B-DE9F-6E4F-9898-B382153279B4}"/>
                  </a:ext>
                </a:extLst>
              </p:cNvPr>
              <p:cNvSpPr txBox="1">
                <a:spLocks noRot="1" noChangeAspect="1" noMove="1" noResize="1" noEditPoints="1" noAdjustHandles="1" noChangeArrowheads="1" noChangeShapeType="1" noTextEdit="1"/>
              </p:cNvSpPr>
              <p:nvPr/>
            </p:nvSpPr>
            <p:spPr>
              <a:xfrm>
                <a:off x="346741" y="2201173"/>
                <a:ext cx="4225259" cy="855619"/>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E9D72557-E35A-6A4C-B44C-468525957A03}"/>
                  </a:ext>
                </a:extLst>
              </p:cNvPr>
              <p:cNvSpPr txBox="1"/>
              <p:nvPr/>
            </p:nvSpPr>
            <p:spPr>
              <a:xfrm>
                <a:off x="4866640" y="2180718"/>
                <a:ext cx="4205767" cy="8760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panose="02040503050406030204" pitchFamily="18" charset="0"/>
                            </a:rPr>
                            <m:t>𝐴</m:t>
                          </m:r>
                        </m:e>
                      </m:acc>
                      <m:d>
                        <m:dPr>
                          <m:ctrlPr>
                            <a:rPr lang="fr-FR" i="1" smtClean="0">
                              <a:latin typeface="Cambria Math" panose="02040503050406030204" pitchFamily="18" charset="0"/>
                            </a:rPr>
                          </m:ctrlPr>
                        </m:dPr>
                        <m:e>
                          <m:r>
                            <a:rPr lang="fr-FR" i="1" smtClean="0">
                              <a:latin typeface="Cambria Math" panose="02040503050406030204" pitchFamily="18" charset="0"/>
                              <a:ea typeface="Cambria Math" panose="02040503050406030204" pitchFamily="18" charset="0"/>
                            </a:rPr>
                            <m:t>𝜔</m:t>
                          </m:r>
                        </m:e>
                      </m:d>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sSup>
                            <m:sSupPr>
                              <m:ctrlPr>
                                <a:rPr lang="fr-FR" b="0" i="1" smtClean="0">
                                  <a:latin typeface="Cambria Math" panose="02040503050406030204" pitchFamily="18" charset="0"/>
                                </a:rPr>
                              </m:ctrlPr>
                            </m:sSup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𝑛</m:t>
                                  </m:r>
                                </m:sub>
                              </m:sSub>
                            </m:e>
                            <m:sup>
                              <m:r>
                                <a:rPr lang="fr-FR" b="0" i="1" smtClean="0">
                                  <a:latin typeface="Cambria Math" panose="02040503050406030204" pitchFamily="18" charset="0"/>
                                </a:rPr>
                                <m:t>∗</m:t>
                              </m:r>
                            </m:sup>
                          </m:sSup>
                        </m:den>
                      </m:f>
                      <m:f>
                        <m:fPr>
                          <m:ctrlPr>
                            <a:rPr lang="fr-FR" b="0" i="1" smtClean="0">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𝐹</m:t>
                              </m:r>
                            </m:e>
                            <m:sub>
                              <m:r>
                                <a:rPr lang="fr-FR" i="1">
                                  <a:latin typeface="Cambria Math" panose="02040503050406030204" pitchFamily="18" charset="0"/>
                                </a:rPr>
                                <m:t>𝑝𝑧</m:t>
                              </m:r>
                            </m:sub>
                          </m:sSub>
                        </m:num>
                        <m:den>
                          <m:sSup>
                            <m:sSupPr>
                              <m:ctrlPr>
                                <a:rPr lang="fr-FR" b="0" i="1" smtClean="0">
                                  <a:latin typeface="Cambria Math" panose="02040503050406030204" pitchFamily="18" charset="0"/>
                                </a:rPr>
                              </m:ctrlPr>
                            </m:sSupPr>
                            <m:e>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rPr>
                                    <m:t>𝑛</m:t>
                                  </m:r>
                                </m:sub>
                              </m:sSub>
                            </m:e>
                            <m:sup>
                              <m:r>
                                <a:rPr lang="fr-FR" b="0" i="1" smtClean="0">
                                  <a:latin typeface="Cambria Math" panose="02040503050406030204" pitchFamily="18" charset="0"/>
                                </a:rPr>
                                <m:t>2</m:t>
                              </m:r>
                            </m:sup>
                          </m:sSup>
                          <m:r>
                            <a:rPr lang="fr-FR" b="0" i="1" smtClean="0">
                              <a:latin typeface="Cambria Math" panose="02040503050406030204" pitchFamily="18" charset="0"/>
                            </a:rPr>
                            <m:t>−</m:t>
                          </m:r>
                          <m:sSup>
                            <m:sSupPr>
                              <m:ctrlPr>
                                <a:rPr lang="fr-FR" i="1">
                                  <a:latin typeface="Cambria Math" panose="02040503050406030204" pitchFamily="18" charset="0"/>
                                </a:rPr>
                              </m:ctrlPr>
                            </m:sSupPr>
                            <m:e>
                              <m:r>
                                <a:rPr lang="fr-FR" i="1" smtClean="0">
                                  <a:latin typeface="Cambria Math" panose="02040503050406030204" pitchFamily="18" charset="0"/>
                                  <a:ea typeface="Cambria Math" panose="02040503050406030204" pitchFamily="18" charset="0"/>
                                </a:rPr>
                                <m:t>𝜔</m:t>
                              </m:r>
                            </m:e>
                            <m:sup>
                              <m:r>
                                <a:rPr lang="fr-FR" i="1">
                                  <a:latin typeface="Cambria Math" panose="02040503050406030204" pitchFamily="18" charset="0"/>
                                </a:rPr>
                                <m:t>2</m:t>
                              </m:r>
                            </m:sup>
                          </m:sSup>
                          <m:r>
                            <a:rPr lang="fr-FR" b="0" i="1" smtClean="0">
                              <a:latin typeface="Cambria Math" panose="02040503050406030204" pitchFamily="18" charset="0"/>
                            </a:rPr>
                            <m:t>+</m:t>
                          </m:r>
                          <m:r>
                            <a:rPr lang="fr-FR" b="0" i="1" smtClean="0">
                              <a:latin typeface="Cambria Math" panose="02040503050406030204" pitchFamily="18" charset="0"/>
                            </a:rPr>
                            <m:t>𝑖</m:t>
                          </m:r>
                          <m:r>
                            <a:rPr lang="fr-FR" b="0" i="1" smtClean="0">
                              <a:latin typeface="Cambria Math" panose="02040503050406030204" pitchFamily="18" charset="0"/>
                              <a:ea typeface="Cambria Math" panose="02040503050406030204" pitchFamily="18" charset="0"/>
                            </a:rPr>
                            <m:t>𝜔</m:t>
                          </m:r>
                          <m:r>
                            <m:rPr>
                              <m:sty m:val="p"/>
                            </m:rPr>
                            <a:rPr lang="el-GR" b="0" i="1" smtClean="0">
                              <a:latin typeface="Cambria Math" panose="02040503050406030204" pitchFamily="18" charset="0"/>
                              <a:ea typeface="Cambria Math" panose="02040503050406030204" pitchFamily="18" charset="0"/>
                            </a:rPr>
                            <m:t>Γ</m:t>
                          </m:r>
                        </m:den>
                      </m:f>
                    </m:oMath>
                  </m:oMathPara>
                </a14:m>
                <a:endParaRPr lang="fr-FR" dirty="0"/>
              </a:p>
            </p:txBody>
          </p:sp>
        </mc:Choice>
        <mc:Fallback xmlns="">
          <p:sp>
            <p:nvSpPr>
              <p:cNvPr id="11" name="ZoneTexte 10">
                <a:extLst>
                  <a:ext uri="{FF2B5EF4-FFF2-40B4-BE49-F238E27FC236}">
                    <a16:creationId xmlns:a16="http://schemas.microsoft.com/office/drawing/2014/main" id="{E9D72557-E35A-6A4C-B44C-468525957A03}"/>
                  </a:ext>
                </a:extLst>
              </p:cNvPr>
              <p:cNvSpPr txBox="1">
                <a:spLocks noRot="1" noChangeAspect="1" noMove="1" noResize="1" noEditPoints="1" noAdjustHandles="1" noChangeArrowheads="1" noChangeShapeType="1" noTextEdit="1"/>
              </p:cNvSpPr>
              <p:nvPr/>
            </p:nvSpPr>
            <p:spPr>
              <a:xfrm>
                <a:off x="4866640" y="2180718"/>
                <a:ext cx="4205767" cy="876074"/>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3532046A-6F3F-1842-A2DE-AC137ABF2A8A}"/>
                  </a:ext>
                </a:extLst>
              </p:cNvPr>
              <p:cNvSpPr txBox="1"/>
              <p:nvPr/>
            </p:nvSpPr>
            <p:spPr>
              <a:xfrm>
                <a:off x="2393038" y="3704718"/>
                <a:ext cx="4357924" cy="518283"/>
              </a:xfrm>
              <a:prstGeom prst="rect">
                <a:avLst/>
              </a:prstGeom>
              <a:noFill/>
            </p:spPr>
            <p:txBody>
              <a:bodyPr wrap="none" rtlCol="0">
                <a:spAutoFit/>
              </a:bodyPr>
              <a:lstStyle/>
              <a:p>
                <a:r>
                  <a:rPr lang="fr-FR" sz="2000" dirty="0"/>
                  <a:t>Solution : </a:t>
                </a:r>
                <a14:m>
                  <m:oMath xmlns:m="http://schemas.openxmlformats.org/officeDocument/2006/math">
                    <m:r>
                      <a:rPr lang="fr-FR" b="0" i="1" smtClean="0">
                        <a:latin typeface="Cambria Math" panose="02040503050406030204" pitchFamily="18" charset="0"/>
                      </a:rPr>
                      <m:t>𝑍</m:t>
                    </m:r>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𝜌</m:t>
                    </m:r>
                    <m:d>
                      <m:dPr>
                        <m:ctrlPr>
                          <a:rPr lang="fr-FR" b="0" i="1" smtClean="0">
                            <a:latin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𝜔</m:t>
                        </m:r>
                      </m:e>
                    </m:d>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𝑖</m:t>
                        </m:r>
                        <m:d>
                          <m:dPr>
                            <m:ctrlPr>
                              <a:rPr lang="fr-FR" b="0" i="1" smtClean="0">
                                <a:latin typeface="Cambria Math" panose="02040503050406030204" pitchFamily="18" charset="0"/>
                              </a:rPr>
                            </m:ctrlPr>
                          </m:dPr>
                          <m:e>
                            <m:r>
                              <a:rPr lang="fr-FR" i="1">
                                <a:latin typeface="Cambria Math" panose="02040503050406030204" pitchFamily="18" charset="0"/>
                                <a:ea typeface="Cambria Math" panose="02040503050406030204" pitchFamily="18" charset="0"/>
                              </a:rPr>
                              <m:t>𝜔</m:t>
                            </m:r>
                            <m:r>
                              <a:rPr lang="fr-FR" b="0" i="1" smtClean="0">
                                <a:latin typeface="Cambria Math" panose="02040503050406030204" pitchFamily="18" charset="0"/>
                                <a:ea typeface="Cambria Math" panose="02040503050406030204" pitchFamily="18" charset="0"/>
                              </a:rPr>
                              <m:t>𝑡</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𝜑</m:t>
                            </m:r>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𝜔</m:t>
                                </m:r>
                              </m:e>
                            </m:d>
                          </m:e>
                        </m:d>
                      </m:sup>
                    </m:sSup>
                  </m:oMath>
                </a14:m>
                <a:endParaRPr lang="fr-FR" dirty="0"/>
              </a:p>
            </p:txBody>
          </p:sp>
        </mc:Choice>
        <mc:Fallback xmlns="">
          <p:sp>
            <p:nvSpPr>
              <p:cNvPr id="40" name="ZoneTexte 39">
                <a:extLst>
                  <a:ext uri="{FF2B5EF4-FFF2-40B4-BE49-F238E27FC236}">
                    <a16:creationId xmlns:a16="http://schemas.microsoft.com/office/drawing/2014/main" id="{3532046A-6F3F-1842-A2DE-AC137ABF2A8A}"/>
                  </a:ext>
                </a:extLst>
              </p:cNvPr>
              <p:cNvSpPr txBox="1">
                <a:spLocks noRot="1" noChangeAspect="1" noMove="1" noResize="1" noEditPoints="1" noAdjustHandles="1" noChangeArrowheads="1" noChangeShapeType="1" noTextEdit="1"/>
              </p:cNvSpPr>
              <p:nvPr/>
            </p:nvSpPr>
            <p:spPr>
              <a:xfrm>
                <a:off x="2393038" y="3704718"/>
                <a:ext cx="4357924" cy="518283"/>
              </a:xfrm>
              <a:prstGeom prst="rect">
                <a:avLst/>
              </a:prstGeom>
              <a:blipFill>
                <a:blip r:embed="rId6"/>
                <a:stretch>
                  <a:fillRect l="-1453" b="-16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a:extLst>
                  <a:ext uri="{FF2B5EF4-FFF2-40B4-BE49-F238E27FC236}">
                    <a16:creationId xmlns:a16="http://schemas.microsoft.com/office/drawing/2014/main" id="{C57C67B7-B2E2-8149-B29C-5CEB471BF9FA}"/>
                  </a:ext>
                </a:extLst>
              </p:cNvPr>
              <p:cNvSpPr txBox="1"/>
              <p:nvPr/>
            </p:nvSpPr>
            <p:spPr>
              <a:xfrm>
                <a:off x="293200" y="4673670"/>
                <a:ext cx="4278800" cy="821507"/>
              </a:xfrm>
              <a:prstGeom prst="rect">
                <a:avLst/>
              </a:prstGeom>
              <a:noFill/>
            </p:spPr>
            <p:txBody>
              <a:bodyPr wrap="none" rtlCol="0">
                <a:spAutoFit/>
              </a:bodyPr>
              <a:lstStyle/>
              <a:p>
                <a14:m>
                  <m:oMath xmlns:m="http://schemas.openxmlformats.org/officeDocument/2006/math">
                    <m:r>
                      <a:rPr lang="fr-FR" i="1" smtClean="0">
                        <a:latin typeface="Cambria Math" panose="02040503050406030204" pitchFamily="18" charset="0"/>
                        <a:ea typeface="Cambria Math" panose="02040503050406030204" pitchFamily="18" charset="0"/>
                      </a:rPr>
                      <m:t>𝜌</m:t>
                    </m:r>
                    <m:d>
                      <m:dPr>
                        <m:ctrlPr>
                          <a:rPr lang="fr-FR" i="1" smtClean="0">
                            <a:latin typeface="Cambria Math" panose="02040503050406030204" pitchFamily="18" charset="0"/>
                            <a:ea typeface="Cambria Math" panose="02040503050406030204" pitchFamily="18" charset="0"/>
                          </a:rPr>
                        </m:ctrlPr>
                      </m:dPr>
                      <m:e>
                        <m:r>
                          <a:rPr lang="fr-FR" i="1" smtClean="0">
                            <a:latin typeface="Cambria Math" panose="02040503050406030204" pitchFamily="18" charset="0"/>
                            <a:ea typeface="Cambria Math" panose="02040503050406030204" pitchFamily="18" charset="0"/>
                          </a:rPr>
                          <m:t>𝜔</m:t>
                        </m:r>
                      </m:e>
                    </m:d>
                    <m:r>
                      <a:rPr lang="fr-FR" b="0" i="1" smtClean="0">
                        <a:latin typeface="Cambria Math" panose="02040503050406030204" pitchFamily="18" charset="0"/>
                        <a:ea typeface="Cambria Math" panose="02040503050406030204" pitchFamily="18" charset="0"/>
                      </a:rPr>
                      <m:t>=</m:t>
                    </m:r>
                  </m:oMath>
                </a14:m>
                <a:r>
                  <a:rPr lang="fr-FR" dirty="0"/>
                  <a:t> </a:t>
                </a:r>
                <a14:m>
                  <m:oMath xmlns:m="http://schemas.openxmlformats.org/officeDocument/2006/math">
                    <m:f>
                      <m:fPr>
                        <m:ctrlPr>
                          <a:rPr lang="fr-FR" sz="2800" i="1">
                            <a:latin typeface="Cambria Math" panose="02040503050406030204" pitchFamily="18" charset="0"/>
                          </a:rPr>
                        </m:ctrlPr>
                      </m:fPr>
                      <m:num>
                        <m:r>
                          <a:rPr lang="fr-FR" sz="2800" i="1">
                            <a:latin typeface="Cambria Math" panose="02040503050406030204" pitchFamily="18" charset="0"/>
                          </a:rPr>
                          <m:t>1</m:t>
                        </m:r>
                      </m:num>
                      <m:den>
                        <m:sSup>
                          <m:sSupPr>
                            <m:ctrlPr>
                              <a:rPr lang="fr-FR" sz="2800" i="1">
                                <a:latin typeface="Cambria Math" panose="02040503050406030204" pitchFamily="18" charset="0"/>
                              </a:rPr>
                            </m:ctrlPr>
                          </m:sSupPr>
                          <m:e>
                            <m:sSub>
                              <m:sSubPr>
                                <m:ctrlPr>
                                  <a:rPr lang="fr-FR" sz="2800" i="1">
                                    <a:latin typeface="Cambria Math" panose="02040503050406030204" pitchFamily="18" charset="0"/>
                                  </a:rPr>
                                </m:ctrlPr>
                              </m:sSubPr>
                              <m:e>
                                <m:r>
                                  <a:rPr lang="fr-FR" sz="2800" i="1">
                                    <a:latin typeface="Cambria Math" panose="02040503050406030204" pitchFamily="18" charset="0"/>
                                  </a:rPr>
                                  <m:t>𝑚</m:t>
                                </m:r>
                              </m:e>
                              <m:sub>
                                <m:r>
                                  <a:rPr lang="fr-FR" sz="2800" i="1">
                                    <a:latin typeface="Cambria Math" panose="02040503050406030204" pitchFamily="18" charset="0"/>
                                  </a:rPr>
                                  <m:t>𝑛</m:t>
                                </m:r>
                              </m:sub>
                            </m:sSub>
                          </m:e>
                          <m:sup>
                            <m:r>
                              <a:rPr lang="fr-FR" sz="2800" i="1">
                                <a:latin typeface="Cambria Math" panose="02040503050406030204" pitchFamily="18" charset="0"/>
                              </a:rPr>
                              <m:t>∗</m:t>
                            </m:r>
                          </m:sup>
                        </m:sSup>
                      </m:den>
                    </m:f>
                    <m:f>
                      <m:fPr>
                        <m:ctrlPr>
                          <a:rPr lang="fr-FR" sz="2800" i="1">
                            <a:latin typeface="Cambria Math" panose="02040503050406030204" pitchFamily="18" charset="0"/>
                          </a:rPr>
                        </m:ctrlPr>
                      </m:fPr>
                      <m:num>
                        <m:sSub>
                          <m:sSubPr>
                            <m:ctrlPr>
                              <a:rPr lang="fr-FR" sz="2800" i="1">
                                <a:latin typeface="Cambria Math" panose="02040503050406030204" pitchFamily="18" charset="0"/>
                              </a:rPr>
                            </m:ctrlPr>
                          </m:sSubPr>
                          <m:e>
                            <m:r>
                              <a:rPr lang="fr-FR" sz="2800" i="1">
                                <a:latin typeface="Cambria Math" panose="02040503050406030204" pitchFamily="18" charset="0"/>
                              </a:rPr>
                              <m:t>𝐹</m:t>
                            </m:r>
                          </m:e>
                          <m:sub>
                            <m:r>
                              <a:rPr lang="fr-FR" sz="2800" i="1">
                                <a:latin typeface="Cambria Math" panose="02040503050406030204" pitchFamily="18" charset="0"/>
                              </a:rPr>
                              <m:t>𝑝𝑧</m:t>
                            </m:r>
                          </m:sub>
                        </m:sSub>
                      </m:num>
                      <m:den>
                        <m:rad>
                          <m:radPr>
                            <m:degHide m:val="on"/>
                            <m:ctrlPr>
                              <a:rPr lang="fr-FR" sz="2800" i="1">
                                <a:latin typeface="Cambria Math" panose="02040503050406030204" pitchFamily="18" charset="0"/>
                              </a:rPr>
                            </m:ctrlPr>
                          </m:radPr>
                          <m:deg/>
                          <m:e>
                            <m:sSup>
                              <m:sSupPr>
                                <m:ctrlPr>
                                  <a:rPr lang="fr-FR" sz="2800" i="1">
                                    <a:latin typeface="Cambria Math" panose="02040503050406030204" pitchFamily="18" charset="0"/>
                                  </a:rPr>
                                </m:ctrlPr>
                              </m:sSupPr>
                              <m:e>
                                <m:d>
                                  <m:dPr>
                                    <m:ctrlPr>
                                      <a:rPr lang="fr-FR" sz="2800" i="1">
                                        <a:latin typeface="Cambria Math" panose="02040503050406030204" pitchFamily="18" charset="0"/>
                                      </a:rPr>
                                    </m:ctrlPr>
                                  </m:dPr>
                                  <m:e>
                                    <m:sSup>
                                      <m:sSupPr>
                                        <m:ctrlPr>
                                          <a:rPr lang="fr-FR" sz="2800" i="1">
                                            <a:latin typeface="Cambria Math" panose="02040503050406030204" pitchFamily="18" charset="0"/>
                                          </a:rPr>
                                        </m:ctrlPr>
                                      </m:sSupPr>
                                      <m:e>
                                        <m:sSub>
                                          <m:sSubPr>
                                            <m:ctrlPr>
                                              <a:rPr lang="fr-FR" sz="2800" i="1">
                                                <a:latin typeface="Cambria Math" panose="02040503050406030204" pitchFamily="18" charset="0"/>
                                              </a:rPr>
                                            </m:ctrlPr>
                                          </m:sSubPr>
                                          <m:e>
                                            <m:r>
                                              <a:rPr lang="fr-FR" sz="2800" i="1">
                                                <a:latin typeface="Cambria Math" panose="02040503050406030204" pitchFamily="18" charset="0"/>
                                                <a:ea typeface="Cambria Math" panose="02040503050406030204" pitchFamily="18" charset="0"/>
                                              </a:rPr>
                                              <m:t>𝜔</m:t>
                                            </m:r>
                                          </m:e>
                                          <m:sub>
                                            <m:r>
                                              <a:rPr lang="fr-FR" sz="2800" i="1">
                                                <a:latin typeface="Cambria Math" panose="02040503050406030204" pitchFamily="18" charset="0"/>
                                              </a:rPr>
                                              <m:t>𝑛</m:t>
                                            </m:r>
                                          </m:sub>
                                        </m:sSub>
                                      </m:e>
                                      <m:sup>
                                        <m:r>
                                          <a:rPr lang="fr-FR" sz="2800" i="1">
                                            <a:latin typeface="Cambria Math" panose="02040503050406030204" pitchFamily="18" charset="0"/>
                                          </a:rPr>
                                          <m:t>2</m:t>
                                        </m:r>
                                      </m:sup>
                                    </m:sSup>
                                    <m:r>
                                      <a:rPr lang="fr-FR" sz="2800" i="1">
                                        <a:latin typeface="Cambria Math" panose="02040503050406030204" pitchFamily="18" charset="0"/>
                                      </a:rPr>
                                      <m:t>−</m:t>
                                    </m:r>
                                    <m:sSup>
                                      <m:sSupPr>
                                        <m:ctrlPr>
                                          <a:rPr lang="fr-FR" sz="2800" i="1">
                                            <a:latin typeface="Cambria Math" panose="02040503050406030204" pitchFamily="18" charset="0"/>
                                          </a:rPr>
                                        </m:ctrlPr>
                                      </m:sSupPr>
                                      <m:e>
                                        <m:r>
                                          <a:rPr lang="fr-FR" sz="2800" i="1">
                                            <a:latin typeface="Cambria Math" panose="02040503050406030204" pitchFamily="18" charset="0"/>
                                            <a:ea typeface="Cambria Math" panose="02040503050406030204" pitchFamily="18" charset="0"/>
                                          </a:rPr>
                                          <m:t>𝜔</m:t>
                                        </m:r>
                                      </m:e>
                                      <m:sup>
                                        <m:r>
                                          <a:rPr lang="fr-FR" sz="2800" i="1">
                                            <a:latin typeface="Cambria Math" panose="02040503050406030204" pitchFamily="18" charset="0"/>
                                          </a:rPr>
                                          <m:t>2</m:t>
                                        </m:r>
                                      </m:sup>
                                    </m:sSup>
                                  </m:e>
                                </m:d>
                              </m:e>
                              <m:sup>
                                <m:r>
                                  <a:rPr lang="fr-FR" sz="2800" i="1">
                                    <a:latin typeface="Cambria Math" panose="02040503050406030204" pitchFamily="18" charset="0"/>
                                  </a:rPr>
                                  <m:t>2</m:t>
                                </m:r>
                              </m:sup>
                            </m:sSup>
                            <m:r>
                              <a:rPr lang="fr-FR" sz="2800" b="0" i="1" smtClean="0">
                                <a:latin typeface="Cambria Math" panose="02040503050406030204" pitchFamily="18" charset="0"/>
                              </a:rPr>
                              <m:t>+</m:t>
                            </m:r>
                            <m:sSup>
                              <m:sSupPr>
                                <m:ctrlPr>
                                  <a:rPr lang="fr-FR" sz="2800" b="0" i="1" smtClean="0">
                                    <a:latin typeface="Cambria Math" panose="02040503050406030204" pitchFamily="18" charset="0"/>
                                  </a:rPr>
                                </m:ctrlPr>
                              </m:sSupPr>
                              <m:e>
                                <m:r>
                                  <m:rPr>
                                    <m:sty m:val="p"/>
                                  </m:rPr>
                                  <a:rPr lang="el-GR" sz="2800" b="0" i="1" smtClean="0">
                                    <a:latin typeface="Cambria Math" panose="02040503050406030204" pitchFamily="18" charset="0"/>
                                    <a:ea typeface="Cambria Math" panose="02040503050406030204" pitchFamily="18" charset="0"/>
                                  </a:rPr>
                                  <m:t>Γ</m:t>
                                </m:r>
                              </m:e>
                              <m:sup>
                                <m:r>
                                  <a:rPr lang="fr-FR" sz="2800" b="0" i="1" smtClean="0">
                                    <a:latin typeface="Cambria Math" panose="02040503050406030204" pitchFamily="18" charset="0"/>
                                  </a:rPr>
                                  <m:t>2</m:t>
                                </m:r>
                              </m:sup>
                            </m:sSup>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ea typeface="Cambria Math" panose="02040503050406030204" pitchFamily="18" charset="0"/>
                                  </a:rPr>
                                  <m:t>𝜔</m:t>
                                </m:r>
                              </m:e>
                              <m:sup>
                                <m:r>
                                  <a:rPr lang="fr-FR" sz="2800" b="0" i="1" smtClean="0">
                                    <a:latin typeface="Cambria Math" panose="02040503050406030204" pitchFamily="18" charset="0"/>
                                  </a:rPr>
                                  <m:t>2</m:t>
                                </m:r>
                              </m:sup>
                            </m:sSup>
                          </m:e>
                        </m:rad>
                      </m:den>
                    </m:f>
                  </m:oMath>
                </a14:m>
                <a:endParaRPr lang="fr-FR" sz="2800" dirty="0"/>
              </a:p>
            </p:txBody>
          </p:sp>
        </mc:Choice>
        <mc:Fallback xmlns="">
          <p:sp>
            <p:nvSpPr>
              <p:cNvPr id="13" name="ZoneTexte 12">
                <a:extLst>
                  <a:ext uri="{FF2B5EF4-FFF2-40B4-BE49-F238E27FC236}">
                    <a16:creationId xmlns:a16="http://schemas.microsoft.com/office/drawing/2014/main" id="{C57C67B7-B2E2-8149-B29C-5CEB471BF9FA}"/>
                  </a:ext>
                </a:extLst>
              </p:cNvPr>
              <p:cNvSpPr txBox="1">
                <a:spLocks noRot="1" noChangeAspect="1" noMove="1" noResize="1" noEditPoints="1" noAdjustHandles="1" noChangeArrowheads="1" noChangeShapeType="1" noTextEdit="1"/>
              </p:cNvSpPr>
              <p:nvPr/>
            </p:nvSpPr>
            <p:spPr>
              <a:xfrm>
                <a:off x="293200" y="4673670"/>
                <a:ext cx="4278800" cy="821507"/>
              </a:xfrm>
              <a:prstGeom prst="rect">
                <a:avLst/>
              </a:prstGeom>
              <a:blipFill>
                <a:blip r:embed="rId7"/>
                <a:stretch>
                  <a:fillRect l="-29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BF9243D3-C3CC-7B48-900D-72C25004EC04}"/>
                  </a:ext>
                </a:extLst>
              </p:cNvPr>
              <p:cNvSpPr txBox="1"/>
              <p:nvPr/>
            </p:nvSpPr>
            <p:spPr>
              <a:xfrm>
                <a:off x="5232400" y="4648214"/>
                <a:ext cx="3224922" cy="8469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m:t>
                      </m:r>
                      <m:func>
                        <m:funcPr>
                          <m:ctrlPr>
                            <a:rPr lang="fr-FR" b="0" i="1" smtClean="0">
                              <a:latin typeface="Cambria Math" panose="02040503050406030204" pitchFamily="18" charset="0"/>
                              <a:ea typeface="Cambria Math" panose="02040503050406030204" pitchFamily="18" charset="0"/>
                            </a:rPr>
                          </m:ctrlPr>
                        </m:funcPr>
                        <m:fName>
                          <m:sSup>
                            <m:sSupPr>
                              <m:ctrlPr>
                                <a:rPr lang="fr-FR" b="0" i="1" smtClean="0">
                                  <a:latin typeface="Cambria Math" panose="02040503050406030204" pitchFamily="18" charset="0"/>
                                  <a:ea typeface="Cambria Math" panose="02040503050406030204" pitchFamily="18" charset="0"/>
                                </a:rPr>
                              </m:ctrlPr>
                            </m:sSupPr>
                            <m:e>
                              <m:r>
                                <m:rPr>
                                  <m:sty m:val="p"/>
                                </m:rPr>
                                <a:rPr lang="fr-FR" b="0" i="0" smtClean="0">
                                  <a:latin typeface="Cambria Math" panose="02040503050406030204" pitchFamily="18" charset="0"/>
                                  <a:ea typeface="Cambria Math" panose="02040503050406030204" pitchFamily="18" charset="0"/>
                                </a:rPr>
                                <m:t>tan</m:t>
                              </m:r>
                            </m:e>
                            <m:sup>
                              <m:r>
                                <a:rPr lang="fr-FR" b="0" i="1" smtClean="0">
                                  <a:latin typeface="Cambria Math" panose="02040503050406030204" pitchFamily="18" charset="0"/>
                                  <a:ea typeface="Cambria Math" panose="02040503050406030204" pitchFamily="18" charset="0"/>
                                </a:rPr>
                                <m:t>−1</m:t>
                              </m:r>
                            </m:sup>
                          </m:sSup>
                        </m:fName>
                        <m:e>
                          <m:d>
                            <m:dPr>
                              <m:ctrlPr>
                                <a:rPr lang="fr-FR" b="0" i="1" smtClean="0">
                                  <a:latin typeface="Cambria Math" panose="02040503050406030204" pitchFamily="18" charset="0"/>
                                  <a:ea typeface="Cambria Math" panose="02040503050406030204" pitchFamily="18" charset="0"/>
                                </a:rPr>
                              </m:ctrlPr>
                            </m:dPr>
                            <m:e>
                              <m:f>
                                <m:fPr>
                                  <m:ctrlPr>
                                    <a:rPr lang="fr-FR" b="0" i="1" smtClean="0">
                                      <a:latin typeface="Cambria Math" panose="02040503050406030204" pitchFamily="18" charset="0"/>
                                      <a:ea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Γ</m:t>
                                  </m:r>
                                  <m:r>
                                    <a:rPr lang="el-GR" b="0" i="1" smtClean="0">
                                      <a:latin typeface="Cambria Math" panose="02040503050406030204" pitchFamily="18" charset="0"/>
                                      <a:ea typeface="Cambria Math" panose="02040503050406030204" pitchFamily="18" charset="0"/>
                                    </a:rPr>
                                    <m:t>𝜔</m:t>
                                  </m:r>
                                </m:num>
                                <m:den>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𝜔</m:t>
                                      </m:r>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e>
                                    <m:sup>
                                      <m:r>
                                        <a:rPr lang="fr-FR" b="0" i="1" smtClean="0">
                                          <a:latin typeface="Cambria Math" panose="02040503050406030204" pitchFamily="18" charset="0"/>
                                          <a:ea typeface="Cambria Math" panose="02040503050406030204" pitchFamily="18" charset="0"/>
                                        </a:rPr>
                                        <m:t>2</m:t>
                                      </m:r>
                                    </m:sup>
                                  </m:sSup>
                                </m:den>
                              </m:f>
                            </m:e>
                          </m:d>
                        </m:e>
                      </m:func>
                    </m:oMath>
                  </m:oMathPara>
                </a14:m>
                <a:endParaRPr lang="fr-FR" dirty="0"/>
              </a:p>
            </p:txBody>
          </p:sp>
        </mc:Choice>
        <mc:Fallback xmlns="">
          <p:sp>
            <p:nvSpPr>
              <p:cNvPr id="15" name="ZoneTexte 14">
                <a:extLst>
                  <a:ext uri="{FF2B5EF4-FFF2-40B4-BE49-F238E27FC236}">
                    <a16:creationId xmlns:a16="http://schemas.microsoft.com/office/drawing/2014/main" id="{BF9243D3-C3CC-7B48-900D-72C25004EC04}"/>
                  </a:ext>
                </a:extLst>
              </p:cNvPr>
              <p:cNvSpPr txBox="1">
                <a:spLocks noRot="1" noChangeAspect="1" noMove="1" noResize="1" noEditPoints="1" noAdjustHandles="1" noChangeArrowheads="1" noChangeShapeType="1" noTextEdit="1"/>
              </p:cNvSpPr>
              <p:nvPr/>
            </p:nvSpPr>
            <p:spPr>
              <a:xfrm>
                <a:off x="5232400" y="4648214"/>
                <a:ext cx="3224922" cy="846963"/>
              </a:xfrm>
              <a:prstGeom prst="rect">
                <a:avLst/>
              </a:prstGeom>
              <a:blipFill>
                <a:blip r:embed="rId8"/>
                <a:stretch>
                  <a:fillRect b="-1493"/>
                </a:stretch>
              </a:blipFill>
            </p:spPr>
            <p:txBody>
              <a:bodyPr/>
              <a:lstStyle/>
              <a:p>
                <a:r>
                  <a:rPr lang="fr-FR">
                    <a:noFill/>
                  </a:rPr>
                  <a:t> </a:t>
                </a:r>
              </a:p>
            </p:txBody>
          </p:sp>
        </mc:Fallback>
      </mc:AlternateContent>
    </p:spTree>
    <p:extLst>
      <p:ext uri="{BB962C8B-B14F-4D97-AF65-F5344CB8AC3E}">
        <p14:creationId xmlns:p14="http://schemas.microsoft.com/office/powerpoint/2010/main" val="2636549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0" name="Text Box 5">
            <a:extLst>
              <a:ext uri="{FF2B5EF4-FFF2-40B4-BE49-F238E27FC236}">
                <a16:creationId xmlns:a16="http://schemas.microsoft.com/office/drawing/2014/main" id="{5A115B2B-E366-D641-A250-5C8A72EECF04}"/>
              </a:ext>
            </a:extLst>
          </p:cNvPr>
          <p:cNvSpPr txBox="1">
            <a:spLocks noChangeArrowheads="1"/>
          </p:cNvSpPr>
          <p:nvPr/>
        </p:nvSpPr>
        <p:spPr bwMode="auto">
          <a:xfrm>
            <a:off x="1168756" y="1108363"/>
            <a:ext cx="652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fr-FR" altLang="fr-FR" dirty="0"/>
              <a:t>Exemple of 1rst mode of a cantilever</a:t>
            </a:r>
          </a:p>
        </p:txBody>
      </p:sp>
      <p:pic>
        <p:nvPicPr>
          <p:cNvPr id="28674" name="Image 5" descr="fig3a.tif">
            <a:extLst>
              <a:ext uri="{FF2B5EF4-FFF2-40B4-BE49-F238E27FC236}">
                <a16:creationId xmlns:a16="http://schemas.microsoft.com/office/drawing/2014/main" id="{2DFCD657-9166-3947-B342-A8CD23F023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 y="2006600"/>
            <a:ext cx="448056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 7" descr="fig3b.tif">
            <a:extLst>
              <a:ext uri="{FF2B5EF4-FFF2-40B4-BE49-F238E27FC236}">
                <a16:creationId xmlns:a16="http://schemas.microsoft.com/office/drawing/2014/main" id="{8B04E700-90EC-BD41-820D-149B124565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499" y="2027238"/>
            <a:ext cx="4553041" cy="413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F12B9BC-3929-194E-B03D-472CBE1D3AB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28677" name="ZoneTexte 9">
            <a:extLst>
              <a:ext uri="{FF2B5EF4-FFF2-40B4-BE49-F238E27FC236}">
                <a16:creationId xmlns:a16="http://schemas.microsoft.com/office/drawing/2014/main" id="{9095B68E-C776-0D44-A826-1B64B686BAA7}"/>
              </a:ext>
            </a:extLst>
          </p:cNvPr>
          <p:cNvSpPr txBox="1">
            <a:spLocks noChangeArrowheads="1"/>
          </p:cNvSpPr>
          <p:nvPr/>
        </p:nvSpPr>
        <p:spPr bwMode="auto">
          <a:xfrm>
            <a:off x="2583321" y="2027238"/>
            <a:ext cx="19495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Amplitude(</a:t>
            </a:r>
            <a:r>
              <a:rPr lang="fr-FR" altLang="fr-FR" dirty="0">
                <a:latin typeface="Symbol" pitchFamily="2" charset="2"/>
              </a:rPr>
              <a:t>r</a:t>
            </a:r>
            <a:r>
              <a:rPr lang="fr-FR" altLang="fr-FR" dirty="0"/>
              <a:t>) </a:t>
            </a:r>
          </a:p>
        </p:txBody>
      </p:sp>
      <p:sp>
        <p:nvSpPr>
          <p:cNvPr id="28678" name="ZoneTexte 10">
            <a:extLst>
              <a:ext uri="{FF2B5EF4-FFF2-40B4-BE49-F238E27FC236}">
                <a16:creationId xmlns:a16="http://schemas.microsoft.com/office/drawing/2014/main" id="{8101E147-561C-DB44-9AF4-41EEC4B28B09}"/>
              </a:ext>
            </a:extLst>
          </p:cNvPr>
          <p:cNvSpPr txBox="1">
            <a:spLocks noChangeArrowheads="1"/>
          </p:cNvSpPr>
          <p:nvPr/>
        </p:nvSpPr>
        <p:spPr bwMode="auto">
          <a:xfrm>
            <a:off x="7620712" y="2069352"/>
            <a:ext cx="1370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Phase(</a:t>
            </a:r>
            <a:r>
              <a:rPr lang="fr-FR" altLang="fr-FR" dirty="0">
                <a:latin typeface="Symbol" pitchFamily="2" charset="2"/>
              </a:rPr>
              <a:t>j</a:t>
            </a:r>
            <a:r>
              <a:rPr lang="fr-FR" altLang="fr-FR" dirty="0"/>
              <a:t>) </a:t>
            </a:r>
          </a:p>
        </p:txBody>
      </p:sp>
      <p:sp>
        <p:nvSpPr>
          <p:cNvPr id="12" name="Rectangle 11">
            <a:extLst>
              <a:ext uri="{FF2B5EF4-FFF2-40B4-BE49-F238E27FC236}">
                <a16:creationId xmlns:a16="http://schemas.microsoft.com/office/drawing/2014/main" id="{27C5D8CD-471F-D946-8BFC-185B3644F129}"/>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2" name="ZoneTexte 1">
            <a:extLst>
              <a:ext uri="{FF2B5EF4-FFF2-40B4-BE49-F238E27FC236}">
                <a16:creationId xmlns:a16="http://schemas.microsoft.com/office/drawing/2014/main" id="{58315235-1970-AB4B-9E82-F63E6B7D02D4}"/>
              </a:ext>
            </a:extLst>
          </p:cNvPr>
          <p:cNvSpPr txBox="1"/>
          <p:nvPr/>
        </p:nvSpPr>
        <p:spPr>
          <a:xfrm>
            <a:off x="1438381" y="1124214"/>
            <a:ext cx="5570756" cy="461665"/>
          </a:xfrm>
          <a:prstGeom prst="rect">
            <a:avLst/>
          </a:prstGeom>
          <a:noFill/>
        </p:spPr>
        <p:txBody>
          <a:bodyPr wrap="none" rtlCol="0">
            <a:spAutoFit/>
          </a:bodyPr>
          <a:lstStyle/>
          <a:p>
            <a:r>
              <a:rPr lang="fr-FR" dirty="0"/>
              <a:t>How to </a:t>
            </a:r>
            <a:r>
              <a:rPr lang="fr-FR" dirty="0" err="1"/>
              <a:t>describe</a:t>
            </a:r>
            <a:r>
              <a:rPr lang="fr-FR" dirty="0"/>
              <a:t> the tip-surface interaction?</a:t>
            </a:r>
          </a:p>
        </p:txBody>
      </p:sp>
      <p:grpSp>
        <p:nvGrpSpPr>
          <p:cNvPr id="15" name="Groupe 14">
            <a:extLst>
              <a:ext uri="{FF2B5EF4-FFF2-40B4-BE49-F238E27FC236}">
                <a16:creationId xmlns:a16="http://schemas.microsoft.com/office/drawing/2014/main" id="{27034E27-EEBE-D943-8D12-A0DEB386072E}"/>
              </a:ext>
            </a:extLst>
          </p:cNvPr>
          <p:cNvGrpSpPr/>
          <p:nvPr/>
        </p:nvGrpSpPr>
        <p:grpSpPr>
          <a:xfrm>
            <a:off x="369868" y="2170751"/>
            <a:ext cx="6000109" cy="2424313"/>
            <a:chOff x="369868" y="2170751"/>
            <a:chExt cx="6000109" cy="2424313"/>
          </a:xfrm>
        </p:grpSpPr>
        <p:sp>
          <p:nvSpPr>
            <p:cNvPr id="3" name="Triangle 2">
              <a:extLst>
                <a:ext uri="{FF2B5EF4-FFF2-40B4-BE49-F238E27FC236}">
                  <a16:creationId xmlns:a16="http://schemas.microsoft.com/office/drawing/2014/main" id="{53907FC4-78AF-F848-B0B1-F3EF1579A5C2}"/>
                </a:ext>
              </a:extLst>
            </p:cNvPr>
            <p:cNvSpPr/>
            <p:nvPr/>
          </p:nvSpPr>
          <p:spPr bwMode="auto">
            <a:xfrm rot="10800000">
              <a:off x="1140431" y="2524874"/>
              <a:ext cx="760288" cy="1292646"/>
            </a:xfrm>
            <a:prstGeom prst="triangle">
              <a:avLst>
                <a:gd name="adj" fmla="val 48648"/>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i="0" u="none" strike="noStrike" normalizeH="0" baseline="0">
                <a:ln w="0"/>
                <a:effectLst>
                  <a:outerShdw blurRad="38100" dist="19050" dir="2700000" algn="tl" rotWithShape="0">
                    <a:schemeClr val="dk1">
                      <a:alpha val="40000"/>
                    </a:schemeClr>
                  </a:outerShdw>
                </a:effectLst>
                <a:latin typeface="Times" charset="0"/>
              </a:endParaRPr>
            </a:p>
          </p:txBody>
        </p:sp>
        <p:sp>
          <p:nvSpPr>
            <p:cNvPr id="4" name="Rectangle 3">
              <a:extLst>
                <a:ext uri="{FF2B5EF4-FFF2-40B4-BE49-F238E27FC236}">
                  <a16:creationId xmlns:a16="http://schemas.microsoft.com/office/drawing/2014/main" id="{DC8E3DA6-301D-EA4E-8976-D273196B9456}"/>
                </a:ext>
              </a:extLst>
            </p:cNvPr>
            <p:cNvSpPr/>
            <p:nvPr/>
          </p:nvSpPr>
          <p:spPr bwMode="auto">
            <a:xfrm>
              <a:off x="924674" y="2278294"/>
              <a:ext cx="5445303" cy="246580"/>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 name="ZoneTexte 5">
              <a:extLst>
                <a:ext uri="{FF2B5EF4-FFF2-40B4-BE49-F238E27FC236}">
                  <a16:creationId xmlns:a16="http://schemas.microsoft.com/office/drawing/2014/main" id="{16EC23A6-5DE1-D540-AE8D-D5ABC0D2CD83}"/>
                </a:ext>
              </a:extLst>
            </p:cNvPr>
            <p:cNvSpPr txBox="1"/>
            <p:nvPr/>
          </p:nvSpPr>
          <p:spPr>
            <a:xfrm>
              <a:off x="3369924" y="2170751"/>
              <a:ext cx="1530849" cy="461665"/>
            </a:xfrm>
            <a:prstGeom prst="rect">
              <a:avLst/>
            </a:prstGeom>
            <a:noFill/>
          </p:spPr>
          <p:txBody>
            <a:bodyPr wrap="square" rtlCol="0">
              <a:spAutoFit/>
            </a:bodyPr>
            <a:lstStyle/>
            <a:p>
              <a:r>
                <a:rPr lang="fr-FR" dirty="0">
                  <a:solidFill>
                    <a:schemeClr val="bg1"/>
                  </a:solidFill>
                </a:rPr>
                <a:t>cantilever</a:t>
              </a:r>
            </a:p>
          </p:txBody>
        </p:sp>
        <p:sp>
          <p:nvSpPr>
            <p:cNvPr id="21" name="ZoneTexte 20">
              <a:extLst>
                <a:ext uri="{FF2B5EF4-FFF2-40B4-BE49-F238E27FC236}">
                  <a16:creationId xmlns:a16="http://schemas.microsoft.com/office/drawing/2014/main" id="{DEDEDF01-2148-BE4C-9152-FB62C8C73C65}"/>
                </a:ext>
              </a:extLst>
            </p:cNvPr>
            <p:cNvSpPr txBox="1"/>
            <p:nvPr/>
          </p:nvSpPr>
          <p:spPr>
            <a:xfrm>
              <a:off x="1241462" y="2600676"/>
              <a:ext cx="1530849" cy="461665"/>
            </a:xfrm>
            <a:prstGeom prst="rect">
              <a:avLst/>
            </a:prstGeom>
            <a:noFill/>
          </p:spPr>
          <p:txBody>
            <a:bodyPr wrap="square" rtlCol="0">
              <a:spAutoFit/>
            </a:bodyPr>
            <a:lstStyle/>
            <a:p>
              <a:r>
                <a:rPr lang="fr-FR" dirty="0">
                  <a:solidFill>
                    <a:schemeClr val="bg1"/>
                  </a:solidFill>
                </a:rPr>
                <a:t>tip</a:t>
              </a:r>
            </a:p>
          </p:txBody>
        </p:sp>
        <p:grpSp>
          <p:nvGrpSpPr>
            <p:cNvPr id="10" name="Groupe 9">
              <a:extLst>
                <a:ext uri="{FF2B5EF4-FFF2-40B4-BE49-F238E27FC236}">
                  <a16:creationId xmlns:a16="http://schemas.microsoft.com/office/drawing/2014/main" id="{315598CE-B201-244B-843B-F4754B20C5EF}"/>
                </a:ext>
              </a:extLst>
            </p:cNvPr>
            <p:cNvGrpSpPr/>
            <p:nvPr/>
          </p:nvGrpSpPr>
          <p:grpSpPr>
            <a:xfrm>
              <a:off x="369868" y="4133399"/>
              <a:ext cx="2301411" cy="461665"/>
              <a:chOff x="369869" y="3960239"/>
              <a:chExt cx="2301411" cy="461665"/>
            </a:xfrm>
          </p:grpSpPr>
          <p:sp>
            <p:nvSpPr>
              <p:cNvPr id="5" name="Rectangle 4">
                <a:extLst>
                  <a:ext uri="{FF2B5EF4-FFF2-40B4-BE49-F238E27FC236}">
                    <a16:creationId xmlns:a16="http://schemas.microsoft.com/office/drawing/2014/main" id="{AD2802D2-37A2-6A41-881D-8F7691469C79}"/>
                  </a:ext>
                </a:extLst>
              </p:cNvPr>
              <p:cNvSpPr/>
              <p:nvPr/>
            </p:nvSpPr>
            <p:spPr bwMode="auto">
              <a:xfrm>
                <a:off x="369869" y="3983356"/>
                <a:ext cx="2301411" cy="41543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4" name="ZoneTexte 23">
                <a:extLst>
                  <a:ext uri="{FF2B5EF4-FFF2-40B4-BE49-F238E27FC236}">
                    <a16:creationId xmlns:a16="http://schemas.microsoft.com/office/drawing/2014/main" id="{093405D3-2B04-B645-8686-55E2792E276B}"/>
                  </a:ext>
                </a:extLst>
              </p:cNvPr>
              <p:cNvSpPr txBox="1"/>
              <p:nvPr/>
            </p:nvSpPr>
            <p:spPr>
              <a:xfrm>
                <a:off x="924674" y="3960239"/>
                <a:ext cx="1530849" cy="461665"/>
              </a:xfrm>
              <a:prstGeom prst="rect">
                <a:avLst/>
              </a:prstGeom>
              <a:noFill/>
            </p:spPr>
            <p:txBody>
              <a:bodyPr wrap="square" rtlCol="0">
                <a:spAutoFit/>
              </a:bodyPr>
              <a:lstStyle/>
              <a:p>
                <a:r>
                  <a:rPr lang="fr-FR" dirty="0" err="1">
                    <a:solidFill>
                      <a:schemeClr val="bg1"/>
                    </a:solidFill>
                  </a:rPr>
                  <a:t>sample</a:t>
                </a:r>
                <a:endParaRPr lang="fr-FR" dirty="0">
                  <a:solidFill>
                    <a:schemeClr val="bg1"/>
                  </a:solidFill>
                </a:endParaRPr>
              </a:p>
            </p:txBody>
          </p:sp>
        </p:grpSp>
        <p:cxnSp>
          <p:nvCxnSpPr>
            <p:cNvPr id="8" name="Connecteur droit avec flèche 7">
              <a:extLst>
                <a:ext uri="{FF2B5EF4-FFF2-40B4-BE49-F238E27FC236}">
                  <a16:creationId xmlns:a16="http://schemas.microsoft.com/office/drawing/2014/main" id="{5B69950D-93AB-0840-9BA7-80950DF3AB62}"/>
                </a:ext>
              </a:extLst>
            </p:cNvPr>
            <p:cNvCxnSpPr>
              <a:cxnSpLocks/>
            </p:cNvCxnSpPr>
            <p:nvPr/>
          </p:nvCxnSpPr>
          <p:spPr bwMode="auto">
            <a:xfrm>
              <a:off x="1530847" y="3677648"/>
              <a:ext cx="0" cy="373551"/>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14" name="Groupe 13">
              <a:extLst>
                <a:ext uri="{FF2B5EF4-FFF2-40B4-BE49-F238E27FC236}">
                  <a16:creationId xmlns:a16="http://schemas.microsoft.com/office/drawing/2014/main" id="{819EE41F-FFB5-9440-8D82-03045017C3F3}"/>
                </a:ext>
              </a:extLst>
            </p:cNvPr>
            <p:cNvGrpSpPr/>
            <p:nvPr/>
          </p:nvGrpSpPr>
          <p:grpSpPr>
            <a:xfrm>
              <a:off x="1634166" y="3665396"/>
              <a:ext cx="574196" cy="461665"/>
              <a:chOff x="1781086" y="3602435"/>
              <a:chExt cx="574196" cy="461665"/>
            </a:xfrm>
          </p:grpSpPr>
          <p:sp>
            <p:nvSpPr>
              <p:cNvPr id="11" name="ZoneTexte 10">
                <a:extLst>
                  <a:ext uri="{FF2B5EF4-FFF2-40B4-BE49-F238E27FC236}">
                    <a16:creationId xmlns:a16="http://schemas.microsoft.com/office/drawing/2014/main" id="{1895BC14-E166-9440-967C-A34938462C29}"/>
                  </a:ext>
                </a:extLst>
              </p:cNvPr>
              <p:cNvSpPr txBox="1"/>
              <p:nvPr/>
            </p:nvSpPr>
            <p:spPr>
              <a:xfrm>
                <a:off x="1781086" y="3602435"/>
                <a:ext cx="574196" cy="461665"/>
              </a:xfrm>
              <a:prstGeom prst="rect">
                <a:avLst/>
              </a:prstGeom>
              <a:noFill/>
            </p:spPr>
            <p:txBody>
              <a:bodyPr wrap="none" rtlCol="0">
                <a:spAutoFit/>
              </a:bodyPr>
              <a:lstStyle/>
              <a:p>
                <a:r>
                  <a:rPr lang="fr-FR" dirty="0" err="1">
                    <a:solidFill>
                      <a:srgbClr val="C00000"/>
                    </a:solidFill>
                  </a:rPr>
                  <a:t>F</a:t>
                </a:r>
                <a:r>
                  <a:rPr lang="fr-FR" baseline="-25000" dirty="0" err="1">
                    <a:solidFill>
                      <a:srgbClr val="C00000"/>
                    </a:solidFill>
                  </a:rPr>
                  <a:t>int</a:t>
                </a:r>
                <a:endParaRPr lang="fr-FR" baseline="-25000" dirty="0">
                  <a:solidFill>
                    <a:srgbClr val="C00000"/>
                  </a:solidFill>
                </a:endParaRPr>
              </a:p>
            </p:txBody>
          </p:sp>
          <p:cxnSp>
            <p:nvCxnSpPr>
              <p:cNvPr id="27" name="Connecteur droit avec flèche 26">
                <a:extLst>
                  <a:ext uri="{FF2B5EF4-FFF2-40B4-BE49-F238E27FC236}">
                    <a16:creationId xmlns:a16="http://schemas.microsoft.com/office/drawing/2014/main" id="{97E6E872-0C6B-AA44-A384-CC8BA448B5EF}"/>
                  </a:ext>
                </a:extLst>
              </p:cNvPr>
              <p:cNvCxnSpPr>
                <a:cxnSpLocks/>
              </p:cNvCxnSpPr>
              <p:nvPr/>
            </p:nvCxnSpPr>
            <p:spPr bwMode="auto">
              <a:xfrm>
                <a:off x="1857908" y="3631045"/>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grpSp>
      <p:grpSp>
        <p:nvGrpSpPr>
          <p:cNvPr id="45" name="Groupe 44">
            <a:extLst>
              <a:ext uri="{FF2B5EF4-FFF2-40B4-BE49-F238E27FC236}">
                <a16:creationId xmlns:a16="http://schemas.microsoft.com/office/drawing/2014/main" id="{E80DF20A-F99E-5B40-B01F-DA7FD7B472DC}"/>
              </a:ext>
            </a:extLst>
          </p:cNvPr>
          <p:cNvGrpSpPr/>
          <p:nvPr/>
        </p:nvGrpSpPr>
        <p:grpSpPr>
          <a:xfrm>
            <a:off x="755148" y="2786208"/>
            <a:ext cx="4869954" cy="3692432"/>
            <a:chOff x="755148" y="2786208"/>
            <a:chExt cx="4869954" cy="3692432"/>
          </a:xfrm>
        </p:grpSpPr>
        <p:sp>
          <p:nvSpPr>
            <p:cNvPr id="18" name="Bouée 17">
              <a:extLst>
                <a:ext uri="{FF2B5EF4-FFF2-40B4-BE49-F238E27FC236}">
                  <a16:creationId xmlns:a16="http://schemas.microsoft.com/office/drawing/2014/main" id="{E27BE11C-8953-6A49-9750-78D23EC68E7E}"/>
                </a:ext>
              </a:extLst>
            </p:cNvPr>
            <p:cNvSpPr/>
            <p:nvPr/>
          </p:nvSpPr>
          <p:spPr bwMode="auto">
            <a:xfrm>
              <a:off x="755148" y="3328458"/>
              <a:ext cx="1530849" cy="1331819"/>
            </a:xfrm>
            <a:prstGeom prst="donut">
              <a:avLst>
                <a:gd name="adj" fmla="val 0"/>
              </a:avLst>
            </a:prstGeom>
            <a:solidFill>
              <a:schemeClr val="accent1"/>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35" name="Connecteur droit 34">
              <a:extLst>
                <a:ext uri="{FF2B5EF4-FFF2-40B4-BE49-F238E27FC236}">
                  <a16:creationId xmlns:a16="http://schemas.microsoft.com/office/drawing/2014/main" id="{6347F70B-8353-E249-BF75-EE1B50C43300}"/>
                </a:ext>
              </a:extLst>
            </p:cNvPr>
            <p:cNvCxnSpPr>
              <a:cxnSpLocks/>
            </p:cNvCxnSpPr>
            <p:nvPr/>
          </p:nvCxnSpPr>
          <p:spPr bwMode="auto">
            <a:xfrm flipV="1">
              <a:off x="1756878" y="2786208"/>
              <a:ext cx="3868224" cy="521852"/>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48" name="Connecteur droit 47">
              <a:extLst>
                <a:ext uri="{FF2B5EF4-FFF2-40B4-BE49-F238E27FC236}">
                  <a16:creationId xmlns:a16="http://schemas.microsoft.com/office/drawing/2014/main" id="{7B61A978-0D32-0743-9AD4-E969043D7220}"/>
                </a:ext>
              </a:extLst>
            </p:cNvPr>
            <p:cNvCxnSpPr>
              <a:cxnSpLocks/>
            </p:cNvCxnSpPr>
            <p:nvPr/>
          </p:nvCxnSpPr>
          <p:spPr bwMode="auto">
            <a:xfrm>
              <a:off x="1432162" y="4711460"/>
              <a:ext cx="2703186" cy="1767180"/>
            </a:xfrm>
            <a:prstGeom prst="line">
              <a:avLst/>
            </a:prstGeom>
            <a:solidFill>
              <a:schemeClr val="accent1"/>
            </a:solidFill>
            <a:ln w="9525" cap="flat" cmpd="sng" algn="ctr">
              <a:solidFill>
                <a:schemeClr val="tx1"/>
              </a:solidFill>
              <a:prstDash val="sysDash"/>
              <a:round/>
              <a:headEnd type="none" w="med" len="med"/>
              <a:tailEnd type="none" w="med" len="med"/>
            </a:ln>
            <a:effectLst/>
          </p:spPr>
        </p:cxnSp>
      </p:grpSp>
      <p:grpSp>
        <p:nvGrpSpPr>
          <p:cNvPr id="47" name="Groupe 46">
            <a:extLst>
              <a:ext uri="{FF2B5EF4-FFF2-40B4-BE49-F238E27FC236}">
                <a16:creationId xmlns:a16="http://schemas.microsoft.com/office/drawing/2014/main" id="{18FB239E-B3C2-544D-9A82-CA5D750E536C}"/>
              </a:ext>
            </a:extLst>
          </p:cNvPr>
          <p:cNvGrpSpPr/>
          <p:nvPr/>
        </p:nvGrpSpPr>
        <p:grpSpPr>
          <a:xfrm>
            <a:off x="4519255" y="379360"/>
            <a:ext cx="4304874" cy="6236075"/>
            <a:chOff x="4519255" y="379360"/>
            <a:chExt cx="4304874" cy="6236075"/>
          </a:xfrm>
        </p:grpSpPr>
        <p:grpSp>
          <p:nvGrpSpPr>
            <p:cNvPr id="46" name="Groupe 45">
              <a:extLst>
                <a:ext uri="{FF2B5EF4-FFF2-40B4-BE49-F238E27FC236}">
                  <a16:creationId xmlns:a16="http://schemas.microsoft.com/office/drawing/2014/main" id="{44FA94B6-5D17-DE4F-8BBB-5BD0C56D9FFE}"/>
                </a:ext>
              </a:extLst>
            </p:cNvPr>
            <p:cNvGrpSpPr/>
            <p:nvPr/>
          </p:nvGrpSpPr>
          <p:grpSpPr>
            <a:xfrm>
              <a:off x="4519255" y="379360"/>
              <a:ext cx="4304874" cy="6236075"/>
              <a:chOff x="4469258" y="452063"/>
              <a:chExt cx="4304874" cy="6236075"/>
            </a:xfrm>
          </p:grpSpPr>
          <p:sp>
            <p:nvSpPr>
              <p:cNvPr id="39" name="Forme libre 38">
                <a:extLst>
                  <a:ext uri="{FF2B5EF4-FFF2-40B4-BE49-F238E27FC236}">
                    <a16:creationId xmlns:a16="http://schemas.microsoft.com/office/drawing/2014/main" id="{1D837C48-DF56-2F40-A595-53B2A0EEBB66}"/>
                  </a:ext>
                </a:extLst>
              </p:cNvPr>
              <p:cNvSpPr/>
              <p:nvPr/>
            </p:nvSpPr>
            <p:spPr bwMode="auto">
              <a:xfrm>
                <a:off x="5095982" y="452063"/>
                <a:ext cx="2887038" cy="3599136"/>
              </a:xfrm>
              <a:custGeom>
                <a:avLst/>
                <a:gdLst>
                  <a:gd name="connsiteX0" fmla="*/ 976045 w 2887038"/>
                  <a:gd name="connsiteY0" fmla="*/ 3554858 h 3554858"/>
                  <a:gd name="connsiteX1" fmla="*/ 0 w 2887038"/>
                  <a:gd name="connsiteY1" fmla="*/ 0 h 3554858"/>
                  <a:gd name="connsiteX2" fmla="*/ 2887038 w 2887038"/>
                  <a:gd name="connsiteY2" fmla="*/ 0 h 3554858"/>
                  <a:gd name="connsiteX3" fmla="*/ 2075380 w 2887038"/>
                  <a:gd name="connsiteY3" fmla="*/ 3544584 h 3554858"/>
                  <a:gd name="connsiteX4" fmla="*/ 976045 w 2887038"/>
                  <a:gd name="connsiteY4" fmla="*/ 3554858 h 355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038" h="3554858">
                    <a:moveTo>
                      <a:pt x="976045" y="3554858"/>
                    </a:moveTo>
                    <a:lnTo>
                      <a:pt x="0" y="0"/>
                    </a:lnTo>
                    <a:lnTo>
                      <a:pt x="2887038" y="0"/>
                    </a:lnTo>
                    <a:lnTo>
                      <a:pt x="2075380" y="3544584"/>
                    </a:lnTo>
                    <a:lnTo>
                      <a:pt x="976045" y="3554858"/>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9" name="Ellipse 18">
                <a:extLst>
                  <a:ext uri="{FF2B5EF4-FFF2-40B4-BE49-F238E27FC236}">
                    <a16:creationId xmlns:a16="http://schemas.microsoft.com/office/drawing/2014/main" id="{6F2A0D55-03CA-D64F-9C45-9DD2DC646C1F}"/>
                  </a:ext>
                </a:extLst>
              </p:cNvPr>
              <p:cNvSpPr/>
              <p:nvPr/>
            </p:nvSpPr>
            <p:spPr bwMode="auto">
              <a:xfrm>
                <a:off x="6066890" y="3439562"/>
                <a:ext cx="1109609" cy="1109609"/>
              </a:xfrm>
              <a:prstGeom prst="ellipse">
                <a:avLst/>
              </a:prstGeom>
              <a:solidFill>
                <a:schemeClr val="bg2">
                  <a:lumMod val="75000"/>
                </a:schemeClr>
              </a:solid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8" name="Rectangle 27">
                <a:extLst>
                  <a:ext uri="{FF2B5EF4-FFF2-40B4-BE49-F238E27FC236}">
                    <a16:creationId xmlns:a16="http://schemas.microsoft.com/office/drawing/2014/main" id="{72617A89-789F-FD47-85EA-49986EF0DF4C}"/>
                  </a:ext>
                </a:extLst>
              </p:cNvPr>
              <p:cNvSpPr/>
              <p:nvPr/>
            </p:nvSpPr>
            <p:spPr bwMode="auto">
              <a:xfrm>
                <a:off x="4469258" y="5075239"/>
                <a:ext cx="4304874" cy="161289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30" name="Connecteur droit 29">
                <a:extLst>
                  <a:ext uri="{FF2B5EF4-FFF2-40B4-BE49-F238E27FC236}">
                    <a16:creationId xmlns:a16="http://schemas.microsoft.com/office/drawing/2014/main" id="{101802DD-F548-EF43-A1CB-631AC1567B52}"/>
                  </a:ext>
                </a:extLst>
              </p:cNvPr>
              <p:cNvCxnSpPr>
                <a:endCxn id="19" idx="7"/>
              </p:cNvCxnSpPr>
              <p:nvPr/>
            </p:nvCxnSpPr>
            <p:spPr bwMode="auto">
              <a:xfrm flipV="1">
                <a:off x="6621695" y="3602060"/>
                <a:ext cx="392306" cy="3923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Connecteur droit avec flèche 37">
                <a:extLst>
                  <a:ext uri="{FF2B5EF4-FFF2-40B4-BE49-F238E27FC236}">
                    <a16:creationId xmlns:a16="http://schemas.microsoft.com/office/drawing/2014/main" id="{C825709F-3A33-7240-BB3A-01075F59301E}"/>
                  </a:ext>
                </a:extLst>
              </p:cNvPr>
              <p:cNvCxnSpPr>
                <a:cxnSpLocks/>
              </p:cNvCxnSpPr>
              <p:nvPr/>
            </p:nvCxnSpPr>
            <p:spPr bwMode="auto">
              <a:xfrm>
                <a:off x="6621694" y="3994366"/>
                <a:ext cx="0" cy="978326"/>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33" name="Groupe 32">
                <a:extLst>
                  <a:ext uri="{FF2B5EF4-FFF2-40B4-BE49-F238E27FC236}">
                    <a16:creationId xmlns:a16="http://schemas.microsoft.com/office/drawing/2014/main" id="{3904983B-B164-1645-9D05-8EFCEB6E23B3}"/>
                  </a:ext>
                </a:extLst>
              </p:cNvPr>
              <p:cNvGrpSpPr/>
              <p:nvPr/>
            </p:nvGrpSpPr>
            <p:grpSpPr>
              <a:xfrm>
                <a:off x="6649889" y="4572912"/>
                <a:ext cx="574196" cy="461665"/>
                <a:chOff x="6726903" y="4492310"/>
                <a:chExt cx="574196" cy="461665"/>
              </a:xfrm>
            </p:grpSpPr>
            <p:sp>
              <p:nvSpPr>
                <p:cNvPr id="40" name="ZoneTexte 39">
                  <a:extLst>
                    <a:ext uri="{FF2B5EF4-FFF2-40B4-BE49-F238E27FC236}">
                      <a16:creationId xmlns:a16="http://schemas.microsoft.com/office/drawing/2014/main" id="{65888A2B-BA83-DF4B-97EC-366DAA58F56E}"/>
                    </a:ext>
                  </a:extLst>
                </p:cNvPr>
                <p:cNvSpPr txBox="1"/>
                <p:nvPr/>
              </p:nvSpPr>
              <p:spPr>
                <a:xfrm>
                  <a:off x="6726903" y="4492310"/>
                  <a:ext cx="574196" cy="461665"/>
                </a:xfrm>
                <a:prstGeom prst="rect">
                  <a:avLst/>
                </a:prstGeom>
                <a:noFill/>
              </p:spPr>
              <p:txBody>
                <a:bodyPr wrap="none" rtlCol="0">
                  <a:spAutoFit/>
                </a:bodyPr>
                <a:lstStyle/>
                <a:p>
                  <a:r>
                    <a:rPr lang="fr-FR" dirty="0" err="1">
                      <a:solidFill>
                        <a:srgbClr val="C00000"/>
                      </a:solidFill>
                    </a:rPr>
                    <a:t>F</a:t>
                  </a:r>
                  <a:r>
                    <a:rPr lang="fr-FR" baseline="-25000" dirty="0" err="1">
                      <a:solidFill>
                        <a:srgbClr val="C00000"/>
                      </a:solidFill>
                    </a:rPr>
                    <a:t>int</a:t>
                  </a:r>
                  <a:endParaRPr lang="fr-FR" baseline="-25000" dirty="0">
                    <a:solidFill>
                      <a:srgbClr val="C00000"/>
                    </a:solidFill>
                  </a:endParaRPr>
                </a:p>
              </p:txBody>
            </p:sp>
            <p:cxnSp>
              <p:nvCxnSpPr>
                <p:cNvPr id="41" name="Connecteur droit avec flèche 40">
                  <a:extLst>
                    <a:ext uri="{FF2B5EF4-FFF2-40B4-BE49-F238E27FC236}">
                      <a16:creationId xmlns:a16="http://schemas.microsoft.com/office/drawing/2014/main" id="{C4CC8ECA-5F18-744D-A400-FE3A3BF094F4}"/>
                    </a:ext>
                  </a:extLst>
                </p:cNvPr>
                <p:cNvCxnSpPr>
                  <a:cxnSpLocks/>
                </p:cNvCxnSpPr>
                <p:nvPr/>
              </p:nvCxnSpPr>
              <p:spPr bwMode="auto">
                <a:xfrm>
                  <a:off x="6768205" y="4549171"/>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sp>
            <p:nvSpPr>
              <p:cNvPr id="52" name="ZoneTexte 51">
                <a:extLst>
                  <a:ext uri="{FF2B5EF4-FFF2-40B4-BE49-F238E27FC236}">
                    <a16:creationId xmlns:a16="http://schemas.microsoft.com/office/drawing/2014/main" id="{4D166B2A-2C0D-9B44-98C1-F983AC1A84B5}"/>
                  </a:ext>
                </a:extLst>
              </p:cNvPr>
              <p:cNvSpPr txBox="1"/>
              <p:nvPr/>
            </p:nvSpPr>
            <p:spPr>
              <a:xfrm>
                <a:off x="6159859" y="5994920"/>
                <a:ext cx="1530849" cy="461665"/>
              </a:xfrm>
              <a:prstGeom prst="rect">
                <a:avLst/>
              </a:prstGeom>
              <a:noFill/>
            </p:spPr>
            <p:txBody>
              <a:bodyPr wrap="square" rtlCol="0">
                <a:spAutoFit/>
              </a:bodyPr>
              <a:lstStyle/>
              <a:p>
                <a:r>
                  <a:rPr lang="fr-FR" dirty="0" err="1">
                    <a:solidFill>
                      <a:schemeClr val="bg1"/>
                    </a:solidFill>
                  </a:rPr>
                  <a:t>sample</a:t>
                </a:r>
                <a:endParaRPr lang="fr-FR" dirty="0">
                  <a:solidFill>
                    <a:schemeClr val="bg1"/>
                  </a:solidFill>
                </a:endParaRPr>
              </a:p>
            </p:txBody>
          </p:sp>
        </p:grpSp>
        <p:sp>
          <p:nvSpPr>
            <p:cNvPr id="31" name="ZoneTexte 30">
              <a:extLst>
                <a:ext uri="{FF2B5EF4-FFF2-40B4-BE49-F238E27FC236}">
                  <a16:creationId xmlns:a16="http://schemas.microsoft.com/office/drawing/2014/main" id="{A509AA66-7F09-C94E-98E2-61CD97450B4D}"/>
                </a:ext>
              </a:extLst>
            </p:cNvPr>
            <p:cNvSpPr txBox="1"/>
            <p:nvPr/>
          </p:nvSpPr>
          <p:spPr>
            <a:xfrm>
              <a:off x="6681499" y="3762271"/>
              <a:ext cx="537327" cy="400110"/>
            </a:xfrm>
            <a:prstGeom prst="rect">
              <a:avLst/>
            </a:prstGeom>
            <a:noFill/>
          </p:spPr>
          <p:txBody>
            <a:bodyPr wrap="none" rtlCol="0">
              <a:spAutoFit/>
            </a:bodyPr>
            <a:lstStyle/>
            <a:p>
              <a:r>
                <a:rPr lang="fr-FR" sz="2000" dirty="0" err="1"/>
                <a:t>R</a:t>
              </a:r>
              <a:r>
                <a:rPr lang="fr-FR" sz="2000" baseline="-25000" dirty="0" err="1"/>
                <a:t>tip</a:t>
              </a:r>
              <a:endParaRPr lang="fr-FR" sz="2000" baseline="-25000" dirty="0"/>
            </a:p>
          </p:txBody>
        </p:sp>
      </p:grpSp>
      <p:sp>
        <p:nvSpPr>
          <p:cNvPr id="49" name="ZoneTexte 48">
            <a:extLst>
              <a:ext uri="{FF2B5EF4-FFF2-40B4-BE49-F238E27FC236}">
                <a16:creationId xmlns:a16="http://schemas.microsoft.com/office/drawing/2014/main" id="{853CAA10-6BA2-2743-86EC-9114004F8D22}"/>
              </a:ext>
            </a:extLst>
          </p:cNvPr>
          <p:cNvSpPr txBox="1"/>
          <p:nvPr/>
        </p:nvSpPr>
        <p:spPr>
          <a:xfrm>
            <a:off x="89594" y="566682"/>
            <a:ext cx="3334567" cy="461665"/>
          </a:xfrm>
          <a:prstGeom prst="rect">
            <a:avLst/>
          </a:prstGeom>
          <a:noFill/>
        </p:spPr>
        <p:txBody>
          <a:bodyPr wrap="none" rtlCol="0">
            <a:spAutoFit/>
          </a:bodyPr>
          <a:lstStyle/>
          <a:p>
            <a:r>
              <a:rPr lang="fr-FR" dirty="0"/>
              <a:t>II. Tip-surface interaction</a:t>
            </a:r>
          </a:p>
        </p:txBody>
      </p:sp>
    </p:spTree>
    <p:extLst>
      <p:ext uri="{BB962C8B-B14F-4D97-AF65-F5344CB8AC3E}">
        <p14:creationId xmlns:p14="http://schemas.microsoft.com/office/powerpoint/2010/main" val="307816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9804B4-865E-464D-8CD5-6E128F39900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5" name="Rectangle 4">
            <a:extLst>
              <a:ext uri="{FF2B5EF4-FFF2-40B4-BE49-F238E27FC236}">
                <a16:creationId xmlns:a16="http://schemas.microsoft.com/office/drawing/2014/main" id="{B330EC80-EFEB-C248-8D2D-F0876844BEB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14" name="ZoneTexte 13">
            <a:extLst>
              <a:ext uri="{FF2B5EF4-FFF2-40B4-BE49-F238E27FC236}">
                <a16:creationId xmlns:a16="http://schemas.microsoft.com/office/drawing/2014/main" id="{1FEDB9EF-7BDB-BB4D-A4AC-49B31F062773}"/>
              </a:ext>
            </a:extLst>
          </p:cNvPr>
          <p:cNvSpPr txBox="1"/>
          <p:nvPr/>
        </p:nvSpPr>
        <p:spPr>
          <a:xfrm>
            <a:off x="50" y="453915"/>
            <a:ext cx="9143950" cy="830997"/>
          </a:xfrm>
          <a:prstGeom prst="rect">
            <a:avLst/>
          </a:prstGeom>
          <a:noFill/>
        </p:spPr>
        <p:txBody>
          <a:bodyPr wrap="square" rtlCol="0">
            <a:spAutoFit/>
          </a:bodyPr>
          <a:lstStyle/>
          <a:p>
            <a:r>
              <a:rPr lang="fr-FR" dirty="0"/>
              <a:t>D) Motion </a:t>
            </a:r>
            <a:r>
              <a:rPr lang="fr-FR" dirty="0" err="1"/>
              <a:t>equation</a:t>
            </a:r>
            <a:r>
              <a:rPr lang="fr-FR" dirty="0"/>
              <a:t> of cantilever </a:t>
            </a:r>
            <a:r>
              <a:rPr lang="fr-FR" dirty="0" err="1"/>
              <a:t>driven</a:t>
            </a:r>
            <a:r>
              <a:rPr lang="fr-FR" dirty="0"/>
              <a:t> by a </a:t>
            </a:r>
            <a:r>
              <a:rPr lang="fr-FR" dirty="0" err="1"/>
              <a:t>piezo</a:t>
            </a:r>
            <a:r>
              <a:rPr lang="fr-FR" dirty="0"/>
              <a:t> and in interaction </a:t>
            </a:r>
            <a:r>
              <a:rPr lang="fr-FR" dirty="0" err="1"/>
              <a:t>with</a:t>
            </a:r>
            <a:r>
              <a:rPr lang="fr-FR" dirty="0"/>
              <a:t> the surface. </a:t>
            </a:r>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F7EB92B4-CA55-6844-AEBA-EF613B7C9469}"/>
                  </a:ext>
                </a:extLst>
              </p:cNvPr>
              <p:cNvSpPr txBox="1"/>
              <p:nvPr/>
            </p:nvSpPr>
            <p:spPr>
              <a:xfrm>
                <a:off x="1801727" y="4332928"/>
                <a:ext cx="6764993" cy="895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sSup>
                            <m:sSupPr>
                              <m:ctrlPr>
                                <a:rPr lang="fr-FR" i="1" smtClean="0">
                                  <a:latin typeface="Cambria Math" panose="02040503050406030204" pitchFamily="18" charset="0"/>
                                </a:rPr>
                              </m:ctrlPr>
                            </m:sSupPr>
                            <m:e>
                              <m:r>
                                <a:rPr lang="fr-FR" i="1" smtClean="0">
                                  <a:latin typeface="Cambria Math" panose="02040503050406030204" pitchFamily="18" charset="0"/>
                                  <a:ea typeface="Cambria Math" panose="02040503050406030204" pitchFamily="18" charset="0"/>
                                </a:rPr>
                                <m:t>𝜕</m:t>
                              </m:r>
                            </m:e>
                            <m:sup>
                              <m:r>
                                <a:rPr lang="fr-FR" b="0" i="1" smtClean="0">
                                  <a:latin typeface="Cambria Math" panose="02040503050406030204" pitchFamily="18" charset="0"/>
                                </a:rPr>
                                <m:t>2</m:t>
                              </m:r>
                            </m:sup>
                          </m:sSup>
                          <m:sSub>
                            <m:sSubPr>
                              <m:ctrlPr>
                                <a:rPr lang="fr-FR" i="1" smtClean="0">
                                  <a:latin typeface="Cambria Math" panose="02040503050406030204" pitchFamily="18" charset="0"/>
                                </a:rPr>
                              </m:ctrlPr>
                            </m:sSubPr>
                            <m:e>
                              <m:r>
                                <a:rPr lang="fr-FR" b="0" i="1" smtClean="0">
                                  <a:latin typeface="Cambria Math" panose="02040503050406030204" pitchFamily="18" charset="0"/>
                                </a:rPr>
                                <m:t>𝑍</m:t>
                              </m:r>
                            </m:e>
                            <m:sub>
                              <m:r>
                                <a:rPr lang="fr-FR" b="0" i="1" smtClean="0">
                                  <a:latin typeface="Cambria Math" panose="02040503050406030204" pitchFamily="18" charset="0"/>
                                </a:rPr>
                                <m:t>𝑛</m:t>
                              </m:r>
                            </m:sub>
                          </m:sSub>
                        </m:num>
                        <m:den>
                          <m:r>
                            <a:rPr lang="fr-FR" i="1" smtClean="0">
                              <a:latin typeface="Cambria Math" panose="02040503050406030204" pitchFamily="18" charset="0"/>
                              <a:ea typeface="Cambria Math" panose="02040503050406030204" pitchFamily="18" charset="0"/>
                            </a:rPr>
                            <m:t>𝜕</m:t>
                          </m:r>
                          <m:sSup>
                            <m:sSupPr>
                              <m:ctrlPr>
                                <a:rPr lang="fr-FR"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𝑡</m:t>
                              </m:r>
                            </m:e>
                            <m:sup>
                              <m:r>
                                <a:rPr lang="fr-FR" b="0" i="1" smtClean="0">
                                  <a:latin typeface="Cambria Math" panose="02040503050406030204" pitchFamily="18" charset="0"/>
                                  <a:ea typeface="Cambria Math" panose="02040503050406030204" pitchFamily="18" charset="0"/>
                                </a:rPr>
                                <m:t>2</m:t>
                              </m:r>
                            </m:sup>
                          </m:sSup>
                        </m:den>
                      </m:f>
                      <m:r>
                        <a:rPr lang="fr-FR"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Γ</m:t>
                      </m:r>
                      <m:f>
                        <m:fPr>
                          <m:ctrlPr>
                            <a:rPr lang="el-GR" b="0" i="1" smtClean="0">
                              <a:latin typeface="Cambria Math" panose="02040503050406030204" pitchFamily="18" charset="0"/>
                              <a:ea typeface="Cambria Math" panose="02040503050406030204" pitchFamily="18" charset="0"/>
                            </a:rPr>
                          </m:ctrlPr>
                        </m:fPr>
                        <m:num>
                          <m:r>
                            <a:rPr lang="el-G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𝑍</m:t>
                              </m:r>
                            </m:e>
                            <m:sub>
                              <m:r>
                                <a:rPr lang="fr-FR" b="0" i="1" smtClean="0">
                                  <a:latin typeface="Cambria Math" panose="02040503050406030204" pitchFamily="18" charset="0"/>
                                  <a:ea typeface="Cambria Math" panose="02040503050406030204" pitchFamily="18" charset="0"/>
                                </a:rPr>
                                <m:t>𝑛</m:t>
                              </m:r>
                            </m:sub>
                          </m:sSub>
                        </m:num>
                        <m:den>
                          <m:r>
                            <a:rPr lang="el-G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𝑡</m:t>
                          </m:r>
                        </m:den>
                      </m:f>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𝑛</m:t>
                              </m:r>
                            </m:sub>
                          </m:sSub>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𝐹</m:t>
                              </m:r>
                            </m:e>
                            <m:sub>
                              <m:r>
                                <a:rPr lang="fr-FR" b="0" i="1" smtClean="0">
                                  <a:latin typeface="Cambria Math" panose="02040503050406030204" pitchFamily="18" charset="0"/>
                                </a:rPr>
                                <m:t>𝑝𝑧</m:t>
                              </m:r>
                            </m:sub>
                          </m:sSub>
                        </m:num>
                        <m:den>
                          <m:sSup>
                            <m:sSupPr>
                              <m:ctrlPr>
                                <a:rPr lang="fr-FR" b="0" i="1" smtClean="0">
                                  <a:latin typeface="Cambria Math" panose="02040503050406030204" pitchFamily="18" charset="0"/>
                                </a:rPr>
                              </m:ctrlPr>
                            </m:sSup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𝑛</m:t>
                                  </m:r>
                                </m:sub>
                              </m:sSub>
                            </m:e>
                            <m:sup>
                              <m:r>
                                <a:rPr lang="fr-FR" b="0" i="1" smtClean="0">
                                  <a:latin typeface="Cambria Math" panose="02040503050406030204" pitchFamily="18" charset="0"/>
                                </a:rPr>
                                <m:t>∗</m:t>
                              </m:r>
                            </m:sup>
                          </m:sSup>
                        </m:den>
                      </m:f>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𝑖</m:t>
                          </m:r>
                          <m:r>
                            <a:rPr lang="fr-FR" b="0" i="1" smtClean="0">
                              <a:latin typeface="Cambria Math" panose="02040503050406030204" pitchFamily="18" charset="0"/>
                              <a:ea typeface="Cambria Math" panose="02040503050406030204" pitchFamily="18" charset="0"/>
                            </a:rPr>
                            <m:t>𝜔</m:t>
                          </m:r>
                          <m:r>
                            <a:rPr lang="fr-FR" b="0" i="1" smtClean="0">
                              <a:latin typeface="Cambria Math" panose="02040503050406030204" pitchFamily="18" charset="0"/>
                              <a:ea typeface="Cambria Math" panose="02040503050406030204" pitchFamily="18" charset="0"/>
                            </a:rPr>
                            <m:t>𝑡</m:t>
                          </m:r>
                        </m:sup>
                      </m:sSup>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sSub>
                            <m:sSubPr>
                              <m:ctrlPr>
                                <a:rPr lang="fr-FR" b="0" i="1" smtClean="0">
                                  <a:solidFill>
                                    <a:srgbClr val="FF0000"/>
                                  </a:solidFill>
                                  <a:latin typeface="Cambria Math" panose="02040503050406030204" pitchFamily="18" charset="0"/>
                                  <a:ea typeface="Cambria Math" panose="02040503050406030204" pitchFamily="18" charset="0"/>
                                </a:rPr>
                              </m:ctrlPr>
                            </m:sSubPr>
                            <m:e>
                              <m:r>
                                <a:rPr lang="fr-FR" b="0" i="1" smtClean="0">
                                  <a:solidFill>
                                    <a:srgbClr val="FF0000"/>
                                  </a:solidFill>
                                  <a:latin typeface="Cambria Math" panose="02040503050406030204" pitchFamily="18" charset="0"/>
                                  <a:ea typeface="Cambria Math" panose="02040503050406030204" pitchFamily="18" charset="0"/>
                                </a:rPr>
                                <m:t>𝐹</m:t>
                              </m:r>
                            </m:e>
                            <m:sub>
                              <m:r>
                                <a:rPr lang="fr-FR" b="0" i="1" smtClean="0">
                                  <a:solidFill>
                                    <a:srgbClr val="FF0000"/>
                                  </a:solidFill>
                                  <a:latin typeface="Cambria Math" panose="02040503050406030204" pitchFamily="18" charset="0"/>
                                  <a:ea typeface="Cambria Math" panose="02040503050406030204" pitchFamily="18" charset="0"/>
                                </a:rPr>
                                <m:t>𝑖𝑛𝑡</m:t>
                              </m:r>
                            </m:sub>
                          </m:sSub>
                          <m:d>
                            <m:dPr>
                              <m:ctrlPr>
                                <a:rPr lang="fr-FR" b="0" i="1" smtClean="0">
                                  <a:solidFill>
                                    <a:srgbClr val="FF0000"/>
                                  </a:solidFill>
                                  <a:latin typeface="Cambria Math" panose="02040503050406030204" pitchFamily="18" charset="0"/>
                                  <a:ea typeface="Cambria Math" panose="02040503050406030204" pitchFamily="18" charset="0"/>
                                </a:rPr>
                              </m:ctrlPr>
                            </m:dPr>
                            <m:e>
                              <m:sSub>
                                <m:sSubPr>
                                  <m:ctrlPr>
                                    <a:rPr lang="fr-FR" b="0" i="1" smtClean="0">
                                      <a:solidFill>
                                        <a:srgbClr val="FF0000"/>
                                      </a:solidFill>
                                      <a:latin typeface="Cambria Math" panose="02040503050406030204" pitchFamily="18" charset="0"/>
                                      <a:ea typeface="Cambria Math" panose="02040503050406030204" pitchFamily="18" charset="0"/>
                                    </a:rPr>
                                  </m:ctrlPr>
                                </m:sSubPr>
                                <m:e>
                                  <m:r>
                                    <a:rPr lang="fr-FR" b="0" i="1" smtClean="0">
                                      <a:solidFill>
                                        <a:srgbClr val="FF0000"/>
                                      </a:solidFill>
                                      <a:latin typeface="Cambria Math" panose="02040503050406030204" pitchFamily="18" charset="0"/>
                                      <a:ea typeface="Cambria Math" panose="02040503050406030204" pitchFamily="18" charset="0"/>
                                    </a:rPr>
                                    <m:t>𝐷</m:t>
                                  </m:r>
                                </m:e>
                                <m:sub>
                                  <m:r>
                                    <a:rPr lang="fr-FR" b="0" i="1" smtClean="0">
                                      <a:solidFill>
                                        <a:srgbClr val="FF0000"/>
                                      </a:solidFill>
                                      <a:latin typeface="Cambria Math" panose="02040503050406030204" pitchFamily="18" charset="0"/>
                                      <a:ea typeface="Cambria Math" panose="02040503050406030204" pitchFamily="18" charset="0"/>
                                    </a:rPr>
                                    <m:t>𝑧</m:t>
                                  </m:r>
                                </m:sub>
                              </m:sSub>
                              <m:r>
                                <a:rPr lang="fr-FR" b="0" i="1" smtClean="0">
                                  <a:solidFill>
                                    <a:srgbClr val="FF0000"/>
                                  </a:solidFill>
                                  <a:latin typeface="Cambria Math" panose="02040503050406030204" pitchFamily="18" charset="0"/>
                                  <a:ea typeface="Cambria Math" panose="02040503050406030204" pitchFamily="18" charset="0"/>
                                </a:rPr>
                                <m:t>−</m:t>
                              </m:r>
                              <m:sSub>
                                <m:sSubPr>
                                  <m:ctrlPr>
                                    <a:rPr lang="fr-FR" b="0" i="1" smtClean="0">
                                      <a:solidFill>
                                        <a:srgbClr val="FF0000"/>
                                      </a:solidFill>
                                      <a:latin typeface="Cambria Math" panose="02040503050406030204" pitchFamily="18" charset="0"/>
                                      <a:ea typeface="Cambria Math" panose="02040503050406030204" pitchFamily="18" charset="0"/>
                                    </a:rPr>
                                  </m:ctrlPr>
                                </m:sSubPr>
                                <m:e>
                                  <m:r>
                                    <a:rPr lang="fr-FR" b="0" i="1" smtClean="0">
                                      <a:solidFill>
                                        <a:srgbClr val="FF0000"/>
                                      </a:solidFill>
                                      <a:latin typeface="Cambria Math" panose="02040503050406030204" pitchFamily="18" charset="0"/>
                                      <a:ea typeface="Cambria Math" panose="02040503050406030204" pitchFamily="18" charset="0"/>
                                    </a:rPr>
                                    <m:t>𝑍</m:t>
                                  </m:r>
                                </m:e>
                                <m:sub>
                                  <m:r>
                                    <a:rPr lang="fr-FR" b="0" i="1" smtClean="0">
                                      <a:solidFill>
                                        <a:srgbClr val="FF0000"/>
                                      </a:solidFill>
                                      <a:latin typeface="Cambria Math" panose="02040503050406030204" pitchFamily="18" charset="0"/>
                                      <a:ea typeface="Cambria Math" panose="02040503050406030204" pitchFamily="18" charset="0"/>
                                    </a:rPr>
                                    <m:t>𝑛</m:t>
                                  </m:r>
                                </m:sub>
                              </m:sSub>
                            </m:e>
                          </m:d>
                        </m:num>
                        <m:den>
                          <m:sSup>
                            <m:sSupPr>
                              <m:ctrlPr>
                                <a:rPr lang="fr-FR" i="1">
                                  <a:latin typeface="Cambria Math" panose="02040503050406030204" pitchFamily="18" charset="0"/>
                                </a:rPr>
                              </m:ctrlPr>
                            </m:sSupPr>
                            <m:e>
                              <m:sSub>
                                <m:sSubPr>
                                  <m:ctrlPr>
                                    <a:rPr lang="fr-FR" i="1">
                                      <a:latin typeface="Cambria Math" panose="02040503050406030204" pitchFamily="18" charset="0"/>
                                    </a:rPr>
                                  </m:ctrlPr>
                                </m:sSubPr>
                                <m:e>
                                  <m:r>
                                    <a:rPr lang="fr-FR" i="1">
                                      <a:latin typeface="Cambria Math" panose="02040503050406030204" pitchFamily="18" charset="0"/>
                                    </a:rPr>
                                    <m:t>𝑚</m:t>
                                  </m:r>
                                </m:e>
                                <m:sub>
                                  <m:r>
                                    <a:rPr lang="fr-FR" i="1">
                                      <a:latin typeface="Cambria Math" panose="02040503050406030204" pitchFamily="18" charset="0"/>
                                    </a:rPr>
                                    <m:t>𝑛</m:t>
                                  </m:r>
                                </m:sub>
                              </m:sSub>
                            </m:e>
                            <m:sup>
                              <m:r>
                                <a:rPr lang="fr-FR" i="1">
                                  <a:latin typeface="Cambria Math" panose="02040503050406030204" pitchFamily="18" charset="0"/>
                                </a:rPr>
                                <m:t>∗</m:t>
                              </m:r>
                            </m:sup>
                          </m:sSup>
                        </m:den>
                      </m:f>
                    </m:oMath>
                  </m:oMathPara>
                </a14:m>
                <a:endParaRPr lang="fr-FR" dirty="0"/>
              </a:p>
            </p:txBody>
          </p:sp>
        </mc:Choice>
        <mc:Fallback xmlns="">
          <p:sp>
            <p:nvSpPr>
              <p:cNvPr id="2" name="ZoneTexte 1">
                <a:extLst>
                  <a:ext uri="{FF2B5EF4-FFF2-40B4-BE49-F238E27FC236}">
                    <a16:creationId xmlns:a16="http://schemas.microsoft.com/office/drawing/2014/main" id="{F7EB92B4-CA55-6844-AEBA-EF613B7C9469}"/>
                  </a:ext>
                </a:extLst>
              </p:cNvPr>
              <p:cNvSpPr txBox="1">
                <a:spLocks noRot="1" noChangeAspect="1" noMove="1" noResize="1" noEditPoints="1" noAdjustHandles="1" noChangeArrowheads="1" noChangeShapeType="1" noTextEdit="1"/>
              </p:cNvSpPr>
              <p:nvPr/>
            </p:nvSpPr>
            <p:spPr>
              <a:xfrm>
                <a:off x="1801727" y="4332928"/>
                <a:ext cx="6764993" cy="895886"/>
              </a:xfrm>
              <a:prstGeom prst="rect">
                <a:avLst/>
              </a:prstGeom>
              <a:blipFill>
                <a:blip r:embed="rId2"/>
                <a:stretch>
                  <a:fillRect b="-1408"/>
                </a:stretch>
              </a:blipFill>
            </p:spPr>
            <p:txBody>
              <a:bodyPr/>
              <a:lstStyle/>
              <a:p>
                <a:r>
                  <a:rPr lang="fr-FR">
                    <a:noFill/>
                  </a:rPr>
                  <a:t> </a:t>
                </a:r>
              </a:p>
            </p:txBody>
          </p:sp>
        </mc:Fallback>
      </mc:AlternateContent>
      <p:grpSp>
        <p:nvGrpSpPr>
          <p:cNvPr id="3" name="Groupe 2">
            <a:extLst>
              <a:ext uri="{FF2B5EF4-FFF2-40B4-BE49-F238E27FC236}">
                <a16:creationId xmlns:a16="http://schemas.microsoft.com/office/drawing/2014/main" id="{A67BE6EC-5014-A847-8258-25E7CD2C8838}"/>
              </a:ext>
            </a:extLst>
          </p:cNvPr>
          <p:cNvGrpSpPr/>
          <p:nvPr/>
        </p:nvGrpSpPr>
        <p:grpSpPr>
          <a:xfrm>
            <a:off x="0" y="5365543"/>
            <a:ext cx="9143950" cy="819840"/>
            <a:chOff x="1274318" y="4470754"/>
            <a:chExt cx="9143950" cy="819840"/>
          </a:xfrm>
        </p:grpSpPr>
        <p:sp>
          <p:nvSpPr>
            <p:cNvPr id="6" name="ZoneTexte 5">
              <a:extLst>
                <a:ext uri="{FF2B5EF4-FFF2-40B4-BE49-F238E27FC236}">
                  <a16:creationId xmlns:a16="http://schemas.microsoft.com/office/drawing/2014/main" id="{1777ABB1-7A2D-D445-9112-1D78D9E2723B}"/>
                </a:ext>
              </a:extLst>
            </p:cNvPr>
            <p:cNvSpPr txBox="1"/>
            <p:nvPr/>
          </p:nvSpPr>
          <p:spPr>
            <a:xfrm>
              <a:off x="1274318" y="4753756"/>
              <a:ext cx="737702" cy="338554"/>
            </a:xfrm>
            <a:prstGeom prst="rect">
              <a:avLst/>
            </a:prstGeom>
            <a:noFill/>
          </p:spPr>
          <p:txBody>
            <a:bodyPr wrap="none" rtlCol="0">
              <a:spAutoFit/>
            </a:bodyPr>
            <a:lstStyle/>
            <a:p>
              <a:r>
                <a:rPr lang="fr-FR" sz="1600" dirty="0" err="1"/>
                <a:t>where</a:t>
              </a:r>
              <a:r>
                <a:rPr lang="fr-FR" sz="1600" dirty="0"/>
                <a:t> </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3A9C9F85-25B5-DA41-9E05-1B688393E6DC}"/>
                    </a:ext>
                  </a:extLst>
                </p:cNvPr>
                <p:cNvSpPr txBox="1"/>
                <p:nvPr/>
              </p:nvSpPr>
              <p:spPr>
                <a:xfrm>
                  <a:off x="2040077" y="4470754"/>
                  <a:ext cx="1271758"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ea typeface="Cambria Math" panose="02040503050406030204" pitchFamily="18" charset="0"/>
                              </a:rPr>
                            </m:ctrlPr>
                          </m:sSubPr>
                          <m:e>
                            <m:r>
                              <a:rPr lang="fr-FR" sz="1600" i="1" smtClean="0">
                                <a:latin typeface="Cambria Math" panose="02040503050406030204" pitchFamily="18" charset="0"/>
                                <a:ea typeface="Cambria Math" panose="02040503050406030204" pitchFamily="18" charset="0"/>
                              </a:rPr>
                              <m:t>𝜔</m:t>
                            </m:r>
                          </m:e>
                          <m:sub>
                            <m:r>
                              <a:rPr lang="fr-FR" sz="1600" b="0" i="1" smtClean="0">
                                <a:latin typeface="Cambria Math" panose="02040503050406030204" pitchFamily="18" charset="0"/>
                                <a:ea typeface="Cambria Math" panose="02040503050406030204" pitchFamily="18" charset="0"/>
                              </a:rPr>
                              <m:t>𝑛</m:t>
                            </m:r>
                          </m:sub>
                        </m:sSub>
                        <m:r>
                          <a:rPr lang="fr-FR" sz="1600" b="0" i="1" smtClean="0">
                            <a:latin typeface="Cambria Math" panose="02040503050406030204" pitchFamily="18" charset="0"/>
                            <a:ea typeface="Cambria Math" panose="02040503050406030204" pitchFamily="18" charset="0"/>
                          </a:rPr>
                          <m:t>=</m:t>
                        </m:r>
                        <m:rad>
                          <m:radPr>
                            <m:degHide m:val="on"/>
                            <m:ctrlPr>
                              <a:rPr lang="fr-FR" sz="1600" i="1">
                                <a:latin typeface="Cambria Math" panose="02040503050406030204" pitchFamily="18" charset="0"/>
                                <a:ea typeface="Cambria Math" panose="02040503050406030204" pitchFamily="18" charset="0"/>
                              </a:rPr>
                            </m:ctrlPr>
                          </m:radPr>
                          <m:deg/>
                          <m:e>
                            <m:f>
                              <m:fPr>
                                <m:ctrlPr>
                                  <a:rPr lang="fr-FR" sz="1600" i="1">
                                    <a:latin typeface="Cambria Math" panose="02040503050406030204" pitchFamily="18" charset="0"/>
                                    <a:ea typeface="Cambria Math" panose="02040503050406030204" pitchFamily="18" charset="0"/>
                                  </a:rPr>
                                </m:ctrlPr>
                              </m:fPr>
                              <m:num>
                                <m:sSub>
                                  <m:sSubPr>
                                    <m:ctrlPr>
                                      <a:rPr lang="fr-FR"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𝑘</m:t>
                                    </m:r>
                                  </m:e>
                                  <m:sub>
                                    <m:r>
                                      <a:rPr lang="fr-FR" sz="1600" i="1">
                                        <a:latin typeface="Cambria Math" panose="02040503050406030204" pitchFamily="18" charset="0"/>
                                        <a:ea typeface="Cambria Math" panose="02040503050406030204" pitchFamily="18" charset="0"/>
                                      </a:rPr>
                                      <m:t>𝑐</m:t>
                                    </m:r>
                                  </m:sub>
                                </m:sSub>
                              </m:num>
                              <m:den>
                                <m:sSup>
                                  <m:sSupPr>
                                    <m:ctrlPr>
                                      <a:rPr lang="fr-FR" sz="1600" i="1" smtClean="0">
                                        <a:latin typeface="Cambria Math" panose="02040503050406030204" pitchFamily="18" charset="0"/>
                                        <a:ea typeface="Cambria Math" panose="02040503050406030204" pitchFamily="18" charset="0"/>
                                      </a:rPr>
                                    </m:ctrlPr>
                                  </m:sSupPr>
                                  <m:e>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𝑚</m:t>
                                        </m:r>
                                      </m:e>
                                      <m:sub>
                                        <m:r>
                                          <a:rPr lang="fr-FR" sz="1600" b="0" i="1" smtClean="0">
                                            <a:latin typeface="Cambria Math" panose="02040503050406030204" pitchFamily="18" charset="0"/>
                                            <a:ea typeface="Cambria Math" panose="02040503050406030204" pitchFamily="18" charset="0"/>
                                          </a:rPr>
                                          <m:t>𝑛</m:t>
                                        </m:r>
                                      </m:sub>
                                    </m:sSub>
                                  </m:e>
                                  <m:sup>
                                    <m:r>
                                      <a:rPr lang="fr-FR" sz="1600" b="0" i="1" smtClean="0">
                                        <a:latin typeface="Cambria Math" panose="02040503050406030204" pitchFamily="18" charset="0"/>
                                        <a:ea typeface="Cambria Math" panose="02040503050406030204" pitchFamily="18" charset="0"/>
                                      </a:rPr>
                                      <m:t>∗</m:t>
                                    </m:r>
                                  </m:sup>
                                </m:sSup>
                              </m:den>
                            </m:f>
                          </m:e>
                        </m:rad>
                      </m:oMath>
                    </m:oMathPara>
                  </a14:m>
                  <a:endParaRPr lang="fr-FR" sz="1600" dirty="0"/>
                </a:p>
              </p:txBody>
            </p:sp>
          </mc:Choice>
          <mc:Fallback xmlns="">
            <p:sp>
              <p:nvSpPr>
                <p:cNvPr id="17" name="ZoneTexte 16">
                  <a:extLst>
                    <a:ext uri="{FF2B5EF4-FFF2-40B4-BE49-F238E27FC236}">
                      <a16:creationId xmlns:a16="http://schemas.microsoft.com/office/drawing/2014/main" id="{3A9C9F85-25B5-DA41-9E05-1B688393E6DC}"/>
                    </a:ext>
                  </a:extLst>
                </p:cNvPr>
                <p:cNvSpPr txBox="1">
                  <a:spLocks noRot="1" noChangeAspect="1" noMove="1" noResize="1" noEditPoints="1" noAdjustHandles="1" noChangeArrowheads="1" noChangeShapeType="1" noTextEdit="1"/>
                </p:cNvSpPr>
                <p:nvPr/>
              </p:nvSpPr>
              <p:spPr>
                <a:xfrm>
                  <a:off x="2040077" y="4470754"/>
                  <a:ext cx="1271758" cy="819840"/>
                </a:xfrm>
                <a:prstGeom prst="rect">
                  <a:avLst/>
                </a:prstGeom>
                <a:blipFill>
                  <a:blip r:embed="rId3"/>
                  <a:stretch>
                    <a:fillRect/>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1D23F53F-8A74-A543-AD80-D961558D5EF3}"/>
                </a:ext>
              </a:extLst>
            </p:cNvPr>
            <p:cNvSpPr txBox="1"/>
            <p:nvPr/>
          </p:nvSpPr>
          <p:spPr>
            <a:xfrm>
              <a:off x="3311835" y="4692200"/>
              <a:ext cx="7106433" cy="461665"/>
            </a:xfrm>
            <a:prstGeom prst="rect">
              <a:avLst/>
            </a:prstGeom>
            <a:noFill/>
          </p:spPr>
          <p:txBody>
            <a:bodyPr wrap="none" rtlCol="0">
              <a:spAutoFit/>
            </a:bodyPr>
            <a:lstStyle/>
            <a:p>
              <a:r>
                <a:rPr lang="fr-FR" sz="1600" dirty="0">
                  <a:latin typeface="Symbol" pitchFamily="2" charset="2"/>
                </a:rPr>
                <a:t>,   G</a:t>
              </a:r>
              <a:r>
                <a:rPr lang="fr-FR" dirty="0"/>
                <a:t> </a:t>
              </a:r>
              <a:r>
                <a:rPr lang="fr-FR" sz="1600" dirty="0" err="1"/>
                <a:t>damping</a:t>
              </a:r>
              <a:r>
                <a:rPr lang="fr-FR" sz="1600" dirty="0"/>
                <a:t>, and Z</a:t>
              </a:r>
              <a:r>
                <a:rPr lang="fr-FR" sz="1600" baseline="-25000" dirty="0"/>
                <a:t>n</a:t>
              </a:r>
              <a:r>
                <a:rPr lang="fr-FR" sz="1600" dirty="0"/>
                <a:t> the </a:t>
              </a:r>
              <a:r>
                <a:rPr lang="fr-FR" sz="1600" dirty="0" err="1"/>
                <a:t>deflection</a:t>
              </a:r>
              <a:r>
                <a:rPr lang="fr-FR" sz="1600" dirty="0"/>
                <a:t> of </a:t>
              </a:r>
              <a:r>
                <a:rPr lang="fr-FR" sz="1600" dirty="0" err="1"/>
                <a:t>teh</a:t>
              </a:r>
              <a:r>
                <a:rPr lang="fr-FR" sz="1600" dirty="0"/>
                <a:t> </a:t>
              </a:r>
              <a:r>
                <a:rPr lang="fr-FR" sz="1600" dirty="0" err="1"/>
                <a:t>n</a:t>
              </a:r>
              <a:r>
                <a:rPr lang="fr-FR" sz="1600" baseline="30000" dirty="0" err="1"/>
                <a:t>th</a:t>
              </a:r>
              <a:r>
                <a:rPr lang="fr-FR" sz="1600" dirty="0"/>
                <a:t> modes, </a:t>
              </a:r>
              <a:r>
                <a:rPr lang="fr-FR" sz="1600" dirty="0" err="1"/>
                <a:t>F</a:t>
              </a:r>
              <a:r>
                <a:rPr lang="fr-FR" sz="1600" baseline="-25000" dirty="0" err="1"/>
                <a:t>pz</a:t>
              </a:r>
              <a:r>
                <a:rPr lang="fr-FR" sz="1600" dirty="0"/>
                <a:t> force </a:t>
              </a:r>
              <a:r>
                <a:rPr lang="fr-FR" sz="1600" dirty="0" err="1"/>
                <a:t>applied</a:t>
              </a:r>
              <a:r>
                <a:rPr lang="fr-FR" sz="1600" dirty="0"/>
                <a:t> by the </a:t>
              </a:r>
              <a:r>
                <a:rPr lang="fr-FR" sz="1600" dirty="0" err="1"/>
                <a:t>piezo</a:t>
              </a:r>
              <a:endParaRPr lang="fr-FR" sz="1600" dirty="0"/>
            </a:p>
          </p:txBody>
        </p:sp>
      </p:grpSp>
      <p:grpSp>
        <p:nvGrpSpPr>
          <p:cNvPr id="11" name="Groupe 10">
            <a:extLst>
              <a:ext uri="{FF2B5EF4-FFF2-40B4-BE49-F238E27FC236}">
                <a16:creationId xmlns:a16="http://schemas.microsoft.com/office/drawing/2014/main" id="{871016F5-D84D-5043-912D-438167D5FADB}"/>
              </a:ext>
            </a:extLst>
          </p:cNvPr>
          <p:cNvGrpSpPr/>
          <p:nvPr/>
        </p:nvGrpSpPr>
        <p:grpSpPr>
          <a:xfrm>
            <a:off x="102476" y="1538831"/>
            <a:ext cx="5826280" cy="2608737"/>
            <a:chOff x="102476" y="1538831"/>
            <a:chExt cx="5826280" cy="2608737"/>
          </a:xfrm>
        </p:grpSpPr>
        <p:grpSp>
          <p:nvGrpSpPr>
            <p:cNvPr id="9" name="Groupe 8">
              <a:extLst>
                <a:ext uri="{FF2B5EF4-FFF2-40B4-BE49-F238E27FC236}">
                  <a16:creationId xmlns:a16="http://schemas.microsoft.com/office/drawing/2014/main" id="{05EC7D8E-60B1-2B46-925B-B247DE194406}"/>
                </a:ext>
              </a:extLst>
            </p:cNvPr>
            <p:cNvGrpSpPr/>
            <p:nvPr/>
          </p:nvGrpSpPr>
          <p:grpSpPr>
            <a:xfrm>
              <a:off x="102476" y="1538831"/>
              <a:ext cx="5826280" cy="2608737"/>
              <a:chOff x="498716" y="1061867"/>
              <a:chExt cx="5826280" cy="2608737"/>
            </a:xfrm>
          </p:grpSpPr>
          <p:grpSp>
            <p:nvGrpSpPr>
              <p:cNvPr id="12" name="Groupe 11">
                <a:extLst>
                  <a:ext uri="{FF2B5EF4-FFF2-40B4-BE49-F238E27FC236}">
                    <a16:creationId xmlns:a16="http://schemas.microsoft.com/office/drawing/2014/main" id="{A5A8E317-A571-4847-BD3D-0582DBBAE3AB}"/>
                  </a:ext>
                </a:extLst>
              </p:cNvPr>
              <p:cNvGrpSpPr/>
              <p:nvPr/>
            </p:nvGrpSpPr>
            <p:grpSpPr>
              <a:xfrm>
                <a:off x="1974994" y="1477293"/>
                <a:ext cx="4350002" cy="2193311"/>
                <a:chOff x="2591492" y="3674865"/>
                <a:chExt cx="4350002" cy="2193311"/>
              </a:xfrm>
            </p:grpSpPr>
            <p:grpSp>
              <p:nvGrpSpPr>
                <p:cNvPr id="57" name="Groupe 56">
                  <a:extLst>
                    <a:ext uri="{FF2B5EF4-FFF2-40B4-BE49-F238E27FC236}">
                      <a16:creationId xmlns:a16="http://schemas.microsoft.com/office/drawing/2014/main" id="{047A9C6F-E308-8D47-9C7A-2F71F8587ED9}"/>
                    </a:ext>
                  </a:extLst>
                </p:cNvPr>
                <p:cNvGrpSpPr/>
                <p:nvPr/>
              </p:nvGrpSpPr>
              <p:grpSpPr>
                <a:xfrm rot="21213699" flipH="1">
                  <a:off x="3103511" y="3841073"/>
                  <a:ext cx="2991185" cy="475593"/>
                  <a:chOff x="5426696" y="5228173"/>
                  <a:chExt cx="2991185" cy="475593"/>
                </a:xfrm>
              </p:grpSpPr>
              <p:sp>
                <p:nvSpPr>
                  <p:cNvPr id="58" name="Triangle 57">
                    <a:extLst>
                      <a:ext uri="{FF2B5EF4-FFF2-40B4-BE49-F238E27FC236}">
                        <a16:creationId xmlns:a16="http://schemas.microsoft.com/office/drawing/2014/main" id="{18A7E163-2BF9-A84E-8FE4-7D2F5A3935B9}"/>
                      </a:ext>
                    </a:extLst>
                  </p:cNvPr>
                  <p:cNvSpPr/>
                  <p:nvPr/>
                </p:nvSpPr>
                <p:spPr bwMode="auto">
                  <a:xfrm rot="10800000">
                    <a:off x="5523179" y="5296289"/>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9" name="Rectangle 80">
                    <a:extLst>
                      <a:ext uri="{FF2B5EF4-FFF2-40B4-BE49-F238E27FC236}">
                        <a16:creationId xmlns:a16="http://schemas.microsoft.com/office/drawing/2014/main" id="{45850ABF-0191-8F4E-AF19-8383F6FB4EA5}"/>
                      </a:ext>
                    </a:extLst>
                  </p:cNvPr>
                  <p:cNvSpPr/>
                  <p:nvPr/>
                </p:nvSpPr>
                <p:spPr bwMode="auto">
                  <a:xfrm>
                    <a:off x="5426696" y="5228173"/>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60" name="Groupe 59">
                  <a:extLst>
                    <a:ext uri="{FF2B5EF4-FFF2-40B4-BE49-F238E27FC236}">
                      <a16:creationId xmlns:a16="http://schemas.microsoft.com/office/drawing/2014/main" id="{2FD3CDF4-F5D2-B344-BC75-087122311D50}"/>
                    </a:ext>
                  </a:extLst>
                </p:cNvPr>
                <p:cNvGrpSpPr/>
                <p:nvPr/>
              </p:nvGrpSpPr>
              <p:grpSpPr>
                <a:xfrm rot="253053" flipH="1">
                  <a:off x="3103548" y="4464961"/>
                  <a:ext cx="2991185" cy="799854"/>
                  <a:chOff x="4055867" y="5203315"/>
                  <a:chExt cx="2991185" cy="799854"/>
                </a:xfrm>
              </p:grpSpPr>
              <p:sp>
                <p:nvSpPr>
                  <p:cNvPr id="61" name="Triangle 60">
                    <a:extLst>
                      <a:ext uri="{FF2B5EF4-FFF2-40B4-BE49-F238E27FC236}">
                        <a16:creationId xmlns:a16="http://schemas.microsoft.com/office/drawing/2014/main" id="{BA04F28A-2C78-8049-8588-599DB6CA1241}"/>
                      </a:ext>
                    </a:extLst>
                  </p:cNvPr>
                  <p:cNvSpPr/>
                  <p:nvPr/>
                </p:nvSpPr>
                <p:spPr bwMode="auto">
                  <a:xfrm rot="10210790">
                    <a:off x="4194713" y="5595692"/>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62" name="Rectangle 70">
                    <a:extLst>
                      <a:ext uri="{FF2B5EF4-FFF2-40B4-BE49-F238E27FC236}">
                        <a16:creationId xmlns:a16="http://schemas.microsoft.com/office/drawing/2014/main" id="{F8290504-1023-9741-A062-7F2CDF0AA555}"/>
                      </a:ext>
                    </a:extLst>
                  </p:cNvPr>
                  <p:cNvSpPr/>
                  <p:nvPr/>
                </p:nvSpPr>
                <p:spPr bwMode="auto">
                  <a:xfrm>
                    <a:off x="4055867" y="5203315"/>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63" name="Groupe 62">
                  <a:extLst>
                    <a:ext uri="{FF2B5EF4-FFF2-40B4-BE49-F238E27FC236}">
                      <a16:creationId xmlns:a16="http://schemas.microsoft.com/office/drawing/2014/main" id="{023DC7C5-8D46-7149-B9BA-3DDCC4DB7684}"/>
                    </a:ext>
                  </a:extLst>
                </p:cNvPr>
                <p:cNvGrpSpPr/>
                <p:nvPr/>
              </p:nvGrpSpPr>
              <p:grpSpPr>
                <a:xfrm flipH="1">
                  <a:off x="2591492" y="4276935"/>
                  <a:ext cx="4350002" cy="1591241"/>
                  <a:chOff x="1313043" y="2578742"/>
                  <a:chExt cx="4350002" cy="1591241"/>
                </a:xfrm>
              </p:grpSpPr>
              <p:grpSp>
                <p:nvGrpSpPr>
                  <p:cNvPr id="64" name="Groupe 63">
                    <a:extLst>
                      <a:ext uri="{FF2B5EF4-FFF2-40B4-BE49-F238E27FC236}">
                        <a16:creationId xmlns:a16="http://schemas.microsoft.com/office/drawing/2014/main" id="{3FCE10EF-C70C-6042-B6E2-F6B10A27D3D3}"/>
                      </a:ext>
                    </a:extLst>
                  </p:cNvPr>
                  <p:cNvGrpSpPr/>
                  <p:nvPr/>
                </p:nvGrpSpPr>
                <p:grpSpPr>
                  <a:xfrm>
                    <a:off x="2134442" y="2641378"/>
                    <a:ext cx="2991185" cy="453196"/>
                    <a:chOff x="2092879" y="2624328"/>
                    <a:chExt cx="2991185" cy="453196"/>
                  </a:xfrm>
                </p:grpSpPr>
                <p:sp>
                  <p:nvSpPr>
                    <p:cNvPr id="76" name="Rectangle 75">
                      <a:extLst>
                        <a:ext uri="{FF2B5EF4-FFF2-40B4-BE49-F238E27FC236}">
                          <a16:creationId xmlns:a16="http://schemas.microsoft.com/office/drawing/2014/main" id="{FF7A18EC-57BE-904E-A8AA-D3BE7869666E}"/>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77" name="Triangle 76">
                      <a:extLst>
                        <a:ext uri="{FF2B5EF4-FFF2-40B4-BE49-F238E27FC236}">
                          <a16:creationId xmlns:a16="http://schemas.microsoft.com/office/drawing/2014/main" id="{36067DCB-C29A-8440-A5D0-1AC45AE2CD56}"/>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72" name="Groupe 71">
                    <a:extLst>
                      <a:ext uri="{FF2B5EF4-FFF2-40B4-BE49-F238E27FC236}">
                        <a16:creationId xmlns:a16="http://schemas.microsoft.com/office/drawing/2014/main" id="{1574823F-E5C7-6D42-8F8F-D2A60AFB00CE}"/>
                      </a:ext>
                    </a:extLst>
                  </p:cNvPr>
                  <p:cNvGrpSpPr/>
                  <p:nvPr/>
                </p:nvGrpSpPr>
                <p:grpSpPr>
                  <a:xfrm>
                    <a:off x="1313043" y="2578742"/>
                    <a:ext cx="4350002" cy="461665"/>
                    <a:chOff x="1271480" y="2558671"/>
                    <a:chExt cx="4350002" cy="461665"/>
                  </a:xfrm>
                </p:grpSpPr>
                <p:cxnSp>
                  <p:nvCxnSpPr>
                    <p:cNvPr id="73" name="Connecteur droit avec flèche 72">
                      <a:extLst>
                        <a:ext uri="{FF2B5EF4-FFF2-40B4-BE49-F238E27FC236}">
                          <a16:creationId xmlns:a16="http://schemas.microsoft.com/office/drawing/2014/main" id="{5BEF5225-5597-0F47-ACED-DEADDE0F4604}"/>
                        </a:ext>
                      </a:extLst>
                    </p:cNvPr>
                    <p:cNvCxnSpPr>
                      <a:cxnSpLocks/>
                    </p:cNvCxnSpPr>
                    <p:nvPr/>
                  </p:nvCxnSpPr>
                  <p:spPr bwMode="auto">
                    <a:xfrm flipH="1" flipV="1">
                      <a:off x="1304033" y="2621307"/>
                      <a:ext cx="4317449" cy="30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5" name="ZoneTexte 74">
                      <a:extLst>
                        <a:ext uri="{FF2B5EF4-FFF2-40B4-BE49-F238E27FC236}">
                          <a16:creationId xmlns:a16="http://schemas.microsoft.com/office/drawing/2014/main" id="{94E11965-4B09-094C-A2FD-7952BA84CB62}"/>
                        </a:ext>
                      </a:extLst>
                    </p:cNvPr>
                    <p:cNvSpPr txBox="1"/>
                    <p:nvPr/>
                  </p:nvSpPr>
                  <p:spPr>
                    <a:xfrm>
                      <a:off x="1271480" y="2558671"/>
                      <a:ext cx="338554" cy="461665"/>
                    </a:xfrm>
                    <a:prstGeom prst="rect">
                      <a:avLst/>
                    </a:prstGeom>
                    <a:noFill/>
                  </p:spPr>
                  <p:txBody>
                    <a:bodyPr wrap="none" rtlCol="0">
                      <a:spAutoFit/>
                    </a:bodyPr>
                    <a:lstStyle/>
                    <a:p>
                      <a:r>
                        <a:rPr lang="fr-FR" dirty="0"/>
                        <a:t>x</a:t>
                      </a:r>
                    </a:p>
                  </p:txBody>
                </p:sp>
              </p:grpSp>
              <p:sp>
                <p:nvSpPr>
                  <p:cNvPr id="68" name="Rectangle 67">
                    <a:extLst>
                      <a:ext uri="{FF2B5EF4-FFF2-40B4-BE49-F238E27FC236}">
                        <a16:creationId xmlns:a16="http://schemas.microsoft.com/office/drawing/2014/main" id="{7D243B7C-60B1-8547-8B09-66C9202BEF43}"/>
                      </a:ext>
                    </a:extLst>
                  </p:cNvPr>
                  <p:cNvSpPr/>
                  <p:nvPr/>
                </p:nvSpPr>
                <p:spPr bwMode="auto">
                  <a:xfrm>
                    <a:off x="1622866" y="3741655"/>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69" name="Connecteur droit 68">
                    <a:extLst>
                      <a:ext uri="{FF2B5EF4-FFF2-40B4-BE49-F238E27FC236}">
                        <a16:creationId xmlns:a16="http://schemas.microsoft.com/office/drawing/2014/main" id="{0C54AC08-FFC5-4B4F-A858-923DA40E6013}"/>
                      </a:ext>
                    </a:extLst>
                  </p:cNvPr>
                  <p:cNvCxnSpPr>
                    <a:cxnSpLocks/>
                  </p:cNvCxnSpPr>
                  <p:nvPr/>
                </p:nvCxnSpPr>
                <p:spPr bwMode="auto">
                  <a:xfrm flipV="1">
                    <a:off x="1583876" y="3738183"/>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78" name="Connecteur droit avec flèche 77">
                  <a:extLst>
                    <a:ext uri="{FF2B5EF4-FFF2-40B4-BE49-F238E27FC236}">
                      <a16:creationId xmlns:a16="http://schemas.microsoft.com/office/drawing/2014/main" id="{1E96654B-CD6C-7C4E-B802-EB820A22FAF2}"/>
                    </a:ext>
                  </a:extLst>
                </p:cNvPr>
                <p:cNvCxnSpPr>
                  <a:cxnSpLocks/>
                </p:cNvCxnSpPr>
                <p:nvPr/>
              </p:nvCxnSpPr>
              <p:spPr bwMode="auto">
                <a:xfrm>
                  <a:off x="6228080" y="3674865"/>
                  <a:ext cx="0" cy="1347469"/>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79" name="ZoneTexte 78">
                  <a:extLst>
                    <a:ext uri="{FF2B5EF4-FFF2-40B4-BE49-F238E27FC236}">
                      <a16:creationId xmlns:a16="http://schemas.microsoft.com/office/drawing/2014/main" id="{EEBFF323-FF41-FE43-8EBC-252F5F02EF47}"/>
                    </a:ext>
                  </a:extLst>
                </p:cNvPr>
                <p:cNvSpPr txBox="1"/>
                <p:nvPr/>
              </p:nvSpPr>
              <p:spPr>
                <a:xfrm flipH="1">
                  <a:off x="6269863" y="3851709"/>
                  <a:ext cx="372218" cy="461665"/>
                </a:xfrm>
                <a:prstGeom prst="rect">
                  <a:avLst/>
                </a:prstGeom>
                <a:noFill/>
              </p:spPr>
              <p:txBody>
                <a:bodyPr wrap="none" rtlCol="0">
                  <a:spAutoFit/>
                </a:bodyPr>
                <a:lstStyle/>
                <a:p>
                  <a:r>
                    <a:rPr lang="fr-FR" dirty="0"/>
                    <a:t>Z</a:t>
                  </a:r>
                </a:p>
              </p:txBody>
            </p:sp>
          </p:grpSp>
          <p:sp>
            <p:nvSpPr>
              <p:cNvPr id="29" name="Rectangle 28">
                <a:extLst>
                  <a:ext uri="{FF2B5EF4-FFF2-40B4-BE49-F238E27FC236}">
                    <a16:creationId xmlns:a16="http://schemas.microsoft.com/office/drawing/2014/main" id="{18B75A62-757E-514A-BB4F-80EC19D1BA27}"/>
                  </a:ext>
                </a:extLst>
              </p:cNvPr>
              <p:cNvSpPr/>
              <p:nvPr/>
            </p:nvSpPr>
            <p:spPr bwMode="auto">
              <a:xfrm>
                <a:off x="1591422" y="1910388"/>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1" name="ZoneTexte 30">
                <a:extLst>
                  <a:ext uri="{FF2B5EF4-FFF2-40B4-BE49-F238E27FC236}">
                    <a16:creationId xmlns:a16="http://schemas.microsoft.com/office/drawing/2014/main" id="{DE479D81-26E7-A04D-80DD-A355ACECCC59}"/>
                  </a:ext>
                </a:extLst>
              </p:cNvPr>
              <p:cNvSpPr txBox="1"/>
              <p:nvPr/>
            </p:nvSpPr>
            <p:spPr>
              <a:xfrm>
                <a:off x="1526912" y="1899900"/>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grpSp>
            <p:nvGrpSpPr>
              <p:cNvPr id="8" name="Groupe 7">
                <a:extLst>
                  <a:ext uri="{FF2B5EF4-FFF2-40B4-BE49-F238E27FC236}">
                    <a16:creationId xmlns:a16="http://schemas.microsoft.com/office/drawing/2014/main" id="{A6D79A08-1C70-FD4E-848D-D418F67DF1A1}"/>
                  </a:ext>
                </a:extLst>
              </p:cNvPr>
              <p:cNvGrpSpPr/>
              <p:nvPr/>
            </p:nvGrpSpPr>
            <p:grpSpPr>
              <a:xfrm>
                <a:off x="992263" y="1810077"/>
                <a:ext cx="600281" cy="468031"/>
                <a:chOff x="7543836" y="1698205"/>
                <a:chExt cx="600281" cy="468031"/>
              </a:xfrm>
            </p:grpSpPr>
            <p:cxnSp>
              <p:nvCxnSpPr>
                <p:cNvPr id="30" name="Connecteur droit 29">
                  <a:extLst>
                    <a:ext uri="{FF2B5EF4-FFF2-40B4-BE49-F238E27FC236}">
                      <a16:creationId xmlns:a16="http://schemas.microsoft.com/office/drawing/2014/main" id="{1A47271D-EB33-1349-93F7-879E6118B182}"/>
                    </a:ext>
                  </a:extLst>
                </p:cNvPr>
                <p:cNvCxnSpPr>
                  <a:cxnSpLocks/>
                </p:cNvCxnSpPr>
                <p:nvPr/>
              </p:nvCxnSpPr>
              <p:spPr bwMode="auto">
                <a:xfrm>
                  <a:off x="7886666" y="1929037"/>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Connecteur droit 31">
                  <a:extLst>
                    <a:ext uri="{FF2B5EF4-FFF2-40B4-BE49-F238E27FC236}">
                      <a16:creationId xmlns:a16="http://schemas.microsoft.com/office/drawing/2014/main" id="{573BF095-39AA-E444-B554-611B732D5934}"/>
                    </a:ext>
                  </a:extLst>
                </p:cNvPr>
                <p:cNvCxnSpPr>
                  <a:cxnSpLocks/>
                </p:cNvCxnSpPr>
                <p:nvPr/>
              </p:nvCxnSpPr>
              <p:spPr bwMode="auto">
                <a:xfrm>
                  <a:off x="7887788" y="203915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Ellipse 27">
                  <a:extLst>
                    <a:ext uri="{FF2B5EF4-FFF2-40B4-BE49-F238E27FC236}">
                      <a16:creationId xmlns:a16="http://schemas.microsoft.com/office/drawing/2014/main" id="{E4E28190-ADB1-4648-8D91-467F8DB76457}"/>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3" name="ZoneTexte 32">
                  <a:extLst>
                    <a:ext uri="{FF2B5EF4-FFF2-40B4-BE49-F238E27FC236}">
                      <a16:creationId xmlns:a16="http://schemas.microsoft.com/office/drawing/2014/main" id="{031D048D-BD7E-4841-8164-5D1AB2749650}"/>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grpSp>
          <p:sp>
            <p:nvSpPr>
              <p:cNvPr id="34" name="ZoneTexte 33">
                <a:extLst>
                  <a:ext uri="{FF2B5EF4-FFF2-40B4-BE49-F238E27FC236}">
                    <a16:creationId xmlns:a16="http://schemas.microsoft.com/office/drawing/2014/main" id="{FDF40468-5996-004F-BD40-D3742A7B0EBF}"/>
                  </a:ext>
                </a:extLst>
              </p:cNvPr>
              <p:cNvSpPr txBox="1"/>
              <p:nvPr/>
            </p:nvSpPr>
            <p:spPr>
              <a:xfrm>
                <a:off x="498716" y="2300532"/>
                <a:ext cx="1200970" cy="276999"/>
              </a:xfrm>
              <a:prstGeom prst="rect">
                <a:avLst/>
              </a:prstGeom>
              <a:noFill/>
            </p:spPr>
            <p:txBody>
              <a:bodyPr wrap="none" rtlCol="0">
                <a:spAutoFit/>
              </a:bodyPr>
              <a:lstStyle/>
              <a:p>
                <a:r>
                  <a:rPr lang="fr-FR" sz="1200" dirty="0"/>
                  <a:t>Signal </a:t>
                </a:r>
                <a:r>
                  <a:rPr lang="fr-FR" sz="1200" dirty="0" err="1"/>
                  <a:t>generator</a:t>
                </a:r>
                <a:endParaRPr lang="fr-FR" sz="1200" dirty="0"/>
              </a:p>
            </p:txBody>
          </p:sp>
          <p:sp>
            <p:nvSpPr>
              <p:cNvPr id="36" name="Rectangle 35">
                <a:extLst>
                  <a:ext uri="{FF2B5EF4-FFF2-40B4-BE49-F238E27FC236}">
                    <a16:creationId xmlns:a16="http://schemas.microsoft.com/office/drawing/2014/main" id="{ED1C603F-123C-2542-A605-8FE66504EB6F}"/>
                  </a:ext>
                </a:extLst>
              </p:cNvPr>
              <p:cNvSpPr/>
              <p:nvPr/>
            </p:nvSpPr>
            <p:spPr bwMode="auto">
              <a:xfrm>
                <a:off x="1586289" y="1061867"/>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err="1">
                    <a:ln>
                      <a:noFill/>
                    </a:ln>
                    <a:solidFill>
                      <a:schemeClr val="bg1"/>
                    </a:solidFill>
                    <a:effectLst/>
                    <a:latin typeface="Times" charset="0"/>
                  </a:rPr>
                  <a:t>piezoZ</a:t>
                </a:r>
                <a:endParaRPr kumimoji="0" lang="fr-FR" sz="1600" b="0" i="0" u="none" strike="noStrike" cap="none" normalizeH="0" baseline="0" dirty="0">
                  <a:ln>
                    <a:noFill/>
                  </a:ln>
                  <a:solidFill>
                    <a:schemeClr val="bg1"/>
                  </a:solidFill>
                  <a:effectLst/>
                  <a:latin typeface="Times" charset="0"/>
                </a:endParaRPr>
              </a:p>
            </p:txBody>
          </p:sp>
        </p:grpSp>
        <p:cxnSp>
          <p:nvCxnSpPr>
            <p:cNvPr id="38" name="Connecteur droit avec flèche 37">
              <a:extLst>
                <a:ext uri="{FF2B5EF4-FFF2-40B4-BE49-F238E27FC236}">
                  <a16:creationId xmlns:a16="http://schemas.microsoft.com/office/drawing/2014/main" id="{EDF49159-5033-794F-9028-7882072B8201}"/>
                </a:ext>
              </a:extLst>
            </p:cNvPr>
            <p:cNvCxnSpPr>
              <a:cxnSpLocks/>
            </p:cNvCxnSpPr>
            <p:nvPr/>
          </p:nvCxnSpPr>
          <p:spPr bwMode="auto">
            <a:xfrm>
              <a:off x="4789002" y="3617055"/>
              <a:ext cx="0" cy="214178"/>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10" name="Groupe 9">
              <a:extLst>
                <a:ext uri="{FF2B5EF4-FFF2-40B4-BE49-F238E27FC236}">
                  <a16:creationId xmlns:a16="http://schemas.microsoft.com/office/drawing/2014/main" id="{7ADF481F-182D-B247-A90C-BDB13AABBF66}"/>
                </a:ext>
              </a:extLst>
            </p:cNvPr>
            <p:cNvGrpSpPr/>
            <p:nvPr/>
          </p:nvGrpSpPr>
          <p:grpSpPr>
            <a:xfrm>
              <a:off x="4869909" y="3366640"/>
              <a:ext cx="476412" cy="369332"/>
              <a:chOff x="4869909" y="3417440"/>
              <a:chExt cx="476412" cy="369332"/>
            </a:xfrm>
          </p:grpSpPr>
          <p:sp>
            <p:nvSpPr>
              <p:cNvPr id="39" name="ZoneTexte 38">
                <a:extLst>
                  <a:ext uri="{FF2B5EF4-FFF2-40B4-BE49-F238E27FC236}">
                    <a16:creationId xmlns:a16="http://schemas.microsoft.com/office/drawing/2014/main" id="{EBE3F823-A1F4-0E48-8E6D-348AF483D370}"/>
                  </a:ext>
                </a:extLst>
              </p:cNvPr>
              <p:cNvSpPr txBox="1"/>
              <p:nvPr/>
            </p:nvSpPr>
            <p:spPr>
              <a:xfrm>
                <a:off x="4869909" y="3417440"/>
                <a:ext cx="476412" cy="369332"/>
              </a:xfrm>
              <a:prstGeom prst="rect">
                <a:avLst/>
              </a:prstGeom>
              <a:noFill/>
            </p:spPr>
            <p:txBody>
              <a:bodyPr wrap="none" rtlCol="0">
                <a:spAutoFit/>
              </a:bodyPr>
              <a:lstStyle/>
              <a:p>
                <a:r>
                  <a:rPr lang="fr-FR" sz="1800" dirty="0" err="1">
                    <a:solidFill>
                      <a:srgbClr val="C00000"/>
                    </a:solidFill>
                  </a:rPr>
                  <a:t>F</a:t>
                </a:r>
                <a:r>
                  <a:rPr lang="fr-FR" sz="1800" baseline="-25000" dirty="0" err="1">
                    <a:solidFill>
                      <a:srgbClr val="C00000"/>
                    </a:solidFill>
                  </a:rPr>
                  <a:t>int</a:t>
                </a:r>
                <a:endParaRPr lang="fr-FR" sz="1800" baseline="-25000" dirty="0">
                  <a:solidFill>
                    <a:srgbClr val="C00000"/>
                  </a:solidFill>
                </a:endParaRPr>
              </a:p>
            </p:txBody>
          </p:sp>
          <p:cxnSp>
            <p:nvCxnSpPr>
              <p:cNvPr id="40" name="Connecteur droit avec flèche 39">
                <a:extLst>
                  <a:ext uri="{FF2B5EF4-FFF2-40B4-BE49-F238E27FC236}">
                    <a16:creationId xmlns:a16="http://schemas.microsoft.com/office/drawing/2014/main" id="{FE1E1901-903F-774F-97C3-02CAB5E4A64F}"/>
                  </a:ext>
                </a:extLst>
              </p:cNvPr>
              <p:cNvCxnSpPr>
                <a:cxnSpLocks/>
              </p:cNvCxnSpPr>
              <p:nvPr/>
            </p:nvCxnSpPr>
            <p:spPr bwMode="auto">
              <a:xfrm>
                <a:off x="4921633" y="3458178"/>
                <a:ext cx="356188" cy="291"/>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cxnSp>
          <p:nvCxnSpPr>
            <p:cNvPr id="42" name="Connecteur droit avec flèche 41">
              <a:extLst>
                <a:ext uri="{FF2B5EF4-FFF2-40B4-BE49-F238E27FC236}">
                  <a16:creationId xmlns:a16="http://schemas.microsoft.com/office/drawing/2014/main" id="{A85FDCF3-70FD-1A43-AD70-7074F0B0771B}"/>
                </a:ext>
              </a:extLst>
            </p:cNvPr>
            <p:cNvCxnSpPr>
              <a:cxnSpLocks/>
            </p:cNvCxnSpPr>
            <p:nvPr/>
          </p:nvCxnSpPr>
          <p:spPr bwMode="auto">
            <a:xfrm flipH="1">
              <a:off x="2136492" y="2651278"/>
              <a:ext cx="3778" cy="1183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ZoneTexte 42">
              <a:extLst>
                <a:ext uri="{FF2B5EF4-FFF2-40B4-BE49-F238E27FC236}">
                  <a16:creationId xmlns:a16="http://schemas.microsoft.com/office/drawing/2014/main" id="{BD8C6052-F22C-4A47-9E85-45B4AE1D226A}"/>
                </a:ext>
              </a:extLst>
            </p:cNvPr>
            <p:cNvSpPr txBox="1"/>
            <p:nvPr/>
          </p:nvSpPr>
          <p:spPr>
            <a:xfrm>
              <a:off x="1688738" y="3291841"/>
              <a:ext cx="498855" cy="461665"/>
            </a:xfrm>
            <a:prstGeom prst="rect">
              <a:avLst/>
            </a:prstGeom>
            <a:noFill/>
          </p:spPr>
          <p:txBody>
            <a:bodyPr wrap="none" rtlCol="0">
              <a:spAutoFit/>
            </a:bodyPr>
            <a:lstStyle/>
            <a:p>
              <a:r>
                <a:rPr lang="fr-FR" dirty="0"/>
                <a:t>D</a:t>
              </a:r>
              <a:r>
                <a:rPr lang="fr-FR" baseline="-25000" dirty="0"/>
                <a:t>z</a:t>
              </a:r>
            </a:p>
          </p:txBody>
        </p:sp>
        <p:cxnSp>
          <p:nvCxnSpPr>
            <p:cNvPr id="44" name="Connecteur droit 43">
              <a:extLst>
                <a:ext uri="{FF2B5EF4-FFF2-40B4-BE49-F238E27FC236}">
                  <a16:creationId xmlns:a16="http://schemas.microsoft.com/office/drawing/2014/main" id="{D9DFE311-5D92-0A4E-BB82-C56AD587C15E}"/>
                </a:ext>
              </a:extLst>
            </p:cNvPr>
            <p:cNvCxnSpPr/>
            <p:nvPr/>
          </p:nvCxnSpPr>
          <p:spPr bwMode="auto">
            <a:xfrm>
              <a:off x="2073540" y="3715768"/>
              <a:ext cx="217997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grpSp>
        <p:nvGrpSpPr>
          <p:cNvPr id="18" name="Groupe 17">
            <a:extLst>
              <a:ext uri="{FF2B5EF4-FFF2-40B4-BE49-F238E27FC236}">
                <a16:creationId xmlns:a16="http://schemas.microsoft.com/office/drawing/2014/main" id="{19B0CAD3-204F-954C-8147-C54549CED791}"/>
              </a:ext>
            </a:extLst>
          </p:cNvPr>
          <p:cNvGrpSpPr/>
          <p:nvPr/>
        </p:nvGrpSpPr>
        <p:grpSpPr>
          <a:xfrm>
            <a:off x="6747132" y="3355662"/>
            <a:ext cx="1747594" cy="1074098"/>
            <a:chOff x="6747132" y="3355662"/>
            <a:chExt cx="1747594" cy="1074098"/>
          </a:xfrm>
        </p:grpSpPr>
        <p:sp>
          <p:nvSpPr>
            <p:cNvPr id="13" name="ZoneTexte 12">
              <a:extLst>
                <a:ext uri="{FF2B5EF4-FFF2-40B4-BE49-F238E27FC236}">
                  <a16:creationId xmlns:a16="http://schemas.microsoft.com/office/drawing/2014/main" id="{45037393-891F-1647-BC66-2D7990C08F6D}"/>
                </a:ext>
              </a:extLst>
            </p:cNvPr>
            <p:cNvSpPr txBox="1"/>
            <p:nvPr/>
          </p:nvSpPr>
          <p:spPr>
            <a:xfrm>
              <a:off x="6747132" y="3355662"/>
              <a:ext cx="1747594" cy="400110"/>
            </a:xfrm>
            <a:prstGeom prst="rect">
              <a:avLst/>
            </a:prstGeom>
            <a:noFill/>
          </p:spPr>
          <p:txBody>
            <a:bodyPr wrap="none" rtlCol="0">
              <a:spAutoFit/>
            </a:bodyPr>
            <a:lstStyle/>
            <a:p>
              <a:r>
                <a:rPr lang="fr-FR" sz="2000" dirty="0"/>
                <a:t>non </a:t>
              </a:r>
              <a:r>
                <a:rPr lang="fr-FR" sz="2000" dirty="0" err="1"/>
                <a:t>linear</a:t>
              </a:r>
              <a:r>
                <a:rPr lang="fr-FR" sz="2000" dirty="0"/>
                <a:t> </a:t>
              </a:r>
              <a:r>
                <a:rPr lang="fr-FR" sz="2000" dirty="0" err="1"/>
                <a:t>term</a:t>
              </a:r>
              <a:endParaRPr lang="fr-FR" sz="2000" dirty="0"/>
            </a:p>
          </p:txBody>
        </p:sp>
        <p:cxnSp>
          <p:nvCxnSpPr>
            <p:cNvPr id="16" name="Connecteur droit avec flèche 15">
              <a:extLst>
                <a:ext uri="{FF2B5EF4-FFF2-40B4-BE49-F238E27FC236}">
                  <a16:creationId xmlns:a16="http://schemas.microsoft.com/office/drawing/2014/main" id="{B77F1B49-EB32-B649-9BF6-EAC2CE5293C6}"/>
                </a:ext>
              </a:extLst>
            </p:cNvPr>
            <p:cNvCxnSpPr>
              <a:stCxn id="13" idx="2"/>
            </p:cNvCxnSpPr>
            <p:nvPr/>
          </p:nvCxnSpPr>
          <p:spPr bwMode="auto">
            <a:xfrm flipH="1">
              <a:off x="7455263" y="3755772"/>
              <a:ext cx="165666" cy="6739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9056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C7BE-2978-D840-A268-920078B7E113}"/>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3" name="Rectangle 2">
            <a:extLst>
              <a:ext uri="{FF2B5EF4-FFF2-40B4-BE49-F238E27FC236}">
                <a16:creationId xmlns:a16="http://schemas.microsoft.com/office/drawing/2014/main" id="{D6B2FC8A-399A-D643-A4E8-F1948481F5D6}"/>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25604" name="ZoneTexte 3">
            <a:extLst>
              <a:ext uri="{FF2B5EF4-FFF2-40B4-BE49-F238E27FC236}">
                <a16:creationId xmlns:a16="http://schemas.microsoft.com/office/drawing/2014/main" id="{03816040-140C-2C4B-ABAB-D985A7CCF8DC}"/>
              </a:ext>
            </a:extLst>
          </p:cNvPr>
          <p:cNvSpPr txBox="1">
            <a:spLocks noChangeArrowheads="1"/>
          </p:cNvSpPr>
          <p:nvPr/>
        </p:nvSpPr>
        <p:spPr bwMode="auto">
          <a:xfrm>
            <a:off x="165100" y="596900"/>
            <a:ext cx="7250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Principle</a:t>
            </a:r>
            <a:r>
              <a:rPr lang="fr-FR" altLang="fr-FR" dirty="0"/>
              <a:t> of least action (or </a:t>
            </a:r>
            <a:r>
              <a:rPr lang="fr-FR" altLang="fr-FR" dirty="0" err="1"/>
              <a:t>principle</a:t>
            </a:r>
            <a:r>
              <a:rPr lang="fr-FR" altLang="fr-FR" dirty="0"/>
              <a:t> of </a:t>
            </a:r>
            <a:r>
              <a:rPr lang="fr-FR" altLang="fr-FR" dirty="0" err="1"/>
              <a:t>stationary</a:t>
            </a:r>
            <a:r>
              <a:rPr lang="fr-FR" altLang="fr-FR" dirty="0"/>
              <a:t> action)</a:t>
            </a:r>
          </a:p>
        </p:txBody>
      </p:sp>
      <mc:AlternateContent xmlns:mc="http://schemas.openxmlformats.org/markup-compatibility/2006" xmlns:a14="http://schemas.microsoft.com/office/drawing/2010/main">
        <mc:Choice Requires="a14">
          <p:sp>
            <p:nvSpPr>
              <p:cNvPr id="25605" name="ZoneTexte 5">
                <a:extLst>
                  <a:ext uri="{FF2B5EF4-FFF2-40B4-BE49-F238E27FC236}">
                    <a16:creationId xmlns:a16="http://schemas.microsoft.com/office/drawing/2014/main" id="{B3C205CF-F465-354A-B7CC-D46C5A398F98}"/>
                  </a:ext>
                </a:extLst>
              </p:cNvPr>
              <p:cNvSpPr txBox="1">
                <a:spLocks noChangeArrowheads="1"/>
              </p:cNvSpPr>
              <p:nvPr/>
            </p:nvSpPr>
            <p:spPr bwMode="auto">
              <a:xfrm>
                <a:off x="444499" y="1223665"/>
                <a:ext cx="7829323" cy="18466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L </a:t>
                </a:r>
                <a:r>
                  <a:rPr lang="fr-FR" altLang="fr-FR" dirty="0" err="1"/>
                  <a:t>is</a:t>
                </a:r>
                <a:r>
                  <a:rPr lang="fr-FR" altLang="fr-FR" dirty="0"/>
                  <a:t> the </a:t>
                </a:r>
                <a:r>
                  <a:rPr lang="fr-FR" altLang="fr-FR" dirty="0" err="1"/>
                  <a:t>Lagrangian</a:t>
                </a:r>
                <a:r>
                  <a:rPr lang="fr-FR" altLang="fr-FR" dirty="0"/>
                  <a:t> of the </a:t>
                </a:r>
                <a:r>
                  <a:rPr lang="fr-FR" altLang="fr-FR" dirty="0" err="1"/>
                  <a:t>mechanical</a:t>
                </a:r>
                <a:r>
                  <a:rPr lang="fr-FR" altLang="fr-FR" dirty="0"/>
                  <a:t> system and </a:t>
                </a:r>
                <a:r>
                  <a:rPr lang="fr-FR" altLang="fr-FR" dirty="0" err="1"/>
                  <a:t>defined</a:t>
                </a:r>
                <a:r>
                  <a:rPr lang="fr-FR" altLang="fr-FR" dirty="0"/>
                  <a:t> by :</a:t>
                </a:r>
              </a:p>
              <a:p>
                <a:endParaRPr lang="fr-FR" altLang="fr-FR" dirty="0"/>
              </a:p>
              <a:p>
                <a:pPr/>
                <a14:m>
                  <m:oMathPara xmlns:m="http://schemas.openxmlformats.org/officeDocument/2006/math">
                    <m:oMathParaPr>
                      <m:jc m:val="centerGroup"/>
                    </m:oMathParaPr>
                    <m:oMath xmlns:m="http://schemas.openxmlformats.org/officeDocument/2006/math">
                      <m:r>
                        <a:rPr lang="fr-FR" altLang="fr-FR" b="0" i="1" smtClean="0">
                          <a:latin typeface="Cambria Math" panose="02040503050406030204" pitchFamily="18" charset="0"/>
                        </a:rPr>
                        <m:t>𝐿</m:t>
                      </m:r>
                      <m:r>
                        <a:rPr lang="fr-FR" altLang="fr-FR" b="0" i="1" smtClean="0">
                          <a:latin typeface="Cambria Math" panose="02040503050406030204" pitchFamily="18" charset="0"/>
                        </a:rPr>
                        <m:t>=</m:t>
                      </m:r>
                      <m:r>
                        <a:rPr lang="fr-FR" altLang="fr-FR" b="0" i="1" smtClean="0">
                          <a:latin typeface="Cambria Math" panose="02040503050406030204" pitchFamily="18" charset="0"/>
                        </a:rPr>
                        <m:t>𝑇</m:t>
                      </m:r>
                      <m:r>
                        <a:rPr lang="fr-FR" altLang="fr-FR" b="0" i="1" smtClean="0">
                          <a:latin typeface="Cambria Math" panose="02040503050406030204" pitchFamily="18" charset="0"/>
                        </a:rPr>
                        <m:t>−</m:t>
                      </m:r>
                      <m:r>
                        <a:rPr lang="fr-FR" altLang="fr-FR" b="0" i="1" smtClean="0">
                          <a:latin typeface="Cambria Math" panose="02040503050406030204" pitchFamily="18" charset="0"/>
                        </a:rPr>
                        <m:t>𝑈</m:t>
                      </m:r>
                    </m:oMath>
                  </m:oMathPara>
                </a14:m>
                <a:endParaRPr lang="fr-FR" altLang="fr-FR" b="0" dirty="0"/>
              </a:p>
              <a:p>
                <a:endParaRPr lang="fr-FR" altLang="fr-FR" b="0" dirty="0"/>
              </a:p>
              <a:p>
                <a:r>
                  <a:rPr lang="fr-FR" altLang="fr-FR" sz="1800" dirty="0" err="1"/>
                  <a:t>where</a:t>
                </a:r>
                <a:r>
                  <a:rPr lang="fr-FR" altLang="fr-FR" sz="1800" dirty="0"/>
                  <a:t> </a:t>
                </a:r>
                <a:r>
                  <a:rPr lang="fr-FR" altLang="fr-FR" sz="1800" dirty="0" err="1"/>
                  <a:t>T</a:t>
                </a:r>
                <a:r>
                  <a:rPr lang="fr-FR" altLang="fr-FR" sz="1800" dirty="0"/>
                  <a:t> </a:t>
                </a:r>
                <a:r>
                  <a:rPr lang="fr-FR" altLang="fr-FR" sz="1800" dirty="0" err="1"/>
                  <a:t>is</a:t>
                </a:r>
                <a:r>
                  <a:rPr lang="fr-FR" altLang="fr-FR" sz="1800" dirty="0"/>
                  <a:t> the </a:t>
                </a:r>
                <a:r>
                  <a:rPr lang="fr-FR" altLang="fr-FR" sz="1800" dirty="0" err="1"/>
                  <a:t>kinetic</a:t>
                </a:r>
                <a:r>
                  <a:rPr lang="fr-FR" altLang="fr-FR" sz="1800" dirty="0"/>
                  <a:t> </a:t>
                </a:r>
                <a:r>
                  <a:rPr lang="fr-FR" altLang="fr-FR" sz="1800" dirty="0" err="1"/>
                  <a:t>energy</a:t>
                </a:r>
                <a:r>
                  <a:rPr lang="fr-FR" altLang="fr-FR" sz="1800" dirty="0"/>
                  <a:t> and U </a:t>
                </a:r>
                <a:r>
                  <a:rPr lang="fr-FR" altLang="fr-FR" sz="1800" dirty="0" err="1"/>
                  <a:t>potential</a:t>
                </a:r>
                <a:r>
                  <a:rPr lang="fr-FR" altLang="fr-FR" sz="1800" dirty="0"/>
                  <a:t> </a:t>
                </a:r>
                <a:r>
                  <a:rPr lang="fr-FR" altLang="fr-FR" sz="1800" dirty="0" err="1"/>
                  <a:t>energy</a:t>
                </a:r>
                <a:endParaRPr lang="fr-FR" altLang="fr-FR" sz="1800" dirty="0"/>
              </a:p>
            </p:txBody>
          </p:sp>
        </mc:Choice>
        <mc:Fallback xmlns="">
          <p:sp>
            <p:nvSpPr>
              <p:cNvPr id="25605" name="ZoneTexte 5">
                <a:extLst>
                  <a:ext uri="{FF2B5EF4-FFF2-40B4-BE49-F238E27FC236}">
                    <a16:creationId xmlns:a16="http://schemas.microsoft.com/office/drawing/2014/main" id="{B3C205CF-F465-354A-B7CC-D46C5A398F98}"/>
                  </a:ext>
                </a:extLst>
              </p:cNvPr>
              <p:cNvSpPr txBox="1">
                <a:spLocks noRot="1" noChangeAspect="1" noMove="1" noResize="1" noEditPoints="1" noAdjustHandles="1" noChangeArrowheads="1" noChangeShapeType="1" noTextEdit="1"/>
              </p:cNvSpPr>
              <p:nvPr/>
            </p:nvSpPr>
            <p:spPr bwMode="auto">
              <a:xfrm>
                <a:off x="444499" y="1223665"/>
                <a:ext cx="7829323" cy="1846659"/>
              </a:xfrm>
              <a:prstGeom prst="rect">
                <a:avLst/>
              </a:prstGeom>
              <a:blipFill>
                <a:blip r:embed="rId2"/>
                <a:stretch>
                  <a:fillRect l="-1297" t="-2740" r="-324" b="-41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5">
                <a:extLst>
                  <a:ext uri="{FF2B5EF4-FFF2-40B4-BE49-F238E27FC236}">
                    <a16:creationId xmlns:a16="http://schemas.microsoft.com/office/drawing/2014/main" id="{72449F21-D712-B346-B8B9-B2C03138FE24}"/>
                  </a:ext>
                </a:extLst>
              </p:cNvPr>
              <p:cNvSpPr txBox="1">
                <a:spLocks noChangeArrowheads="1"/>
              </p:cNvSpPr>
              <p:nvPr/>
            </p:nvSpPr>
            <p:spPr bwMode="auto">
              <a:xfrm>
                <a:off x="444499" y="3656934"/>
                <a:ext cx="7507183" cy="19774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S </a:t>
                </a:r>
                <a:r>
                  <a:rPr lang="fr-FR" altLang="fr-FR" dirty="0" err="1"/>
                  <a:t>is</a:t>
                </a:r>
                <a:r>
                  <a:rPr lang="fr-FR" altLang="fr-FR" dirty="0"/>
                  <a:t> the action </a:t>
                </a:r>
                <a:r>
                  <a:rPr lang="fr-FR" altLang="fr-FR" dirty="0" err="1"/>
                  <a:t>defined</a:t>
                </a:r>
                <a:r>
                  <a:rPr lang="fr-FR" altLang="fr-FR" dirty="0"/>
                  <a:t> as :</a:t>
                </a:r>
              </a:p>
              <a:p>
                <a:endParaRPr lang="fr-FR" altLang="fr-FR" dirty="0"/>
              </a:p>
              <a:p>
                <a:pPr/>
                <a14:m>
                  <m:oMathPara xmlns:m="http://schemas.openxmlformats.org/officeDocument/2006/math">
                    <m:oMathParaPr>
                      <m:jc m:val="centerGroup"/>
                    </m:oMathParaPr>
                    <m:oMath xmlns:m="http://schemas.openxmlformats.org/officeDocument/2006/math">
                      <m:r>
                        <a:rPr lang="fr-FR" altLang="fr-FR" b="0" i="1" smtClean="0">
                          <a:latin typeface="Cambria Math" panose="02040503050406030204" pitchFamily="18" charset="0"/>
                        </a:rPr>
                        <m:t>𝑆</m:t>
                      </m:r>
                      <m:r>
                        <a:rPr lang="fr-FR" altLang="fr-FR" b="0" i="1" smtClean="0">
                          <a:latin typeface="Cambria Math" panose="02040503050406030204" pitchFamily="18" charset="0"/>
                        </a:rPr>
                        <m:t>=</m:t>
                      </m:r>
                      <m:nary>
                        <m:naryPr>
                          <m:ctrlPr>
                            <a:rPr lang="fr-FR" altLang="fr-FR" b="0" i="1" smtClean="0">
                              <a:latin typeface="Cambria Math" panose="02040503050406030204" pitchFamily="18" charset="0"/>
                            </a:rPr>
                          </m:ctrlPr>
                        </m:naryPr>
                        <m:sub>
                          <m:sSub>
                            <m:sSubPr>
                              <m:ctrlPr>
                                <a:rPr lang="fr-FR" altLang="fr-FR" b="0" i="1" smtClean="0">
                                  <a:latin typeface="Cambria Math" panose="02040503050406030204" pitchFamily="18" charset="0"/>
                                </a:rPr>
                              </m:ctrlPr>
                            </m:sSubPr>
                            <m:e>
                              <m:r>
                                <a:rPr lang="fr-FR" altLang="fr-FR" b="0" i="1" smtClean="0">
                                  <a:latin typeface="Cambria Math" panose="02040503050406030204" pitchFamily="18" charset="0"/>
                                </a:rPr>
                                <m:t>𝑡</m:t>
                              </m:r>
                            </m:e>
                            <m:sub>
                              <m:r>
                                <a:rPr lang="fr-FR" altLang="fr-FR" b="0" i="1" smtClean="0">
                                  <a:latin typeface="Cambria Math" panose="02040503050406030204" pitchFamily="18" charset="0"/>
                                </a:rPr>
                                <m:t>1</m:t>
                              </m:r>
                            </m:sub>
                          </m:sSub>
                        </m:sub>
                        <m:sup>
                          <m:sSub>
                            <m:sSubPr>
                              <m:ctrlPr>
                                <a:rPr lang="fr-FR" altLang="fr-FR" b="0" i="1" smtClean="0">
                                  <a:latin typeface="Cambria Math" panose="02040503050406030204" pitchFamily="18" charset="0"/>
                                </a:rPr>
                              </m:ctrlPr>
                            </m:sSubPr>
                            <m:e>
                              <m:r>
                                <a:rPr lang="fr-FR" altLang="fr-FR" b="0" i="1" smtClean="0">
                                  <a:latin typeface="Cambria Math" panose="02040503050406030204" pitchFamily="18" charset="0"/>
                                </a:rPr>
                                <m:t>𝑡</m:t>
                              </m:r>
                            </m:e>
                            <m:sub>
                              <m:r>
                                <a:rPr lang="fr-FR" altLang="fr-FR" b="0" i="1" smtClean="0">
                                  <a:latin typeface="Cambria Math" panose="02040503050406030204" pitchFamily="18" charset="0"/>
                                </a:rPr>
                                <m:t>2</m:t>
                              </m:r>
                            </m:sub>
                          </m:sSub>
                        </m:sup>
                        <m:e>
                          <m:r>
                            <a:rPr lang="fr-FR" altLang="fr-FR" b="0" i="1" smtClean="0">
                              <a:latin typeface="Cambria Math" panose="02040503050406030204" pitchFamily="18" charset="0"/>
                            </a:rPr>
                            <m:t>𝐿</m:t>
                          </m:r>
                          <m:d>
                            <m:dPr>
                              <m:ctrlPr>
                                <a:rPr lang="fr-FR" altLang="fr-FR" b="0" i="1" smtClean="0">
                                  <a:latin typeface="Cambria Math" panose="02040503050406030204" pitchFamily="18" charset="0"/>
                                </a:rPr>
                              </m:ctrlPr>
                            </m:dPr>
                            <m:e>
                              <m:acc>
                                <m:accPr>
                                  <m:chr m:val="̇"/>
                                  <m:ctrlPr>
                                    <a:rPr lang="fr-FR" altLang="fr-FR" b="0" i="1" smtClean="0">
                                      <a:latin typeface="Cambria Math" panose="02040503050406030204" pitchFamily="18" charset="0"/>
                                    </a:rPr>
                                  </m:ctrlPr>
                                </m:accPr>
                                <m:e>
                                  <m:r>
                                    <a:rPr lang="fr-FR" altLang="fr-FR" b="0" i="1" smtClean="0">
                                      <a:latin typeface="Cambria Math" panose="02040503050406030204" pitchFamily="18" charset="0"/>
                                    </a:rPr>
                                    <m:t>𝑧</m:t>
                                  </m:r>
                                </m:e>
                              </m:acc>
                              <m:r>
                                <a:rPr lang="fr-FR" altLang="fr-FR" b="0" i="1" smtClean="0">
                                  <a:latin typeface="Cambria Math" panose="02040503050406030204" pitchFamily="18" charset="0"/>
                                </a:rPr>
                                <m:t>,</m:t>
                              </m:r>
                              <m:r>
                                <a:rPr lang="fr-FR" altLang="fr-FR" b="0" i="1" smtClean="0">
                                  <a:latin typeface="Cambria Math" panose="02040503050406030204" pitchFamily="18" charset="0"/>
                                </a:rPr>
                                <m:t>𝑧</m:t>
                              </m:r>
                              <m:r>
                                <a:rPr lang="fr-FR" altLang="fr-FR" b="0" i="1" smtClean="0">
                                  <a:latin typeface="Cambria Math" panose="02040503050406030204" pitchFamily="18" charset="0"/>
                                </a:rPr>
                                <m:t>,</m:t>
                              </m:r>
                              <m:r>
                                <a:rPr lang="fr-FR" altLang="fr-FR" b="0" i="1" smtClean="0">
                                  <a:latin typeface="Cambria Math" panose="02040503050406030204" pitchFamily="18" charset="0"/>
                                </a:rPr>
                                <m:t>𝑡</m:t>
                              </m:r>
                            </m:e>
                          </m:d>
                          <m:r>
                            <a:rPr lang="fr-FR" altLang="fr-FR" b="0" i="1" smtClean="0">
                              <a:latin typeface="Cambria Math" panose="02040503050406030204" pitchFamily="18" charset="0"/>
                            </a:rPr>
                            <m:t>𝑑𝑡</m:t>
                          </m:r>
                        </m:e>
                      </m:nary>
                    </m:oMath>
                  </m:oMathPara>
                </a14:m>
                <a:endParaRPr lang="fr-FR" altLang="fr-FR" b="0" dirty="0"/>
              </a:p>
              <a:p>
                <a:r>
                  <a:rPr lang="fr-FR" altLang="fr-FR" sz="1800" dirty="0" err="1"/>
                  <a:t>where</a:t>
                </a:r>
                <a:r>
                  <a:rPr lang="fr-FR" altLang="fr-FR" sz="1800" dirty="0"/>
                  <a:t> t</a:t>
                </a:r>
                <a:r>
                  <a:rPr lang="fr-FR" altLang="fr-FR" sz="1800" baseline="-25000" dirty="0"/>
                  <a:t>1</a:t>
                </a:r>
                <a:r>
                  <a:rPr lang="fr-FR" altLang="fr-FR" sz="1800" dirty="0"/>
                  <a:t> and t</a:t>
                </a:r>
                <a:r>
                  <a:rPr lang="fr-FR" altLang="fr-FR" sz="1800" baseline="-25000" dirty="0"/>
                  <a:t>2</a:t>
                </a:r>
                <a:r>
                  <a:rPr lang="fr-FR" altLang="fr-FR" sz="1800" dirty="0"/>
                  <a:t> are 2 </a:t>
                </a:r>
                <a:r>
                  <a:rPr lang="fr-FR" altLang="fr-FR" sz="1800" dirty="0" err="1"/>
                  <a:t>different</a:t>
                </a:r>
                <a:r>
                  <a:rPr lang="fr-FR" altLang="fr-FR" sz="1800" dirty="0"/>
                  <a:t> times </a:t>
                </a:r>
                <a:r>
                  <a:rPr lang="fr-FR" altLang="fr-FR" sz="1800" dirty="0" err="1"/>
                  <a:t>corresponding</a:t>
                </a:r>
                <a:r>
                  <a:rPr lang="fr-FR" altLang="fr-FR" sz="1800" dirty="0"/>
                  <a:t> at 2 </a:t>
                </a:r>
                <a:r>
                  <a:rPr lang="fr-FR" altLang="fr-FR" sz="1800" dirty="0" err="1"/>
                  <a:t>different</a:t>
                </a:r>
                <a:r>
                  <a:rPr lang="fr-FR" altLang="fr-FR" sz="1800" dirty="0"/>
                  <a:t> positions of z. </a:t>
                </a:r>
              </a:p>
            </p:txBody>
          </p:sp>
        </mc:Choice>
        <mc:Fallback xmlns="">
          <p:sp>
            <p:nvSpPr>
              <p:cNvPr id="11" name="ZoneTexte 5">
                <a:extLst>
                  <a:ext uri="{FF2B5EF4-FFF2-40B4-BE49-F238E27FC236}">
                    <a16:creationId xmlns:a16="http://schemas.microsoft.com/office/drawing/2014/main" id="{72449F21-D712-B346-B8B9-B2C03138FE24}"/>
                  </a:ext>
                </a:extLst>
              </p:cNvPr>
              <p:cNvSpPr txBox="1">
                <a:spLocks noRot="1" noChangeAspect="1" noMove="1" noResize="1" noEditPoints="1" noAdjustHandles="1" noChangeArrowheads="1" noChangeShapeType="1" noTextEdit="1"/>
              </p:cNvSpPr>
              <p:nvPr/>
            </p:nvSpPr>
            <p:spPr bwMode="auto">
              <a:xfrm>
                <a:off x="444499" y="3656934"/>
                <a:ext cx="7507183" cy="1977401"/>
              </a:xfrm>
              <a:prstGeom prst="rect">
                <a:avLst/>
              </a:prstGeom>
              <a:blipFill>
                <a:blip r:embed="rId3"/>
                <a:stretch>
                  <a:fillRect l="-1354" t="-39103" b="-948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noFill/>
                  </a:rPr>
                  <a:t> </a:t>
                </a:r>
              </a:p>
            </p:txBody>
          </p:sp>
        </mc:Fallback>
      </mc:AlternateContent>
    </p:spTree>
    <p:extLst>
      <p:ext uri="{BB962C8B-B14F-4D97-AF65-F5344CB8AC3E}">
        <p14:creationId xmlns:p14="http://schemas.microsoft.com/office/powerpoint/2010/main" val="3633673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C7BE-2978-D840-A268-920078B7E113}"/>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3" name="Rectangle 2">
            <a:extLst>
              <a:ext uri="{FF2B5EF4-FFF2-40B4-BE49-F238E27FC236}">
                <a16:creationId xmlns:a16="http://schemas.microsoft.com/office/drawing/2014/main" id="{D6B2FC8A-399A-D643-A4E8-F1948481F5D6}"/>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25604" name="ZoneTexte 3">
            <a:extLst>
              <a:ext uri="{FF2B5EF4-FFF2-40B4-BE49-F238E27FC236}">
                <a16:creationId xmlns:a16="http://schemas.microsoft.com/office/drawing/2014/main" id="{03816040-140C-2C4B-ABAB-D985A7CCF8DC}"/>
              </a:ext>
            </a:extLst>
          </p:cNvPr>
          <p:cNvSpPr txBox="1">
            <a:spLocks noChangeArrowheads="1"/>
          </p:cNvSpPr>
          <p:nvPr/>
        </p:nvSpPr>
        <p:spPr bwMode="auto">
          <a:xfrm>
            <a:off x="165100" y="596900"/>
            <a:ext cx="4075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The </a:t>
            </a:r>
            <a:r>
              <a:rPr lang="fr-FR" altLang="fr-FR" dirty="0" err="1"/>
              <a:t>principle</a:t>
            </a:r>
            <a:r>
              <a:rPr lang="fr-FR" altLang="fr-FR" dirty="0"/>
              <a:t> of least action </a:t>
            </a:r>
            <a:r>
              <a:rPr lang="fr-FR" altLang="fr-FR" dirty="0" err="1"/>
              <a:t>is</a:t>
            </a:r>
            <a:r>
              <a:rPr lang="fr-FR" altLang="fr-FR" dirty="0"/>
              <a:t> :</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ED55117F-A739-2C40-A861-101D33A1B643}"/>
                  </a:ext>
                </a:extLst>
              </p:cNvPr>
              <p:cNvSpPr txBox="1"/>
              <p:nvPr/>
            </p:nvSpPr>
            <p:spPr>
              <a:xfrm>
                <a:off x="3129280" y="1419677"/>
                <a:ext cx="2702086" cy="8570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𝛿</m:t>
                      </m:r>
                      <m:r>
                        <a:rPr lang="fr-FR" b="0" i="1" smtClean="0">
                          <a:latin typeface="Cambria Math" panose="02040503050406030204" pitchFamily="18" charset="0"/>
                          <a:ea typeface="Cambria Math" panose="02040503050406030204" pitchFamily="18" charset="0"/>
                        </a:rPr>
                        <m:t>𝑆</m:t>
                      </m:r>
                      <m:r>
                        <a:rPr lang="fr-FR" b="0" i="1" smtClean="0">
                          <a:latin typeface="Cambria Math" panose="02040503050406030204" pitchFamily="18" charset="0"/>
                          <a:ea typeface="Cambria Math" panose="02040503050406030204" pitchFamily="18" charset="0"/>
                        </a:rPr>
                        <m:t>=0 </m:t>
                      </m:r>
                      <m:r>
                        <a:rPr lang="fr-FR" b="0" i="1" smtClean="0">
                          <a:latin typeface="Cambria Math" panose="02040503050406030204" pitchFamily="18" charset="0"/>
                          <a:ea typeface="Cambria Math" panose="02040503050406030204" pitchFamily="18" charset="0"/>
                        </a:rPr>
                        <m:t>𝑜𝑟</m:t>
                      </m:r>
                      <m:r>
                        <a:rPr lang="fr-FR" b="0" i="1" smtClean="0">
                          <a:latin typeface="Cambria Math" panose="02040503050406030204" pitchFamily="18" charset="0"/>
                          <a:ea typeface="Cambria Math" panose="02040503050406030204" pitchFamily="18" charset="0"/>
                        </a:rPr>
                        <m:t> </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𝑆</m:t>
                          </m:r>
                        </m:num>
                        <m:den>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𝑋</m:t>
                              </m:r>
                            </m:e>
                            <m:sub>
                              <m:r>
                                <a:rPr lang="fr-FR" b="0" i="1" smtClean="0">
                                  <a:latin typeface="Cambria Math" panose="02040503050406030204" pitchFamily="18" charset="0"/>
                                  <a:ea typeface="Cambria Math" panose="02040503050406030204" pitchFamily="18" charset="0"/>
                                </a:rPr>
                                <m:t>𝑖</m:t>
                              </m:r>
                            </m:sub>
                          </m:sSub>
                        </m:den>
                      </m:f>
                      <m:r>
                        <a:rPr lang="fr-FR" b="0" i="1" smtClean="0">
                          <a:latin typeface="Cambria Math" panose="02040503050406030204" pitchFamily="18" charset="0"/>
                          <a:ea typeface="Cambria Math" panose="02040503050406030204" pitchFamily="18" charset="0"/>
                        </a:rPr>
                        <m:t>=0</m:t>
                      </m:r>
                    </m:oMath>
                  </m:oMathPara>
                </a14:m>
                <a:endParaRPr lang="fr-FR" dirty="0"/>
              </a:p>
            </p:txBody>
          </p:sp>
        </mc:Choice>
        <mc:Fallback xmlns="">
          <p:sp>
            <p:nvSpPr>
              <p:cNvPr id="4" name="ZoneTexte 3">
                <a:extLst>
                  <a:ext uri="{FF2B5EF4-FFF2-40B4-BE49-F238E27FC236}">
                    <a16:creationId xmlns:a16="http://schemas.microsoft.com/office/drawing/2014/main" id="{ED55117F-A739-2C40-A861-101D33A1B643}"/>
                  </a:ext>
                </a:extLst>
              </p:cNvPr>
              <p:cNvSpPr txBox="1">
                <a:spLocks noRot="1" noChangeAspect="1" noMove="1" noResize="1" noEditPoints="1" noAdjustHandles="1" noChangeArrowheads="1" noChangeShapeType="1" noTextEdit="1"/>
              </p:cNvSpPr>
              <p:nvPr/>
            </p:nvSpPr>
            <p:spPr>
              <a:xfrm>
                <a:off x="3129280" y="1419677"/>
                <a:ext cx="2702086" cy="857029"/>
              </a:xfrm>
              <a:prstGeom prst="rect">
                <a:avLst/>
              </a:prstGeom>
              <a:blipFill>
                <a:blip r:embed="rId2"/>
                <a:stretch>
                  <a:fillRect b="-2899"/>
                </a:stretch>
              </a:blipFill>
            </p:spPr>
            <p:txBody>
              <a:bodyPr/>
              <a:lstStyle/>
              <a:p>
                <a:r>
                  <a:rPr lang="fr-FR">
                    <a:noFill/>
                  </a:rPr>
                  <a:t> </a:t>
                </a:r>
              </a:p>
            </p:txBody>
          </p:sp>
        </mc:Fallback>
      </mc:AlternateContent>
      <p:sp>
        <p:nvSpPr>
          <p:cNvPr id="5" name="ZoneTexte 4">
            <a:extLst>
              <a:ext uri="{FF2B5EF4-FFF2-40B4-BE49-F238E27FC236}">
                <a16:creationId xmlns:a16="http://schemas.microsoft.com/office/drawing/2014/main" id="{46481016-8CC7-6748-8FFA-5BB7952C9D9C}"/>
              </a:ext>
            </a:extLst>
          </p:cNvPr>
          <p:cNvSpPr txBox="1"/>
          <p:nvPr/>
        </p:nvSpPr>
        <p:spPr>
          <a:xfrm>
            <a:off x="2606252" y="2637819"/>
            <a:ext cx="3748142" cy="369332"/>
          </a:xfrm>
          <a:prstGeom prst="rect">
            <a:avLst/>
          </a:prstGeom>
          <a:noFill/>
        </p:spPr>
        <p:txBody>
          <a:bodyPr wrap="none" rtlCol="0">
            <a:spAutoFit/>
          </a:bodyPr>
          <a:lstStyle/>
          <a:p>
            <a:r>
              <a:rPr lang="fr-FR" sz="1800" dirty="0" err="1"/>
              <a:t>where</a:t>
            </a:r>
            <a:r>
              <a:rPr lang="fr-FR" sz="1800" dirty="0"/>
              <a:t> X</a:t>
            </a:r>
            <a:r>
              <a:rPr lang="fr-FR" sz="1800" baseline="-25000" dirty="0"/>
              <a:t>i</a:t>
            </a:r>
            <a:r>
              <a:rPr lang="fr-FR" sz="1800" dirty="0"/>
              <a:t> </a:t>
            </a:r>
            <a:r>
              <a:rPr lang="fr-FR" sz="1800" dirty="0" err="1"/>
              <a:t>is</a:t>
            </a:r>
            <a:r>
              <a:rPr lang="fr-FR" sz="1800" dirty="0"/>
              <a:t> the variables of the system</a:t>
            </a:r>
          </a:p>
        </p:txBody>
      </p:sp>
      <p:sp>
        <p:nvSpPr>
          <p:cNvPr id="6" name="ZoneTexte 5">
            <a:extLst>
              <a:ext uri="{FF2B5EF4-FFF2-40B4-BE49-F238E27FC236}">
                <a16:creationId xmlns:a16="http://schemas.microsoft.com/office/drawing/2014/main" id="{FF816EBB-15A6-8444-891D-E5BBBEB8D7D7}"/>
              </a:ext>
            </a:extLst>
          </p:cNvPr>
          <p:cNvSpPr txBox="1"/>
          <p:nvPr/>
        </p:nvSpPr>
        <p:spPr>
          <a:xfrm>
            <a:off x="165100" y="3861219"/>
            <a:ext cx="7879080" cy="461665"/>
          </a:xfrm>
          <a:prstGeom prst="rect">
            <a:avLst/>
          </a:prstGeom>
          <a:noFill/>
        </p:spPr>
        <p:txBody>
          <a:bodyPr wrap="none" rtlCol="0">
            <a:spAutoFit/>
          </a:bodyPr>
          <a:lstStyle/>
          <a:p>
            <a:r>
              <a:rPr lang="fr-FR" dirty="0"/>
              <a:t>For a conservative system the </a:t>
            </a:r>
            <a:r>
              <a:rPr lang="fr-FR" dirty="0" err="1"/>
              <a:t>equation</a:t>
            </a:r>
            <a:r>
              <a:rPr lang="fr-FR" dirty="0"/>
              <a:t> of motion </a:t>
            </a:r>
            <a:r>
              <a:rPr lang="fr-FR" dirty="0" err="1"/>
              <a:t>is</a:t>
            </a:r>
            <a:r>
              <a:rPr lang="fr-FR" dirty="0"/>
              <a:t> </a:t>
            </a:r>
            <a:r>
              <a:rPr lang="fr-FR" dirty="0" err="1"/>
              <a:t>found</a:t>
            </a:r>
            <a:r>
              <a:rPr lang="fr-FR" dirty="0"/>
              <a:t> by :</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3849BE24-9DBA-EA47-A041-AF9F43B3D13F}"/>
                  </a:ext>
                </a:extLst>
              </p:cNvPr>
              <p:cNvSpPr txBox="1"/>
              <p:nvPr/>
            </p:nvSpPr>
            <p:spPr>
              <a:xfrm>
                <a:off x="3298394" y="4863008"/>
                <a:ext cx="2543132" cy="802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i="1" smtClean="0">
                              <a:latin typeface="Cambria Math" panose="02040503050406030204" pitchFamily="18" charset="0"/>
                            </a:rPr>
                          </m:ctrlPr>
                        </m:fPr>
                        <m:num>
                          <m:r>
                            <a:rPr lang="fr-FR" b="0" i="1" smtClean="0">
                              <a:latin typeface="Cambria Math" panose="02040503050406030204" pitchFamily="18" charset="0"/>
                            </a:rPr>
                            <m:t>𝑑</m:t>
                          </m:r>
                        </m:num>
                        <m:den>
                          <m:r>
                            <a:rPr lang="fr-FR" b="0" i="1" smtClean="0">
                              <a:latin typeface="Cambria Math" panose="02040503050406030204" pitchFamily="18" charset="0"/>
                            </a:rPr>
                            <m:t>𝑑𝑡</m:t>
                          </m:r>
                        </m:den>
                      </m:f>
                      <m:d>
                        <m:dPr>
                          <m:ctrlPr>
                            <a:rPr lang="fr-FR" i="1" smtClean="0">
                              <a:latin typeface="Cambria Math" panose="02040503050406030204" pitchFamily="18" charset="0"/>
                            </a:rPr>
                          </m:ctrlPr>
                        </m:dPr>
                        <m:e>
                          <m:f>
                            <m:fPr>
                              <m:ctrlPr>
                                <a:rPr lang="fr-FR" i="1" smtClean="0">
                                  <a:latin typeface="Cambria Math" panose="02040503050406030204" pitchFamily="18" charset="0"/>
                                </a:rPr>
                              </m:ctrlPr>
                            </m:fPr>
                            <m:num>
                              <m:r>
                                <a:rPr lang="fr-FR"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𝐿</m:t>
                              </m:r>
                            </m:num>
                            <m:den>
                              <m:r>
                                <a:rPr lang="fr-FR" i="1" smtClean="0">
                                  <a:latin typeface="Cambria Math" panose="02040503050406030204" pitchFamily="18" charset="0"/>
                                  <a:ea typeface="Cambria Math" panose="02040503050406030204" pitchFamily="18" charset="0"/>
                                </a:rPr>
                                <m:t>𝜕</m:t>
                              </m:r>
                              <m:acc>
                                <m:accPr>
                                  <m:chr m:val="̇"/>
                                  <m:ctrlPr>
                                    <a:rPr lang="fr-FR" i="1" smtClean="0">
                                      <a:latin typeface="Cambria Math" panose="02040503050406030204" pitchFamily="18" charset="0"/>
                                      <a:ea typeface="Cambria Math" panose="02040503050406030204" pitchFamily="18" charset="0"/>
                                    </a:rPr>
                                  </m:ctrlPr>
                                </m:accPr>
                                <m:e>
                                  <m:r>
                                    <a:rPr lang="fr-FR" b="0" i="1" smtClean="0">
                                      <a:latin typeface="Cambria Math" panose="02040503050406030204" pitchFamily="18" charset="0"/>
                                      <a:ea typeface="Cambria Math" panose="02040503050406030204" pitchFamily="18" charset="0"/>
                                    </a:rPr>
                                    <m:t>𝑧</m:t>
                                  </m:r>
                                </m:e>
                              </m:acc>
                            </m:den>
                          </m:f>
                        </m:e>
                      </m:d>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𝐿</m:t>
                          </m:r>
                        </m:num>
                        <m:den>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𝑧</m:t>
                          </m:r>
                        </m:den>
                      </m:f>
                      <m:r>
                        <a:rPr lang="fr-FR" b="0" i="1" smtClean="0">
                          <a:latin typeface="Cambria Math" panose="02040503050406030204" pitchFamily="18" charset="0"/>
                        </a:rPr>
                        <m:t>=0</m:t>
                      </m:r>
                    </m:oMath>
                  </m:oMathPara>
                </a14:m>
                <a:endParaRPr lang="fr-FR" dirty="0"/>
              </a:p>
            </p:txBody>
          </p:sp>
        </mc:Choice>
        <mc:Fallback xmlns="">
          <p:sp>
            <p:nvSpPr>
              <p:cNvPr id="7" name="ZoneTexte 6">
                <a:extLst>
                  <a:ext uri="{FF2B5EF4-FFF2-40B4-BE49-F238E27FC236}">
                    <a16:creationId xmlns:a16="http://schemas.microsoft.com/office/drawing/2014/main" id="{3849BE24-9DBA-EA47-A041-AF9F43B3D13F}"/>
                  </a:ext>
                </a:extLst>
              </p:cNvPr>
              <p:cNvSpPr txBox="1">
                <a:spLocks noRot="1" noChangeAspect="1" noMove="1" noResize="1" noEditPoints="1" noAdjustHandles="1" noChangeArrowheads="1" noChangeShapeType="1" noTextEdit="1"/>
              </p:cNvSpPr>
              <p:nvPr/>
            </p:nvSpPr>
            <p:spPr>
              <a:xfrm>
                <a:off x="3298394" y="4863008"/>
                <a:ext cx="2543132" cy="802464"/>
              </a:xfrm>
              <a:prstGeom prst="rect">
                <a:avLst/>
              </a:prstGeom>
              <a:blipFill>
                <a:blip r:embed="rId3"/>
                <a:stretch>
                  <a:fillRect b="-7937"/>
                </a:stretch>
              </a:blipFill>
            </p:spPr>
            <p:txBody>
              <a:bodyPr/>
              <a:lstStyle/>
              <a:p>
                <a:r>
                  <a:rPr lang="fr-FR">
                    <a:noFill/>
                  </a:rPr>
                  <a:t> </a:t>
                </a:r>
              </a:p>
            </p:txBody>
          </p:sp>
        </mc:Fallback>
      </mc:AlternateContent>
    </p:spTree>
    <p:extLst>
      <p:ext uri="{BB962C8B-B14F-4D97-AF65-F5344CB8AC3E}">
        <p14:creationId xmlns:p14="http://schemas.microsoft.com/office/powerpoint/2010/main" val="16645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C7BE-2978-D840-A268-920078B7E113}"/>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3" name="Rectangle 2">
            <a:extLst>
              <a:ext uri="{FF2B5EF4-FFF2-40B4-BE49-F238E27FC236}">
                <a16:creationId xmlns:a16="http://schemas.microsoft.com/office/drawing/2014/main" id="{D6B2FC8A-399A-D643-A4E8-F1948481F5D6}"/>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25604" name="ZoneTexte 3">
            <a:extLst>
              <a:ext uri="{FF2B5EF4-FFF2-40B4-BE49-F238E27FC236}">
                <a16:creationId xmlns:a16="http://schemas.microsoft.com/office/drawing/2014/main" id="{03816040-140C-2C4B-ABAB-D985A7CCF8DC}"/>
              </a:ext>
            </a:extLst>
          </p:cNvPr>
          <p:cNvSpPr txBox="1">
            <a:spLocks noChangeArrowheads="1"/>
          </p:cNvSpPr>
          <p:nvPr/>
        </p:nvSpPr>
        <p:spPr bwMode="auto">
          <a:xfrm>
            <a:off x="0" y="628254"/>
            <a:ext cx="7159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Principle</a:t>
            </a:r>
            <a:r>
              <a:rPr lang="fr-FR" altLang="fr-FR" dirty="0"/>
              <a:t> of least action in </a:t>
            </a:r>
            <a:r>
              <a:rPr lang="fr-FR" altLang="fr-FR" dirty="0" err="1"/>
              <a:t>our</a:t>
            </a:r>
            <a:r>
              <a:rPr lang="fr-FR" altLang="fr-FR" dirty="0"/>
              <a:t> case </a:t>
            </a:r>
            <a:r>
              <a:rPr lang="fr-FR" altLang="fr-FR" dirty="0" err="1"/>
              <a:t>can</a:t>
            </a:r>
            <a:r>
              <a:rPr lang="fr-FR" altLang="fr-FR" dirty="0"/>
              <a:t> </a:t>
            </a:r>
            <a:r>
              <a:rPr lang="fr-FR" altLang="fr-FR" dirty="0" err="1"/>
              <a:t>be</a:t>
            </a:r>
            <a:r>
              <a:rPr lang="fr-FR" altLang="fr-FR" dirty="0"/>
              <a:t> </a:t>
            </a:r>
            <a:r>
              <a:rPr lang="fr-FR" altLang="fr-FR" dirty="0" err="1"/>
              <a:t>expressed</a:t>
            </a:r>
            <a:r>
              <a:rPr lang="fr-FR" altLang="fr-FR" dirty="0"/>
              <a:t> as :</a:t>
            </a:r>
          </a:p>
        </p:txBody>
      </p:sp>
      <p:sp>
        <p:nvSpPr>
          <p:cNvPr id="25607" name="ZoneTexte 8">
            <a:extLst>
              <a:ext uri="{FF2B5EF4-FFF2-40B4-BE49-F238E27FC236}">
                <a16:creationId xmlns:a16="http://schemas.microsoft.com/office/drawing/2014/main" id="{663DBD48-34C2-0248-AB6D-32A496002E2F}"/>
              </a:ext>
            </a:extLst>
          </p:cNvPr>
          <p:cNvSpPr txBox="1">
            <a:spLocks noChangeArrowheads="1"/>
          </p:cNvSpPr>
          <p:nvPr/>
        </p:nvSpPr>
        <p:spPr bwMode="auto">
          <a:xfrm>
            <a:off x="378460" y="5026837"/>
            <a:ext cx="50321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Stationary</a:t>
            </a:r>
            <a:r>
              <a:rPr lang="fr-FR" altLang="fr-FR" dirty="0"/>
              <a:t> solution </a:t>
            </a:r>
            <a:r>
              <a:rPr lang="fr-FR" altLang="fr-FR" dirty="0" err="1"/>
              <a:t>can</a:t>
            </a:r>
            <a:r>
              <a:rPr lang="fr-FR" altLang="fr-FR" dirty="0"/>
              <a:t> </a:t>
            </a:r>
            <a:r>
              <a:rPr lang="fr-FR" altLang="fr-FR" dirty="0" err="1"/>
              <a:t>be</a:t>
            </a:r>
            <a:r>
              <a:rPr lang="fr-FR" altLang="fr-FR" dirty="0"/>
              <a:t> </a:t>
            </a:r>
            <a:r>
              <a:rPr lang="fr-FR" altLang="fr-FR" dirty="0" err="1"/>
              <a:t>written</a:t>
            </a:r>
            <a:r>
              <a:rPr lang="fr-FR" altLang="fr-FR" dirty="0"/>
              <a:t> </a:t>
            </a:r>
            <a:r>
              <a:rPr lang="fr-FR" altLang="fr-FR" dirty="0" err="1"/>
              <a:t>like</a:t>
            </a:r>
            <a:r>
              <a:rPr lang="fr-FR" altLang="fr-FR" dirty="0"/>
              <a:t> :</a:t>
            </a:r>
          </a:p>
        </p:txBody>
      </p:sp>
      <p:grpSp>
        <p:nvGrpSpPr>
          <p:cNvPr id="28" name="Groupe 27">
            <a:extLst>
              <a:ext uri="{FF2B5EF4-FFF2-40B4-BE49-F238E27FC236}">
                <a16:creationId xmlns:a16="http://schemas.microsoft.com/office/drawing/2014/main" id="{F4CF3D05-A6F9-6342-86EE-AA9BE8232599}"/>
              </a:ext>
            </a:extLst>
          </p:cNvPr>
          <p:cNvGrpSpPr/>
          <p:nvPr/>
        </p:nvGrpSpPr>
        <p:grpSpPr>
          <a:xfrm>
            <a:off x="463762" y="2072262"/>
            <a:ext cx="1695016" cy="1320930"/>
            <a:chOff x="463762" y="2072262"/>
            <a:chExt cx="1695016" cy="1320930"/>
          </a:xfrm>
        </p:grpSpPr>
        <p:sp>
          <p:nvSpPr>
            <p:cNvPr id="4" name="ZoneTexte 3">
              <a:extLst>
                <a:ext uri="{FF2B5EF4-FFF2-40B4-BE49-F238E27FC236}">
                  <a16:creationId xmlns:a16="http://schemas.microsoft.com/office/drawing/2014/main" id="{6CD57F26-AD15-2649-9896-A2578794AD4F}"/>
                </a:ext>
              </a:extLst>
            </p:cNvPr>
            <p:cNvSpPr txBox="1"/>
            <p:nvPr/>
          </p:nvSpPr>
          <p:spPr>
            <a:xfrm>
              <a:off x="463762" y="2993082"/>
              <a:ext cx="1695016" cy="400110"/>
            </a:xfrm>
            <a:prstGeom prst="rect">
              <a:avLst/>
            </a:prstGeom>
            <a:noFill/>
          </p:spPr>
          <p:txBody>
            <a:bodyPr wrap="none" rtlCol="0">
              <a:spAutoFit/>
            </a:bodyPr>
            <a:lstStyle/>
            <a:p>
              <a:r>
                <a:rPr lang="fr-FR" sz="2000" dirty="0" err="1"/>
                <a:t>Kinetic</a:t>
              </a:r>
              <a:r>
                <a:rPr lang="fr-FR" sz="2000" dirty="0"/>
                <a:t> </a:t>
              </a:r>
              <a:r>
                <a:rPr lang="fr-FR" sz="2000" dirty="0" err="1"/>
                <a:t>energy</a:t>
              </a:r>
              <a:endParaRPr lang="fr-FR" sz="2000" dirty="0"/>
            </a:p>
          </p:txBody>
        </p:sp>
        <p:cxnSp>
          <p:nvCxnSpPr>
            <p:cNvPr id="6" name="Connecteur droit avec flèche 5">
              <a:extLst>
                <a:ext uri="{FF2B5EF4-FFF2-40B4-BE49-F238E27FC236}">
                  <a16:creationId xmlns:a16="http://schemas.microsoft.com/office/drawing/2014/main" id="{131BDD0C-4046-7842-8D1C-C67A78E1E215}"/>
                </a:ext>
              </a:extLst>
            </p:cNvPr>
            <p:cNvCxnSpPr>
              <a:cxnSpLocks/>
            </p:cNvCxnSpPr>
            <p:nvPr/>
          </p:nvCxnSpPr>
          <p:spPr bwMode="auto">
            <a:xfrm flipV="1">
              <a:off x="1306132" y="2072262"/>
              <a:ext cx="512508" cy="847134"/>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38" name="Groupe 37">
            <a:extLst>
              <a:ext uri="{FF2B5EF4-FFF2-40B4-BE49-F238E27FC236}">
                <a16:creationId xmlns:a16="http://schemas.microsoft.com/office/drawing/2014/main" id="{211752BB-E5D3-864F-85E9-08664A6D9924}"/>
              </a:ext>
            </a:extLst>
          </p:cNvPr>
          <p:cNvGrpSpPr/>
          <p:nvPr/>
        </p:nvGrpSpPr>
        <p:grpSpPr>
          <a:xfrm>
            <a:off x="1409677" y="2046698"/>
            <a:ext cx="2075934" cy="2274249"/>
            <a:chOff x="1409677" y="2046698"/>
            <a:chExt cx="2075934" cy="2274249"/>
          </a:xfrm>
        </p:grpSpPr>
        <p:sp>
          <p:nvSpPr>
            <p:cNvPr id="15" name="ZoneTexte 14">
              <a:extLst>
                <a:ext uri="{FF2B5EF4-FFF2-40B4-BE49-F238E27FC236}">
                  <a16:creationId xmlns:a16="http://schemas.microsoft.com/office/drawing/2014/main" id="{FBB52E8F-BB24-7A42-A26C-460C15986BD1}"/>
                </a:ext>
              </a:extLst>
            </p:cNvPr>
            <p:cNvSpPr txBox="1"/>
            <p:nvPr/>
          </p:nvSpPr>
          <p:spPr>
            <a:xfrm>
              <a:off x="1409677" y="3613061"/>
              <a:ext cx="1836080" cy="707886"/>
            </a:xfrm>
            <a:prstGeom prst="rect">
              <a:avLst/>
            </a:prstGeom>
            <a:noFill/>
          </p:spPr>
          <p:txBody>
            <a:bodyPr wrap="none" rtlCol="0">
              <a:spAutoFit/>
            </a:bodyPr>
            <a:lstStyle/>
            <a:p>
              <a:r>
                <a:rPr lang="fr-FR" sz="2000" dirty="0" err="1"/>
                <a:t>potential</a:t>
              </a:r>
              <a:r>
                <a:rPr lang="fr-FR" sz="2000" dirty="0"/>
                <a:t> </a:t>
              </a:r>
              <a:r>
                <a:rPr lang="fr-FR" sz="2000" dirty="0" err="1"/>
                <a:t>energy</a:t>
              </a:r>
              <a:endParaRPr lang="fr-FR" sz="2000" dirty="0"/>
            </a:p>
            <a:p>
              <a:r>
                <a:rPr lang="fr-FR" sz="2000" dirty="0"/>
                <a:t>of the </a:t>
              </a:r>
              <a:r>
                <a:rPr lang="fr-FR" sz="2000" dirty="0" err="1"/>
                <a:t>spring</a:t>
              </a:r>
              <a:endParaRPr lang="fr-FR" sz="2000" dirty="0"/>
            </a:p>
          </p:txBody>
        </p:sp>
        <p:cxnSp>
          <p:nvCxnSpPr>
            <p:cNvPr id="16" name="Connecteur droit avec flèche 15">
              <a:extLst>
                <a:ext uri="{FF2B5EF4-FFF2-40B4-BE49-F238E27FC236}">
                  <a16:creationId xmlns:a16="http://schemas.microsoft.com/office/drawing/2014/main" id="{B130D6AD-D0EF-B641-A280-10FE17C4E40C}"/>
                </a:ext>
              </a:extLst>
            </p:cNvPr>
            <p:cNvCxnSpPr>
              <a:cxnSpLocks/>
            </p:cNvCxnSpPr>
            <p:nvPr/>
          </p:nvCxnSpPr>
          <p:spPr bwMode="auto">
            <a:xfrm flipV="1">
              <a:off x="2530358" y="2046698"/>
              <a:ext cx="955253" cy="157603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39" name="Groupe 38">
            <a:extLst>
              <a:ext uri="{FF2B5EF4-FFF2-40B4-BE49-F238E27FC236}">
                <a16:creationId xmlns:a16="http://schemas.microsoft.com/office/drawing/2014/main" id="{974F9E4E-2CD9-F040-B748-2853F0778579}"/>
              </a:ext>
            </a:extLst>
          </p:cNvPr>
          <p:cNvGrpSpPr/>
          <p:nvPr/>
        </p:nvGrpSpPr>
        <p:grpSpPr>
          <a:xfrm>
            <a:off x="3245757" y="2072263"/>
            <a:ext cx="1858876" cy="2421984"/>
            <a:chOff x="3245757" y="2072263"/>
            <a:chExt cx="1858876" cy="2421984"/>
          </a:xfrm>
        </p:grpSpPr>
        <p:sp>
          <p:nvSpPr>
            <p:cNvPr id="19" name="ZoneTexte 18">
              <a:extLst>
                <a:ext uri="{FF2B5EF4-FFF2-40B4-BE49-F238E27FC236}">
                  <a16:creationId xmlns:a16="http://schemas.microsoft.com/office/drawing/2014/main" id="{6FF5682F-E6C2-EA45-B482-658F1D866718}"/>
                </a:ext>
              </a:extLst>
            </p:cNvPr>
            <p:cNvSpPr txBox="1"/>
            <p:nvPr/>
          </p:nvSpPr>
          <p:spPr>
            <a:xfrm>
              <a:off x="3245757" y="3786361"/>
              <a:ext cx="1836080" cy="707886"/>
            </a:xfrm>
            <a:prstGeom prst="rect">
              <a:avLst/>
            </a:prstGeom>
            <a:noFill/>
          </p:spPr>
          <p:txBody>
            <a:bodyPr wrap="none" rtlCol="0">
              <a:spAutoFit/>
            </a:bodyPr>
            <a:lstStyle/>
            <a:p>
              <a:r>
                <a:rPr lang="fr-FR" sz="2000" dirty="0" err="1"/>
                <a:t>potential</a:t>
              </a:r>
              <a:r>
                <a:rPr lang="fr-FR" sz="2000" dirty="0"/>
                <a:t> </a:t>
              </a:r>
              <a:r>
                <a:rPr lang="fr-FR" sz="2000" dirty="0" err="1"/>
                <a:t>energy</a:t>
              </a:r>
              <a:endParaRPr lang="fr-FR" sz="2000" dirty="0"/>
            </a:p>
            <a:p>
              <a:r>
                <a:rPr lang="fr-FR" sz="2000" dirty="0"/>
                <a:t>of the </a:t>
              </a:r>
              <a:r>
                <a:rPr lang="fr-FR" sz="2000" dirty="0" err="1"/>
                <a:t>piezo</a:t>
              </a:r>
              <a:endParaRPr lang="fr-FR" sz="2000" dirty="0"/>
            </a:p>
          </p:txBody>
        </p:sp>
        <p:cxnSp>
          <p:nvCxnSpPr>
            <p:cNvPr id="20" name="Connecteur droit avec flèche 19">
              <a:extLst>
                <a:ext uri="{FF2B5EF4-FFF2-40B4-BE49-F238E27FC236}">
                  <a16:creationId xmlns:a16="http://schemas.microsoft.com/office/drawing/2014/main" id="{106287E1-C980-7C4C-835C-741CF4DFC6C6}"/>
                </a:ext>
              </a:extLst>
            </p:cNvPr>
            <p:cNvCxnSpPr>
              <a:cxnSpLocks/>
              <a:stCxn id="19" idx="0"/>
            </p:cNvCxnSpPr>
            <p:nvPr/>
          </p:nvCxnSpPr>
          <p:spPr bwMode="auto">
            <a:xfrm flipV="1">
              <a:off x="4163797" y="2072263"/>
              <a:ext cx="940836" cy="171409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40" name="Groupe 39">
            <a:extLst>
              <a:ext uri="{FF2B5EF4-FFF2-40B4-BE49-F238E27FC236}">
                <a16:creationId xmlns:a16="http://schemas.microsoft.com/office/drawing/2014/main" id="{85D8AF30-5863-0E4C-A04E-983AF77A30BB}"/>
              </a:ext>
            </a:extLst>
          </p:cNvPr>
          <p:cNvGrpSpPr/>
          <p:nvPr/>
        </p:nvGrpSpPr>
        <p:grpSpPr>
          <a:xfrm>
            <a:off x="5321691" y="1949521"/>
            <a:ext cx="1836081" cy="2688873"/>
            <a:chOff x="5321691" y="1949521"/>
            <a:chExt cx="1836081" cy="2688873"/>
          </a:xfrm>
        </p:grpSpPr>
        <p:sp>
          <p:nvSpPr>
            <p:cNvPr id="11" name="Rectangle 10">
              <a:extLst>
                <a:ext uri="{FF2B5EF4-FFF2-40B4-BE49-F238E27FC236}">
                  <a16:creationId xmlns:a16="http://schemas.microsoft.com/office/drawing/2014/main" id="{CC93D6F2-3184-3B40-8F97-AEE783AD4780}"/>
                </a:ext>
              </a:extLst>
            </p:cNvPr>
            <p:cNvSpPr/>
            <p:nvPr/>
          </p:nvSpPr>
          <p:spPr>
            <a:xfrm>
              <a:off x="5321691" y="3622731"/>
              <a:ext cx="1836081" cy="1015663"/>
            </a:xfrm>
            <a:prstGeom prst="rect">
              <a:avLst/>
            </a:prstGeom>
          </p:spPr>
          <p:txBody>
            <a:bodyPr wrap="square">
              <a:spAutoFit/>
            </a:bodyPr>
            <a:lstStyle/>
            <a:p>
              <a:r>
                <a:rPr lang="fr-FR" sz="2000" dirty="0" err="1"/>
                <a:t>Potential</a:t>
              </a:r>
              <a:r>
                <a:rPr lang="fr-FR" sz="2000" dirty="0"/>
                <a:t> </a:t>
              </a:r>
              <a:r>
                <a:rPr lang="fr-FR" sz="2000" dirty="0" err="1"/>
                <a:t>energy</a:t>
              </a:r>
              <a:endParaRPr lang="fr-FR" sz="2000" dirty="0"/>
            </a:p>
            <a:p>
              <a:r>
                <a:rPr lang="fr-FR" sz="2000" dirty="0"/>
                <a:t> of tip-surface interaction</a:t>
              </a:r>
            </a:p>
          </p:txBody>
        </p:sp>
        <p:cxnSp>
          <p:nvCxnSpPr>
            <p:cNvPr id="27" name="Connecteur droit avec flèche 26">
              <a:extLst>
                <a:ext uri="{FF2B5EF4-FFF2-40B4-BE49-F238E27FC236}">
                  <a16:creationId xmlns:a16="http://schemas.microsoft.com/office/drawing/2014/main" id="{AFC5D218-BA10-0D4A-B836-13A19544F4C1}"/>
                </a:ext>
              </a:extLst>
            </p:cNvPr>
            <p:cNvCxnSpPr>
              <a:cxnSpLocks/>
              <a:stCxn id="11" idx="0"/>
            </p:cNvCxnSpPr>
            <p:nvPr/>
          </p:nvCxnSpPr>
          <p:spPr bwMode="auto">
            <a:xfrm flipV="1">
              <a:off x="6239732" y="1949521"/>
              <a:ext cx="557308" cy="167321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41" name="Groupe 40">
            <a:extLst>
              <a:ext uri="{FF2B5EF4-FFF2-40B4-BE49-F238E27FC236}">
                <a16:creationId xmlns:a16="http://schemas.microsoft.com/office/drawing/2014/main" id="{E7EBFBB5-FFFD-2841-8A80-EDFCC92C6452}"/>
              </a:ext>
            </a:extLst>
          </p:cNvPr>
          <p:cNvGrpSpPr/>
          <p:nvPr/>
        </p:nvGrpSpPr>
        <p:grpSpPr>
          <a:xfrm>
            <a:off x="7009512" y="2155915"/>
            <a:ext cx="2146959" cy="2682533"/>
            <a:chOff x="7009512" y="2155915"/>
            <a:chExt cx="2146959" cy="2682533"/>
          </a:xfrm>
        </p:grpSpPr>
        <p:cxnSp>
          <p:nvCxnSpPr>
            <p:cNvPr id="31" name="Connecteur droit avec flèche 30">
              <a:extLst>
                <a:ext uri="{FF2B5EF4-FFF2-40B4-BE49-F238E27FC236}">
                  <a16:creationId xmlns:a16="http://schemas.microsoft.com/office/drawing/2014/main" id="{C3D1484D-90E0-1D44-B001-7D49B6D1086D}"/>
                </a:ext>
              </a:extLst>
            </p:cNvPr>
            <p:cNvCxnSpPr>
              <a:cxnSpLocks/>
            </p:cNvCxnSpPr>
            <p:nvPr/>
          </p:nvCxnSpPr>
          <p:spPr bwMode="auto">
            <a:xfrm flipH="1" flipV="1">
              <a:off x="8138714" y="2155915"/>
              <a:ext cx="154157" cy="1856553"/>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32" name="Rectangle 31">
              <a:extLst>
                <a:ext uri="{FF2B5EF4-FFF2-40B4-BE49-F238E27FC236}">
                  <a16:creationId xmlns:a16="http://schemas.microsoft.com/office/drawing/2014/main" id="{19C1AC89-B1B3-9A49-9424-4252C63E691E}"/>
                </a:ext>
              </a:extLst>
            </p:cNvPr>
            <p:cNvSpPr/>
            <p:nvPr/>
          </p:nvSpPr>
          <p:spPr>
            <a:xfrm>
              <a:off x="7009512" y="4130562"/>
              <a:ext cx="2146959" cy="707886"/>
            </a:xfrm>
            <a:prstGeom prst="rect">
              <a:avLst/>
            </a:prstGeom>
          </p:spPr>
          <p:txBody>
            <a:bodyPr wrap="square">
              <a:spAutoFit/>
            </a:bodyPr>
            <a:lstStyle/>
            <a:p>
              <a:r>
                <a:rPr lang="fr-FR" sz="2000" dirty="0"/>
                <a:t>dissipation </a:t>
              </a:r>
              <a:r>
                <a:rPr lang="fr-FR" sz="2000" dirty="0" err="1"/>
                <a:t>energy</a:t>
              </a:r>
              <a:r>
                <a:rPr lang="fr-FR" sz="2000" dirty="0"/>
                <a:t> </a:t>
              </a:r>
              <a:r>
                <a:rPr lang="fr-FR" sz="2000" dirty="0" err="1"/>
                <a:t>from</a:t>
              </a:r>
              <a:r>
                <a:rPr lang="fr-FR" sz="2000" dirty="0"/>
                <a:t> the </a:t>
              </a:r>
              <a:r>
                <a:rPr lang="fr-FR" sz="2000" dirty="0" err="1"/>
                <a:t>damping</a:t>
              </a:r>
              <a:endParaRPr lang="fr-FR" sz="2000" dirty="0"/>
            </a:p>
          </p:txBody>
        </p:sp>
      </p:grpSp>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8BAE23D1-3EDD-3A43-83FD-D33F5D92521D}"/>
                  </a:ext>
                </a:extLst>
              </p:cNvPr>
              <p:cNvSpPr txBox="1"/>
              <p:nvPr/>
            </p:nvSpPr>
            <p:spPr>
              <a:xfrm>
                <a:off x="-147832" y="1345966"/>
                <a:ext cx="9564093" cy="737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200" b="0" i="1" smtClean="0">
                          <a:latin typeface="Cambria Math" panose="02040503050406030204" pitchFamily="18" charset="0"/>
                        </a:rPr>
                        <m:t>𝐿</m:t>
                      </m:r>
                      <m:d>
                        <m:dPr>
                          <m:ctrlPr>
                            <a:rPr lang="fr-FR" sz="2200" i="1" smtClean="0">
                              <a:latin typeface="Cambria Math" panose="02040503050406030204" pitchFamily="18" charset="0"/>
                            </a:rPr>
                          </m:ctrlPr>
                        </m:dPr>
                        <m:e>
                          <m:r>
                            <a:rPr lang="fr-FR" sz="2200" b="0" i="1" smtClean="0">
                              <a:latin typeface="Cambria Math" panose="02040503050406030204" pitchFamily="18" charset="0"/>
                            </a:rPr>
                            <m:t>𝑧</m:t>
                          </m:r>
                          <m:r>
                            <a:rPr lang="fr-FR" sz="2200" b="0" i="1" smtClean="0">
                              <a:latin typeface="Cambria Math" panose="02040503050406030204" pitchFamily="18" charset="0"/>
                            </a:rPr>
                            <m:t>,</m:t>
                          </m:r>
                          <m:acc>
                            <m:accPr>
                              <m:chr m:val="̇"/>
                              <m:ctrlPr>
                                <a:rPr lang="fr-FR" sz="2200" i="1" smtClean="0">
                                  <a:latin typeface="Cambria Math" panose="02040503050406030204" pitchFamily="18" charset="0"/>
                                </a:rPr>
                              </m:ctrlPr>
                            </m:accPr>
                            <m:e>
                              <m:r>
                                <a:rPr lang="fr-FR" sz="2200" b="0" i="1" smtClean="0">
                                  <a:latin typeface="Cambria Math" panose="02040503050406030204" pitchFamily="18" charset="0"/>
                                </a:rPr>
                                <m:t>𝑧</m:t>
                              </m:r>
                            </m:e>
                          </m:acc>
                          <m:r>
                            <a:rPr lang="fr-FR" sz="2200" b="0" i="1" smtClean="0">
                              <a:latin typeface="Cambria Math" panose="02040503050406030204" pitchFamily="18" charset="0"/>
                            </a:rPr>
                            <m:t>,</m:t>
                          </m:r>
                          <m:r>
                            <a:rPr lang="fr-FR" sz="2200" b="0" i="1" smtClean="0">
                              <a:latin typeface="Cambria Math" panose="02040503050406030204" pitchFamily="18" charset="0"/>
                            </a:rPr>
                            <m:t>𝑡</m:t>
                          </m:r>
                        </m:e>
                      </m:d>
                      <m:r>
                        <a:rPr lang="fr-FR" sz="2200" b="0" i="1" smtClean="0">
                          <a:latin typeface="Cambria Math" panose="02040503050406030204" pitchFamily="18" charset="0"/>
                        </a:rPr>
                        <m:t>=</m:t>
                      </m:r>
                      <m:f>
                        <m:fPr>
                          <m:ctrlPr>
                            <a:rPr lang="fr-FR" sz="2200" i="1" smtClean="0">
                              <a:latin typeface="Cambria Math" panose="02040503050406030204" pitchFamily="18" charset="0"/>
                            </a:rPr>
                          </m:ctrlPr>
                        </m:fPr>
                        <m:num>
                          <m:r>
                            <a:rPr lang="fr-FR" sz="2200" b="0" i="1" smtClean="0">
                              <a:latin typeface="Cambria Math" panose="02040503050406030204" pitchFamily="18" charset="0"/>
                            </a:rPr>
                            <m:t>1</m:t>
                          </m:r>
                        </m:num>
                        <m:den>
                          <m:r>
                            <a:rPr lang="fr-FR" sz="2200" b="0" i="1" smtClean="0">
                              <a:latin typeface="Cambria Math" panose="02040503050406030204" pitchFamily="18" charset="0"/>
                            </a:rPr>
                            <m:t>2</m:t>
                          </m:r>
                        </m:den>
                      </m:f>
                      <m:sSup>
                        <m:sSupPr>
                          <m:ctrlPr>
                            <a:rPr lang="fr-FR" sz="2200" i="1" smtClean="0">
                              <a:latin typeface="Cambria Math" panose="02040503050406030204" pitchFamily="18" charset="0"/>
                            </a:rPr>
                          </m:ctrlPr>
                        </m:sSupPr>
                        <m:e>
                          <m:r>
                            <a:rPr lang="fr-FR" sz="2200" b="0" i="1" smtClean="0">
                              <a:latin typeface="Cambria Math" panose="02040503050406030204" pitchFamily="18" charset="0"/>
                            </a:rPr>
                            <m:t>𝑚</m:t>
                          </m:r>
                        </m:e>
                        <m:sup>
                          <m:r>
                            <a:rPr lang="fr-FR" sz="2200" b="0" i="1" smtClean="0">
                              <a:latin typeface="Cambria Math" panose="02040503050406030204" pitchFamily="18" charset="0"/>
                            </a:rPr>
                            <m:t>∗</m:t>
                          </m:r>
                        </m:sup>
                      </m:sSup>
                      <m:acc>
                        <m:accPr>
                          <m:chr m:val="̇"/>
                          <m:ctrlPr>
                            <a:rPr lang="fr-FR" sz="2200" i="1" smtClean="0">
                              <a:latin typeface="Cambria Math" panose="02040503050406030204" pitchFamily="18" charset="0"/>
                            </a:rPr>
                          </m:ctrlPr>
                        </m:accPr>
                        <m:e>
                          <m:r>
                            <a:rPr lang="fr-FR" sz="2200" b="0" i="1" smtClean="0">
                              <a:latin typeface="Cambria Math" panose="02040503050406030204" pitchFamily="18" charset="0"/>
                            </a:rPr>
                            <m:t>𝑧</m:t>
                          </m:r>
                        </m:e>
                      </m:acc>
                      <m:sSup>
                        <m:sSupPr>
                          <m:ctrlPr>
                            <a:rPr lang="fr-FR" sz="2200" i="1" smtClean="0">
                              <a:latin typeface="Cambria Math" panose="02040503050406030204" pitchFamily="18" charset="0"/>
                            </a:rPr>
                          </m:ctrlPr>
                        </m:sSupPr>
                        <m:e>
                          <m:d>
                            <m:dPr>
                              <m:ctrlPr>
                                <a:rPr lang="fr-FR" sz="2200" i="1" smtClean="0">
                                  <a:latin typeface="Cambria Math" panose="02040503050406030204" pitchFamily="18" charset="0"/>
                                </a:rPr>
                              </m:ctrlPr>
                            </m:dPr>
                            <m:e>
                              <m:r>
                                <a:rPr lang="fr-FR" sz="2200" b="0" i="1" smtClean="0">
                                  <a:latin typeface="Cambria Math" panose="02040503050406030204" pitchFamily="18" charset="0"/>
                                </a:rPr>
                                <m:t>𝑡</m:t>
                              </m:r>
                            </m:e>
                          </m:d>
                        </m:e>
                        <m:sup>
                          <m:r>
                            <a:rPr lang="fr-FR" sz="2200" b="0" i="1" smtClean="0">
                              <a:latin typeface="Cambria Math" panose="02040503050406030204" pitchFamily="18" charset="0"/>
                            </a:rPr>
                            <m:t>2</m:t>
                          </m:r>
                        </m:sup>
                      </m:sSup>
                      <m:r>
                        <a:rPr lang="fr-FR" sz="2200" b="0" i="1" smtClean="0">
                          <a:latin typeface="Cambria Math" panose="02040503050406030204" pitchFamily="18" charset="0"/>
                        </a:rPr>
                        <m:t>−</m:t>
                      </m:r>
                      <m:d>
                        <m:dPr>
                          <m:begChr m:val="["/>
                          <m:endChr m:val="]"/>
                          <m:ctrlPr>
                            <a:rPr lang="fr-FR" sz="2200" i="1" smtClean="0">
                              <a:latin typeface="Cambria Math" panose="02040503050406030204" pitchFamily="18" charset="0"/>
                            </a:rPr>
                          </m:ctrlPr>
                        </m:dPr>
                        <m:e>
                          <m:f>
                            <m:fPr>
                              <m:ctrlPr>
                                <a:rPr lang="fr-FR" sz="2200" i="1" smtClean="0">
                                  <a:latin typeface="Cambria Math" panose="02040503050406030204" pitchFamily="18" charset="0"/>
                                </a:rPr>
                              </m:ctrlPr>
                            </m:fPr>
                            <m:num>
                              <m:r>
                                <a:rPr lang="fr-FR" sz="2200" b="0" i="1" smtClean="0">
                                  <a:latin typeface="Cambria Math" panose="02040503050406030204" pitchFamily="18" charset="0"/>
                                </a:rPr>
                                <m:t>1</m:t>
                              </m:r>
                            </m:num>
                            <m:den>
                              <m:r>
                                <a:rPr lang="fr-FR" sz="2200" b="0" i="1" smtClean="0">
                                  <a:latin typeface="Cambria Math" panose="02040503050406030204" pitchFamily="18" charset="0"/>
                                </a:rPr>
                                <m:t>2</m:t>
                              </m:r>
                            </m:den>
                          </m:f>
                          <m:sSub>
                            <m:sSubPr>
                              <m:ctrlPr>
                                <a:rPr lang="fr-FR" sz="2200" i="1" smtClean="0">
                                  <a:latin typeface="Cambria Math" panose="02040503050406030204" pitchFamily="18" charset="0"/>
                                </a:rPr>
                              </m:ctrlPr>
                            </m:sSubPr>
                            <m:e>
                              <m:r>
                                <a:rPr lang="fr-FR" sz="2200" b="0" i="1" smtClean="0">
                                  <a:latin typeface="Cambria Math" panose="02040503050406030204" pitchFamily="18" charset="0"/>
                                </a:rPr>
                                <m:t>𝑘</m:t>
                              </m:r>
                            </m:e>
                            <m:sub>
                              <m:r>
                                <a:rPr lang="fr-FR" sz="2200" b="0" i="1" smtClean="0">
                                  <a:latin typeface="Cambria Math" panose="02040503050406030204" pitchFamily="18" charset="0"/>
                                </a:rPr>
                                <m:t>𝑐</m:t>
                              </m:r>
                            </m:sub>
                          </m:sSub>
                          <m:r>
                            <a:rPr lang="fr-FR" sz="2200" b="0" i="1" smtClean="0">
                              <a:latin typeface="Cambria Math" panose="02040503050406030204" pitchFamily="18" charset="0"/>
                            </a:rPr>
                            <m:t>𝑧</m:t>
                          </m:r>
                          <m:sSup>
                            <m:sSupPr>
                              <m:ctrlPr>
                                <a:rPr lang="fr-FR" sz="2200" i="1" smtClean="0">
                                  <a:latin typeface="Cambria Math" panose="02040503050406030204" pitchFamily="18" charset="0"/>
                                </a:rPr>
                              </m:ctrlPr>
                            </m:sSupPr>
                            <m:e>
                              <m:d>
                                <m:dPr>
                                  <m:ctrlPr>
                                    <a:rPr lang="fr-FR" sz="2200" i="1" smtClean="0">
                                      <a:latin typeface="Cambria Math" panose="02040503050406030204" pitchFamily="18" charset="0"/>
                                    </a:rPr>
                                  </m:ctrlPr>
                                </m:dPr>
                                <m:e>
                                  <m:r>
                                    <a:rPr lang="fr-FR" sz="2200" b="0" i="1" smtClean="0">
                                      <a:latin typeface="Cambria Math" panose="02040503050406030204" pitchFamily="18" charset="0"/>
                                    </a:rPr>
                                    <m:t>𝑡</m:t>
                                  </m:r>
                                </m:e>
                              </m:d>
                            </m:e>
                            <m:sup>
                              <m:r>
                                <a:rPr lang="fr-FR" sz="2200" b="0" i="1" smtClean="0">
                                  <a:latin typeface="Cambria Math" panose="02040503050406030204" pitchFamily="18" charset="0"/>
                                </a:rPr>
                                <m:t>2</m:t>
                              </m:r>
                            </m:sup>
                          </m:sSup>
                          <m:r>
                            <a:rPr lang="fr-FR" sz="2200" b="0" i="1" smtClean="0">
                              <a:latin typeface="Cambria Math" panose="02040503050406030204" pitchFamily="18" charset="0"/>
                            </a:rPr>
                            <m:t>−</m:t>
                          </m:r>
                          <m:r>
                            <a:rPr lang="fr-FR" sz="2200" b="0" i="1" smtClean="0">
                              <a:latin typeface="Cambria Math" panose="02040503050406030204" pitchFamily="18" charset="0"/>
                            </a:rPr>
                            <m:t>𝑧</m:t>
                          </m:r>
                          <m:d>
                            <m:dPr>
                              <m:ctrlPr>
                                <a:rPr lang="fr-FR" sz="2200" i="1" smtClean="0">
                                  <a:latin typeface="Cambria Math" panose="02040503050406030204" pitchFamily="18" charset="0"/>
                                </a:rPr>
                              </m:ctrlPr>
                            </m:dPr>
                            <m:e>
                              <m:r>
                                <a:rPr lang="fr-FR" sz="2200" b="0" i="1" smtClean="0">
                                  <a:latin typeface="Cambria Math" panose="02040503050406030204" pitchFamily="18" charset="0"/>
                                </a:rPr>
                                <m:t>𝑡</m:t>
                              </m:r>
                            </m:e>
                          </m:d>
                          <m:sSub>
                            <m:sSubPr>
                              <m:ctrlPr>
                                <a:rPr lang="fr-FR" sz="2200" i="1" smtClean="0">
                                  <a:latin typeface="Cambria Math" panose="02040503050406030204" pitchFamily="18" charset="0"/>
                                </a:rPr>
                              </m:ctrlPr>
                            </m:sSubPr>
                            <m:e>
                              <m:r>
                                <a:rPr lang="fr-FR" sz="2200" b="0" i="1" smtClean="0">
                                  <a:latin typeface="Cambria Math" panose="02040503050406030204" pitchFamily="18" charset="0"/>
                                </a:rPr>
                                <m:t>𝐹</m:t>
                              </m:r>
                            </m:e>
                            <m:sub>
                              <m:r>
                                <a:rPr lang="fr-FR" sz="2200" b="0" i="1" smtClean="0">
                                  <a:latin typeface="Cambria Math" panose="02040503050406030204" pitchFamily="18" charset="0"/>
                                </a:rPr>
                                <m:t>𝑝𝑧</m:t>
                              </m:r>
                            </m:sub>
                          </m:sSub>
                          <m:r>
                            <a:rPr lang="fr-FR" sz="2200" b="0" i="1" smtClean="0">
                              <a:latin typeface="Cambria Math" panose="02040503050406030204" pitchFamily="18" charset="0"/>
                            </a:rPr>
                            <m:t>𝑐𝑜𝑠</m:t>
                          </m:r>
                          <m:d>
                            <m:dPr>
                              <m:ctrlPr>
                                <a:rPr lang="fr-FR" sz="2200" i="1" smtClean="0">
                                  <a:latin typeface="Cambria Math" panose="02040503050406030204" pitchFamily="18" charset="0"/>
                                </a:rPr>
                              </m:ctrlPr>
                            </m:dPr>
                            <m:e>
                              <m:r>
                                <a:rPr lang="fr-FR" sz="2200" b="0" i="1" smtClean="0">
                                  <a:latin typeface="Cambria Math" panose="02040503050406030204" pitchFamily="18" charset="0"/>
                                  <a:ea typeface="Cambria Math" panose="02040503050406030204" pitchFamily="18" charset="0"/>
                                </a:rPr>
                                <m:t>𝜔</m:t>
                              </m:r>
                              <m:r>
                                <a:rPr lang="fr-FR" sz="2200" b="0" i="1" smtClean="0">
                                  <a:latin typeface="Cambria Math" panose="02040503050406030204" pitchFamily="18" charset="0"/>
                                  <a:ea typeface="Cambria Math" panose="02040503050406030204" pitchFamily="18" charset="0"/>
                                </a:rPr>
                                <m:t>𝑡</m:t>
                              </m:r>
                            </m:e>
                          </m:d>
                          <m:r>
                            <a:rPr lang="fr-FR" sz="2200" b="0" i="1" smtClean="0">
                              <a:latin typeface="Cambria Math" panose="02040503050406030204" pitchFamily="18" charset="0"/>
                            </a:rPr>
                            <m:t>+</m:t>
                          </m:r>
                          <m:sSub>
                            <m:sSubPr>
                              <m:ctrlPr>
                                <a:rPr lang="fr-FR" sz="2200" i="1" smtClean="0">
                                  <a:latin typeface="Cambria Math" panose="02040503050406030204" pitchFamily="18" charset="0"/>
                                </a:rPr>
                              </m:ctrlPr>
                            </m:sSubPr>
                            <m:e>
                              <m:r>
                                <a:rPr lang="fr-FR" sz="2200" b="0" i="1" smtClean="0">
                                  <a:latin typeface="Cambria Math" panose="02040503050406030204" pitchFamily="18" charset="0"/>
                                </a:rPr>
                                <m:t>𝑈</m:t>
                              </m:r>
                            </m:e>
                            <m:sub>
                              <m:r>
                                <a:rPr lang="fr-FR" sz="2200" b="0" i="1" smtClean="0">
                                  <a:latin typeface="Cambria Math" panose="02040503050406030204" pitchFamily="18" charset="0"/>
                                </a:rPr>
                                <m:t>𝑖𝑛𝑡</m:t>
                              </m:r>
                            </m:sub>
                          </m:sSub>
                        </m:e>
                      </m:d>
                      <m:r>
                        <a:rPr lang="fr-FR" sz="2200" b="0" i="1" smtClean="0">
                          <a:latin typeface="Cambria Math" panose="02040503050406030204" pitchFamily="18" charset="0"/>
                        </a:rPr>
                        <m:t>−</m:t>
                      </m:r>
                      <m:r>
                        <a:rPr lang="el-GR" sz="2200" b="0" i="1" smtClean="0">
                          <a:latin typeface="Cambria Math" panose="02040503050406030204" pitchFamily="18" charset="0"/>
                          <a:ea typeface="Cambria Math" panose="02040503050406030204" pitchFamily="18" charset="0"/>
                        </a:rPr>
                        <m:t>𝛤</m:t>
                      </m:r>
                      <m:sSup>
                        <m:sSupPr>
                          <m:ctrlPr>
                            <a:rPr lang="el-GR" sz="2200" i="1" smtClean="0">
                              <a:latin typeface="Cambria Math" panose="02040503050406030204" pitchFamily="18" charset="0"/>
                              <a:ea typeface="Cambria Math" panose="02040503050406030204" pitchFamily="18" charset="0"/>
                            </a:rPr>
                          </m:ctrlPr>
                        </m:sSupPr>
                        <m:e>
                          <m:r>
                            <a:rPr lang="fr-FR" sz="2200" b="0" i="1" smtClean="0">
                              <a:latin typeface="Cambria Math" panose="02040503050406030204" pitchFamily="18" charset="0"/>
                              <a:ea typeface="Cambria Math" panose="02040503050406030204" pitchFamily="18" charset="0"/>
                            </a:rPr>
                            <m:t>𝑚</m:t>
                          </m:r>
                        </m:e>
                        <m:sup>
                          <m:r>
                            <a:rPr lang="fr-FR" sz="2200" b="0" i="1" smtClean="0">
                              <a:latin typeface="Cambria Math" panose="02040503050406030204" pitchFamily="18" charset="0"/>
                              <a:ea typeface="Cambria Math" panose="02040503050406030204" pitchFamily="18" charset="0"/>
                            </a:rPr>
                            <m:t>∗</m:t>
                          </m:r>
                        </m:sup>
                      </m:sSup>
                      <m:r>
                        <a:rPr lang="fr-FR" sz="2200" b="0" i="1" smtClean="0">
                          <a:latin typeface="Cambria Math" panose="02040503050406030204" pitchFamily="18" charset="0"/>
                          <a:ea typeface="Cambria Math" panose="02040503050406030204" pitchFamily="18" charset="0"/>
                        </a:rPr>
                        <m:t>𝑧</m:t>
                      </m:r>
                      <m:d>
                        <m:dPr>
                          <m:ctrlPr>
                            <a:rPr lang="fr-FR" sz="2200" i="1" smtClean="0">
                              <a:latin typeface="Cambria Math" panose="02040503050406030204" pitchFamily="18" charset="0"/>
                              <a:ea typeface="Cambria Math" panose="02040503050406030204" pitchFamily="18" charset="0"/>
                            </a:rPr>
                          </m:ctrlPr>
                        </m:dPr>
                        <m:e>
                          <m:r>
                            <a:rPr lang="fr-FR" sz="2200" b="0" i="1" smtClean="0">
                              <a:latin typeface="Cambria Math" panose="02040503050406030204" pitchFamily="18" charset="0"/>
                              <a:ea typeface="Cambria Math" panose="02040503050406030204" pitchFamily="18" charset="0"/>
                            </a:rPr>
                            <m:t>𝑡</m:t>
                          </m:r>
                        </m:e>
                      </m:d>
                      <m:bar>
                        <m:barPr>
                          <m:ctrlPr>
                            <a:rPr lang="fr-FR" sz="2200" i="1" smtClean="0">
                              <a:latin typeface="Cambria Math" panose="02040503050406030204" pitchFamily="18" charset="0"/>
                              <a:ea typeface="Cambria Math" panose="02040503050406030204" pitchFamily="18" charset="0"/>
                            </a:rPr>
                          </m:ctrlPr>
                        </m:barPr>
                        <m:e>
                          <m:acc>
                            <m:accPr>
                              <m:chr m:val="̇"/>
                              <m:ctrlPr>
                                <a:rPr lang="fr-FR" sz="2200" i="1" smtClean="0">
                                  <a:latin typeface="Cambria Math" panose="02040503050406030204" pitchFamily="18" charset="0"/>
                                  <a:ea typeface="Cambria Math" panose="02040503050406030204" pitchFamily="18" charset="0"/>
                                </a:rPr>
                              </m:ctrlPr>
                            </m:accPr>
                            <m:e>
                              <m:r>
                                <a:rPr lang="fr-FR" sz="2200" b="0" i="1" smtClean="0">
                                  <a:latin typeface="Cambria Math" panose="02040503050406030204" pitchFamily="18" charset="0"/>
                                  <a:ea typeface="Cambria Math" panose="02040503050406030204" pitchFamily="18" charset="0"/>
                                </a:rPr>
                                <m:t>𝑧</m:t>
                              </m:r>
                            </m:e>
                          </m:acc>
                          <m:d>
                            <m:dPr>
                              <m:ctrlPr>
                                <a:rPr lang="fr-FR" sz="2200" i="1" smtClean="0">
                                  <a:latin typeface="Cambria Math" panose="02040503050406030204" pitchFamily="18" charset="0"/>
                                </a:rPr>
                              </m:ctrlPr>
                            </m:dPr>
                            <m:e>
                              <m:r>
                                <a:rPr lang="fr-FR" sz="2200" b="0" i="1" smtClean="0">
                                  <a:latin typeface="Cambria Math" panose="02040503050406030204" pitchFamily="18" charset="0"/>
                                </a:rPr>
                                <m:t>𝑡</m:t>
                              </m:r>
                            </m:e>
                          </m:d>
                        </m:e>
                      </m:bar>
                    </m:oMath>
                  </m:oMathPara>
                </a14:m>
                <a:endParaRPr lang="fr-FR" sz="2200" dirty="0"/>
              </a:p>
            </p:txBody>
          </p:sp>
        </mc:Choice>
        <mc:Fallback xmlns="">
          <p:sp>
            <p:nvSpPr>
              <p:cNvPr id="26" name="ZoneTexte 25">
                <a:extLst>
                  <a:ext uri="{FF2B5EF4-FFF2-40B4-BE49-F238E27FC236}">
                    <a16:creationId xmlns:a16="http://schemas.microsoft.com/office/drawing/2014/main" id="{8BAE23D1-3EDD-3A43-83FD-D33F5D92521D}"/>
                  </a:ext>
                </a:extLst>
              </p:cNvPr>
              <p:cNvSpPr txBox="1">
                <a:spLocks noRot="1" noChangeAspect="1" noMove="1" noResize="1" noEditPoints="1" noAdjustHandles="1" noChangeArrowheads="1" noChangeShapeType="1" noTextEdit="1"/>
              </p:cNvSpPr>
              <p:nvPr/>
            </p:nvSpPr>
            <p:spPr>
              <a:xfrm>
                <a:off x="-147832" y="1345966"/>
                <a:ext cx="9564093" cy="737510"/>
              </a:xfrm>
              <a:prstGeom prst="rect">
                <a:avLst/>
              </a:prstGeom>
              <a:blipFill>
                <a:blip r:embed="rId2"/>
                <a:stretch>
                  <a:fillRect b="-508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D53ED10A-F4AB-F249-B253-FE9C26FA8293}"/>
                  </a:ext>
                </a:extLst>
              </p:cNvPr>
              <p:cNvSpPr txBox="1"/>
              <p:nvPr/>
            </p:nvSpPr>
            <p:spPr>
              <a:xfrm>
                <a:off x="3201079" y="5495734"/>
                <a:ext cx="303865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𝑧</m:t>
                      </m:r>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m:t>
                      </m:r>
                      <m:r>
                        <a:rPr lang="fr-FR" b="0" i="1" smtClean="0">
                          <a:latin typeface="Cambria Math" panose="02040503050406030204" pitchFamily="18" charset="0"/>
                        </a:rPr>
                        <m:t>𝐴𝑐𝑜𝑠</m:t>
                      </m:r>
                      <m:d>
                        <m:dPr>
                          <m:ctrlPr>
                            <a:rPr lang="fr-FR" b="0" i="1" smtClean="0">
                              <a:latin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𝜔</m:t>
                          </m:r>
                          <m:r>
                            <a:rPr lang="fr-FR" b="0" i="1" smtClean="0">
                              <a:latin typeface="Cambria Math" panose="02040503050406030204" pitchFamily="18" charset="0"/>
                              <a:ea typeface="Cambria Math" panose="02040503050406030204" pitchFamily="18" charset="0"/>
                            </a:rPr>
                            <m:t>𝑡</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𝜑</m:t>
                          </m:r>
                        </m:e>
                      </m:d>
                    </m:oMath>
                  </m:oMathPara>
                </a14:m>
                <a:endParaRPr lang="fr-FR" dirty="0"/>
              </a:p>
            </p:txBody>
          </p:sp>
        </mc:Choice>
        <mc:Fallback xmlns="">
          <p:sp>
            <p:nvSpPr>
              <p:cNvPr id="42" name="ZoneTexte 41">
                <a:extLst>
                  <a:ext uri="{FF2B5EF4-FFF2-40B4-BE49-F238E27FC236}">
                    <a16:creationId xmlns:a16="http://schemas.microsoft.com/office/drawing/2014/main" id="{D53ED10A-F4AB-F249-B253-FE9C26FA8293}"/>
                  </a:ext>
                </a:extLst>
              </p:cNvPr>
              <p:cNvSpPr txBox="1">
                <a:spLocks noRot="1" noChangeAspect="1" noMove="1" noResize="1" noEditPoints="1" noAdjustHandles="1" noChangeArrowheads="1" noChangeShapeType="1" noTextEdit="1"/>
              </p:cNvSpPr>
              <p:nvPr/>
            </p:nvSpPr>
            <p:spPr>
              <a:xfrm>
                <a:off x="3201079" y="5495734"/>
                <a:ext cx="3038652" cy="461665"/>
              </a:xfrm>
              <a:prstGeom prst="rect">
                <a:avLst/>
              </a:prstGeom>
              <a:blipFill>
                <a:blip r:embed="rId3"/>
                <a:stretch>
                  <a:fillRect b="-8108"/>
                </a:stretch>
              </a:blipFill>
            </p:spPr>
            <p:txBody>
              <a:bodyPr/>
              <a:lstStyle/>
              <a:p>
                <a:r>
                  <a:rPr lang="fr-FR">
                    <a:noFill/>
                  </a:rPr>
                  <a:t> </a:t>
                </a:r>
              </a:p>
            </p:txBody>
          </p:sp>
        </mc:Fallback>
      </mc:AlternateContent>
      <p:grpSp>
        <p:nvGrpSpPr>
          <p:cNvPr id="52" name="Groupe 51">
            <a:extLst>
              <a:ext uri="{FF2B5EF4-FFF2-40B4-BE49-F238E27FC236}">
                <a16:creationId xmlns:a16="http://schemas.microsoft.com/office/drawing/2014/main" id="{603A0480-4B65-3C47-A7A2-33566D269815}"/>
              </a:ext>
            </a:extLst>
          </p:cNvPr>
          <p:cNvGrpSpPr/>
          <p:nvPr/>
        </p:nvGrpSpPr>
        <p:grpSpPr>
          <a:xfrm>
            <a:off x="1880118" y="5917173"/>
            <a:ext cx="3768842" cy="630649"/>
            <a:chOff x="1880118" y="5917173"/>
            <a:chExt cx="3768842" cy="630649"/>
          </a:xfrm>
        </p:grpSpPr>
        <p:sp>
          <p:nvSpPr>
            <p:cNvPr id="43" name="ZoneTexte 42">
              <a:extLst>
                <a:ext uri="{FF2B5EF4-FFF2-40B4-BE49-F238E27FC236}">
                  <a16:creationId xmlns:a16="http://schemas.microsoft.com/office/drawing/2014/main" id="{0183BA22-C94E-FD4F-B940-95FE781226E0}"/>
                </a:ext>
              </a:extLst>
            </p:cNvPr>
            <p:cNvSpPr txBox="1"/>
            <p:nvPr/>
          </p:nvSpPr>
          <p:spPr>
            <a:xfrm>
              <a:off x="1880118" y="6178490"/>
              <a:ext cx="2307042" cy="369332"/>
            </a:xfrm>
            <a:prstGeom prst="rect">
              <a:avLst/>
            </a:prstGeom>
            <a:noFill/>
          </p:spPr>
          <p:txBody>
            <a:bodyPr wrap="none" rtlCol="0">
              <a:spAutoFit/>
            </a:bodyPr>
            <a:lstStyle/>
            <a:p>
              <a:r>
                <a:rPr lang="fr-FR" sz="1800" dirty="0"/>
                <a:t>variables of the system</a:t>
              </a:r>
            </a:p>
          </p:txBody>
        </p:sp>
        <p:cxnSp>
          <p:nvCxnSpPr>
            <p:cNvPr id="45" name="Connecteur droit avec flèche 44">
              <a:extLst>
                <a:ext uri="{FF2B5EF4-FFF2-40B4-BE49-F238E27FC236}">
                  <a16:creationId xmlns:a16="http://schemas.microsoft.com/office/drawing/2014/main" id="{3B73F07E-DE3E-C74C-8078-36BAB324DA11}"/>
                </a:ext>
              </a:extLst>
            </p:cNvPr>
            <p:cNvCxnSpPr>
              <a:cxnSpLocks/>
              <a:stCxn id="43" idx="3"/>
            </p:cNvCxnSpPr>
            <p:nvPr/>
          </p:nvCxnSpPr>
          <p:spPr bwMode="auto">
            <a:xfrm flipV="1">
              <a:off x="4187160" y="5955996"/>
              <a:ext cx="108045" cy="4071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Connecteur droit avec flèche 52">
              <a:extLst>
                <a:ext uri="{FF2B5EF4-FFF2-40B4-BE49-F238E27FC236}">
                  <a16:creationId xmlns:a16="http://schemas.microsoft.com/office/drawing/2014/main" id="{A1AEF030-CD84-FB4E-8377-14DB97E460F1}"/>
                </a:ext>
              </a:extLst>
            </p:cNvPr>
            <p:cNvCxnSpPr>
              <a:cxnSpLocks/>
              <a:stCxn id="43" idx="3"/>
            </p:cNvCxnSpPr>
            <p:nvPr/>
          </p:nvCxnSpPr>
          <p:spPr bwMode="auto">
            <a:xfrm flipV="1">
              <a:off x="4187160" y="5917173"/>
              <a:ext cx="1461800" cy="44598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27270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0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p:bldP spid="26" grpId="0"/>
      <p:bldP spid="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EDEF89-8476-B548-A5B2-8677CB86E0CF}"/>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4" name="Rectangle 3">
            <a:extLst>
              <a:ext uri="{FF2B5EF4-FFF2-40B4-BE49-F238E27FC236}">
                <a16:creationId xmlns:a16="http://schemas.microsoft.com/office/drawing/2014/main" id="{8A3CD805-0D8F-BA41-93F2-64DED59E35B2}"/>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3" name="ZoneTexte 2">
            <a:extLst>
              <a:ext uri="{FF2B5EF4-FFF2-40B4-BE49-F238E27FC236}">
                <a16:creationId xmlns:a16="http://schemas.microsoft.com/office/drawing/2014/main" id="{C50A447E-AE64-954C-998E-98115E461983}"/>
              </a:ext>
            </a:extLst>
          </p:cNvPr>
          <p:cNvSpPr txBox="1"/>
          <p:nvPr/>
        </p:nvSpPr>
        <p:spPr>
          <a:xfrm>
            <a:off x="135890" y="711170"/>
            <a:ext cx="4899868" cy="400110"/>
          </a:xfrm>
          <a:prstGeom prst="rect">
            <a:avLst/>
          </a:prstGeom>
          <a:noFill/>
        </p:spPr>
        <p:txBody>
          <a:bodyPr wrap="none" rtlCol="0">
            <a:spAutoFit/>
          </a:bodyPr>
          <a:lstStyle/>
          <a:p>
            <a:r>
              <a:rPr lang="fr-FR" sz="2000" dirty="0" err="1"/>
              <a:t>We</a:t>
            </a:r>
            <a:r>
              <a:rPr lang="fr-FR" sz="2000" dirty="0"/>
              <a:t> </a:t>
            </a:r>
            <a:r>
              <a:rPr lang="fr-FR" sz="2000" dirty="0" err="1"/>
              <a:t>can</a:t>
            </a:r>
            <a:r>
              <a:rPr lang="fr-FR" sz="2000" dirty="0"/>
              <a:t> rewrite the action as 3 </a:t>
            </a:r>
            <a:r>
              <a:rPr lang="fr-FR" sz="2000" dirty="0" err="1"/>
              <a:t>different</a:t>
            </a:r>
            <a:r>
              <a:rPr lang="fr-FR" sz="2000" dirty="0"/>
              <a:t> parts :</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66171342-BE42-5242-852D-5A71A75BAD25}"/>
                  </a:ext>
                </a:extLst>
              </p:cNvPr>
              <p:cNvSpPr txBox="1"/>
              <p:nvPr/>
            </p:nvSpPr>
            <p:spPr>
              <a:xfrm>
                <a:off x="3327639" y="1360559"/>
                <a:ext cx="3174522"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𝑆</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0</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𝑑𝑖𝑠𝑠𝑖𝑝</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𝑖𝑛𝑡</m:t>
                          </m:r>
                        </m:sub>
                      </m:sSub>
                    </m:oMath>
                  </m:oMathPara>
                </a14:m>
                <a:endParaRPr lang="fr-FR" dirty="0"/>
              </a:p>
            </p:txBody>
          </p:sp>
        </mc:Choice>
        <mc:Fallback xmlns="">
          <p:sp>
            <p:nvSpPr>
              <p:cNvPr id="5" name="ZoneTexte 4">
                <a:extLst>
                  <a:ext uri="{FF2B5EF4-FFF2-40B4-BE49-F238E27FC236}">
                    <a16:creationId xmlns:a16="http://schemas.microsoft.com/office/drawing/2014/main" id="{66171342-BE42-5242-852D-5A71A75BAD25}"/>
                  </a:ext>
                </a:extLst>
              </p:cNvPr>
              <p:cNvSpPr txBox="1">
                <a:spLocks noRot="1" noChangeAspect="1" noMove="1" noResize="1" noEditPoints="1" noAdjustHandles="1" noChangeArrowheads="1" noChangeShapeType="1" noTextEdit="1"/>
              </p:cNvSpPr>
              <p:nvPr/>
            </p:nvSpPr>
            <p:spPr>
              <a:xfrm>
                <a:off x="3327639" y="1360559"/>
                <a:ext cx="3174522" cy="490199"/>
              </a:xfrm>
              <a:prstGeom prst="rect">
                <a:avLst/>
              </a:prstGeom>
              <a:blipFill>
                <a:blip r:embed="rId2"/>
                <a:stretch>
                  <a:fillRect b="-10256"/>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CD11BCD1-2A1E-E040-A0AE-59C33475E7A1}"/>
              </a:ext>
            </a:extLst>
          </p:cNvPr>
          <p:cNvSpPr txBox="1"/>
          <p:nvPr/>
        </p:nvSpPr>
        <p:spPr>
          <a:xfrm>
            <a:off x="135890" y="2067482"/>
            <a:ext cx="6034024" cy="400110"/>
          </a:xfrm>
          <a:prstGeom prst="rect">
            <a:avLst/>
          </a:prstGeom>
          <a:noFill/>
        </p:spPr>
        <p:txBody>
          <a:bodyPr wrap="none" rtlCol="0">
            <a:spAutoFit/>
          </a:bodyPr>
          <a:lstStyle/>
          <a:p>
            <a:r>
              <a:rPr lang="fr-FR" sz="2000" dirty="0" err="1"/>
              <a:t>where</a:t>
            </a:r>
            <a:r>
              <a:rPr lang="fr-FR" sz="2000" dirty="0"/>
              <a:t> the action </a:t>
            </a:r>
            <a:r>
              <a:rPr lang="fr-FR" sz="2000" dirty="0" err="1"/>
              <a:t>is</a:t>
            </a:r>
            <a:r>
              <a:rPr lang="fr-FR" sz="2000" dirty="0"/>
              <a:t> </a:t>
            </a:r>
            <a:r>
              <a:rPr lang="fr-FR" sz="2000" dirty="0" err="1"/>
              <a:t>calculated</a:t>
            </a:r>
            <a:r>
              <a:rPr lang="fr-FR" sz="2000" dirty="0"/>
              <a:t> over a </a:t>
            </a:r>
            <a:r>
              <a:rPr lang="fr-FR" sz="2000" dirty="0" err="1"/>
              <a:t>period</a:t>
            </a:r>
            <a:r>
              <a:rPr lang="fr-FR" sz="2000" dirty="0"/>
              <a:t> of oscillation</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17821535-09A5-5542-BCC6-C40B2D2AD047}"/>
                  </a:ext>
                </a:extLst>
              </p:cNvPr>
              <p:cNvSpPr txBox="1"/>
              <p:nvPr/>
            </p:nvSpPr>
            <p:spPr>
              <a:xfrm>
                <a:off x="1435935" y="2481801"/>
                <a:ext cx="7045968" cy="782074"/>
              </a:xfrm>
              <a:prstGeom prst="rect">
                <a:avLst/>
              </a:prstGeom>
              <a:noFill/>
            </p:spPr>
            <p:txBody>
              <a:bodyPr wrap="none" rtlCol="0">
                <a:spAutoFit/>
              </a:bodyPr>
              <a:lstStyle/>
              <a:p>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0</m:t>
                        </m:r>
                      </m:sub>
                    </m:sSub>
                    <m:r>
                      <a:rPr lang="fr-FR" b="0" i="1" smtClean="0">
                        <a:latin typeface="Cambria Math" panose="02040503050406030204" pitchFamily="18" charset="0"/>
                      </a:rPr>
                      <m:t>=</m:t>
                    </m:r>
                    <m:nary>
                      <m:naryPr>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0</m:t>
                        </m:r>
                      </m:sub>
                      <m:sup>
                        <m:f>
                          <m:fPr>
                            <m:ctrlPr>
                              <a:rPr lang="fr-FR" b="0" i="1" smtClean="0">
                                <a:latin typeface="Cambria Math" panose="02040503050406030204" pitchFamily="18" charset="0"/>
                              </a:rPr>
                            </m:ctrlPr>
                          </m:fPr>
                          <m:num>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num>
                          <m:den>
                            <m:r>
                              <a:rPr lang="fr-FR" b="0" i="1" smtClean="0">
                                <a:latin typeface="Cambria Math" panose="02040503050406030204" pitchFamily="18" charset="0"/>
                                <a:ea typeface="Cambria Math" panose="02040503050406030204" pitchFamily="18" charset="0"/>
                              </a:rPr>
                              <m:t>𝜔</m:t>
                            </m:r>
                          </m:den>
                        </m:f>
                      </m:sup>
                      <m:e>
                        <m:d>
                          <m:dPr>
                            <m:ctrlPr>
                              <a:rPr lang="fr-FR" b="0" i="1" smtClean="0">
                                <a:latin typeface="Cambria Math" panose="02040503050406030204" pitchFamily="18" charset="0"/>
                              </a:rPr>
                            </m:ctrlPr>
                          </m:dPr>
                          <m:e>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2</m:t>
                                </m:r>
                              </m:den>
                            </m:f>
                            <m:sSup>
                              <m:sSupPr>
                                <m:ctrlPr>
                                  <a:rPr lang="fr-FR" i="1">
                                    <a:latin typeface="Cambria Math" panose="02040503050406030204" pitchFamily="18" charset="0"/>
                                  </a:rPr>
                                </m:ctrlPr>
                              </m:sSupPr>
                              <m:e>
                                <m:r>
                                  <a:rPr lang="fr-FR" i="1">
                                    <a:latin typeface="Cambria Math" panose="02040503050406030204" pitchFamily="18" charset="0"/>
                                  </a:rPr>
                                  <m:t>𝑚</m:t>
                                </m:r>
                              </m:e>
                              <m:sup>
                                <m:r>
                                  <a:rPr lang="fr-FR" i="1">
                                    <a:latin typeface="Cambria Math" panose="02040503050406030204" pitchFamily="18" charset="0"/>
                                  </a:rPr>
                                  <m:t>∗</m:t>
                                </m:r>
                              </m:sup>
                            </m:sSup>
                            <m:acc>
                              <m:accPr>
                                <m:chr m:val="̇"/>
                                <m:ctrlPr>
                                  <a:rPr lang="fr-FR" i="1">
                                    <a:latin typeface="Cambria Math" panose="02040503050406030204" pitchFamily="18" charset="0"/>
                                  </a:rPr>
                                </m:ctrlPr>
                              </m:accPr>
                              <m:e>
                                <m:r>
                                  <a:rPr lang="fr-FR" i="1">
                                    <a:latin typeface="Cambria Math" panose="02040503050406030204" pitchFamily="18" charset="0"/>
                                  </a:rPr>
                                  <m:t>𝑧</m:t>
                                </m:r>
                              </m:e>
                            </m:acc>
                            <m:sSup>
                              <m:sSupPr>
                                <m:ctrlPr>
                                  <a:rPr lang="fr-FR" i="1">
                                    <a:latin typeface="Cambria Math" panose="02040503050406030204" pitchFamily="18" charset="0"/>
                                  </a:rPr>
                                </m:ctrlPr>
                              </m:sSupPr>
                              <m:e>
                                <m:d>
                                  <m:dPr>
                                    <m:ctrlPr>
                                      <a:rPr lang="fr-FR" i="1">
                                        <a:latin typeface="Cambria Math" panose="02040503050406030204" pitchFamily="18" charset="0"/>
                                      </a:rPr>
                                    </m:ctrlPr>
                                  </m:dPr>
                                  <m:e>
                                    <m:r>
                                      <a:rPr lang="fr-FR" i="1">
                                        <a:latin typeface="Cambria Math" panose="02040503050406030204" pitchFamily="18" charset="0"/>
                                      </a:rPr>
                                      <m:t>𝑡</m:t>
                                    </m:r>
                                  </m:e>
                                </m:d>
                              </m:e>
                              <m:sup>
                                <m:r>
                                  <a:rPr lang="fr-FR" i="1">
                                    <a:latin typeface="Cambria Math" panose="02040503050406030204" pitchFamily="18" charset="0"/>
                                  </a:rPr>
                                  <m:t>2</m:t>
                                </m:r>
                              </m:sup>
                            </m:sSup>
                            <m:r>
                              <a:rPr lang="fr-FR" b="0" i="1" smtClean="0">
                                <a:latin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1</m:t>
                                </m:r>
                              </m:num>
                              <m:den>
                                <m:r>
                                  <a:rPr lang="fr-FR" i="1">
                                    <a:latin typeface="Cambria Math" panose="02040503050406030204" pitchFamily="18" charset="0"/>
                                  </a:rPr>
                                  <m:t>2</m:t>
                                </m:r>
                              </m:den>
                            </m:f>
                            <m:sSub>
                              <m:sSubPr>
                                <m:ctrlPr>
                                  <a:rPr lang="fr-FR" i="1">
                                    <a:latin typeface="Cambria Math" panose="02040503050406030204" pitchFamily="18" charset="0"/>
                                  </a:rPr>
                                </m:ctrlPr>
                              </m:sSubPr>
                              <m:e>
                                <m:r>
                                  <a:rPr lang="fr-FR" i="1">
                                    <a:latin typeface="Cambria Math" panose="02040503050406030204" pitchFamily="18" charset="0"/>
                                  </a:rPr>
                                  <m:t>𝑘</m:t>
                                </m:r>
                              </m:e>
                              <m:sub>
                                <m:r>
                                  <a:rPr lang="fr-FR" i="1">
                                    <a:latin typeface="Cambria Math" panose="02040503050406030204" pitchFamily="18" charset="0"/>
                                  </a:rPr>
                                  <m:t>𝑐</m:t>
                                </m:r>
                              </m:sub>
                            </m:sSub>
                            <m:r>
                              <a:rPr lang="fr-FR" i="1">
                                <a:latin typeface="Cambria Math" panose="02040503050406030204" pitchFamily="18" charset="0"/>
                              </a:rPr>
                              <m:t>𝑧</m:t>
                            </m:r>
                            <m:sSup>
                              <m:sSupPr>
                                <m:ctrlPr>
                                  <a:rPr lang="fr-FR" i="1">
                                    <a:latin typeface="Cambria Math" panose="02040503050406030204" pitchFamily="18" charset="0"/>
                                  </a:rPr>
                                </m:ctrlPr>
                              </m:sSupPr>
                              <m:e>
                                <m:d>
                                  <m:dPr>
                                    <m:ctrlPr>
                                      <a:rPr lang="fr-FR" i="1">
                                        <a:latin typeface="Cambria Math" panose="02040503050406030204" pitchFamily="18" charset="0"/>
                                      </a:rPr>
                                    </m:ctrlPr>
                                  </m:dPr>
                                  <m:e>
                                    <m:r>
                                      <a:rPr lang="fr-FR" i="1">
                                        <a:latin typeface="Cambria Math" panose="02040503050406030204" pitchFamily="18" charset="0"/>
                                      </a:rPr>
                                      <m:t>𝑡</m:t>
                                    </m:r>
                                  </m:e>
                                </m:d>
                              </m:e>
                              <m:sup>
                                <m:r>
                                  <a:rPr lang="fr-FR" i="1">
                                    <a:latin typeface="Cambria Math" panose="02040503050406030204" pitchFamily="18" charset="0"/>
                                  </a:rPr>
                                  <m:t>2</m:t>
                                </m:r>
                              </m:sup>
                            </m:sSup>
                            <m:r>
                              <a:rPr lang="fr-FR" b="0" i="1" smtClean="0">
                                <a:latin typeface="Cambria Math" panose="02040503050406030204" pitchFamily="18" charset="0"/>
                              </a:rPr>
                              <m:t>+</m:t>
                            </m:r>
                            <m:r>
                              <a:rPr lang="fr-FR" i="1">
                                <a:latin typeface="Cambria Math" panose="02040503050406030204" pitchFamily="18" charset="0"/>
                              </a:rPr>
                              <m:t>𝑧</m:t>
                            </m:r>
                            <m:d>
                              <m:dPr>
                                <m:ctrlPr>
                                  <a:rPr lang="fr-FR" i="1">
                                    <a:latin typeface="Cambria Math" panose="02040503050406030204" pitchFamily="18" charset="0"/>
                                  </a:rPr>
                                </m:ctrlPr>
                              </m:dPr>
                              <m:e>
                                <m:r>
                                  <a:rPr lang="fr-FR" i="1">
                                    <a:latin typeface="Cambria Math" panose="02040503050406030204" pitchFamily="18" charset="0"/>
                                  </a:rPr>
                                  <m:t>𝑡</m:t>
                                </m:r>
                              </m:e>
                            </m:d>
                            <m:sSub>
                              <m:sSubPr>
                                <m:ctrlPr>
                                  <a:rPr lang="fr-FR" i="1">
                                    <a:latin typeface="Cambria Math" panose="02040503050406030204" pitchFamily="18" charset="0"/>
                                  </a:rPr>
                                </m:ctrlPr>
                              </m:sSubPr>
                              <m:e>
                                <m:r>
                                  <a:rPr lang="fr-FR" i="1">
                                    <a:latin typeface="Cambria Math" panose="02040503050406030204" pitchFamily="18" charset="0"/>
                                  </a:rPr>
                                  <m:t>𝐹</m:t>
                                </m:r>
                              </m:e>
                              <m:sub>
                                <m:r>
                                  <a:rPr lang="fr-FR" i="1">
                                    <a:latin typeface="Cambria Math" panose="02040503050406030204" pitchFamily="18" charset="0"/>
                                  </a:rPr>
                                  <m:t>𝑝𝑧</m:t>
                                </m:r>
                              </m:sub>
                            </m:sSub>
                            <m:r>
                              <a:rPr lang="fr-FR" i="1">
                                <a:latin typeface="Cambria Math" panose="02040503050406030204" pitchFamily="18" charset="0"/>
                              </a:rPr>
                              <m:t>𝑐𝑜𝑠</m:t>
                            </m:r>
                            <m:d>
                              <m:dPr>
                                <m:ctrlPr>
                                  <a:rPr lang="fr-FR" i="1">
                                    <a:latin typeface="Cambria Math" panose="02040503050406030204" pitchFamily="18" charset="0"/>
                                  </a:rPr>
                                </m:ctrlPr>
                              </m:dPr>
                              <m:e>
                                <m:r>
                                  <a:rPr lang="fr-FR" i="1">
                                    <a:latin typeface="Cambria Math" panose="02040503050406030204" pitchFamily="18" charset="0"/>
                                    <a:ea typeface="Cambria Math" panose="02040503050406030204" pitchFamily="18" charset="0"/>
                                  </a:rPr>
                                  <m:t>𝜔</m:t>
                                </m:r>
                                <m:r>
                                  <a:rPr lang="fr-FR" i="1">
                                    <a:latin typeface="Cambria Math" panose="02040503050406030204" pitchFamily="18" charset="0"/>
                                    <a:ea typeface="Cambria Math" panose="02040503050406030204" pitchFamily="18" charset="0"/>
                                  </a:rPr>
                                  <m:t>𝑡</m:t>
                                </m:r>
                              </m:e>
                            </m:d>
                          </m:e>
                        </m:d>
                      </m:e>
                    </m:nary>
                  </m:oMath>
                </a14:m>
                <a:r>
                  <a:rPr lang="fr-FR" dirty="0"/>
                  <a:t>dt</a:t>
                </a:r>
              </a:p>
            </p:txBody>
          </p:sp>
        </mc:Choice>
        <mc:Fallback xmlns="">
          <p:sp>
            <p:nvSpPr>
              <p:cNvPr id="7" name="ZoneTexte 6">
                <a:extLst>
                  <a:ext uri="{FF2B5EF4-FFF2-40B4-BE49-F238E27FC236}">
                    <a16:creationId xmlns:a16="http://schemas.microsoft.com/office/drawing/2014/main" id="{17821535-09A5-5542-BCC6-C40B2D2AD047}"/>
                  </a:ext>
                </a:extLst>
              </p:cNvPr>
              <p:cNvSpPr txBox="1">
                <a:spLocks noRot="1" noChangeAspect="1" noMove="1" noResize="1" noEditPoints="1" noAdjustHandles="1" noChangeArrowheads="1" noChangeShapeType="1" noTextEdit="1"/>
              </p:cNvSpPr>
              <p:nvPr/>
            </p:nvSpPr>
            <p:spPr>
              <a:xfrm>
                <a:off x="1435935" y="2481801"/>
                <a:ext cx="7045968" cy="782074"/>
              </a:xfrm>
              <a:prstGeom prst="rect">
                <a:avLst/>
              </a:prstGeom>
              <a:blipFill>
                <a:blip r:embed="rId3"/>
                <a:stretch>
                  <a:fillRect l="-360" t="-70968" r="-541" b="-12419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66E40F7E-5B9D-F241-8628-74B4EBB1CD2F}"/>
                  </a:ext>
                </a:extLst>
              </p:cNvPr>
              <p:cNvSpPr txBox="1"/>
              <p:nvPr/>
            </p:nvSpPr>
            <p:spPr>
              <a:xfrm>
                <a:off x="1435935" y="3293233"/>
                <a:ext cx="3783408" cy="712439"/>
              </a:xfrm>
              <a:prstGeom prst="rect">
                <a:avLst/>
              </a:prstGeom>
              <a:noFill/>
            </p:spPr>
            <p:txBody>
              <a:bodyPr wrap="none" rtlCol="0">
                <a:spAutoFit/>
              </a:bodyPr>
              <a:lstStyle/>
              <a:p>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𝑑𝑖𝑠𝑠𝑖𝑝</m:t>
                        </m:r>
                      </m:sub>
                    </m:sSub>
                    <m:r>
                      <a:rPr lang="fr-FR" b="0" i="1" smtClean="0">
                        <a:latin typeface="Cambria Math" panose="02040503050406030204" pitchFamily="18" charset="0"/>
                      </a:rPr>
                      <m:t>=</m:t>
                    </m:r>
                    <m:nary>
                      <m:naryPr>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0</m:t>
                        </m:r>
                      </m:sub>
                      <m:sup>
                        <m:f>
                          <m:fPr>
                            <m:ctrlPr>
                              <a:rPr lang="fr-FR" b="0" i="1" smtClean="0">
                                <a:latin typeface="Cambria Math" panose="02040503050406030204" pitchFamily="18" charset="0"/>
                              </a:rPr>
                            </m:ctrlPr>
                          </m:fPr>
                          <m:num>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num>
                          <m:den>
                            <m:r>
                              <a:rPr lang="fr-FR" b="0" i="1" smtClean="0">
                                <a:latin typeface="Cambria Math" panose="02040503050406030204" pitchFamily="18" charset="0"/>
                                <a:ea typeface="Cambria Math" panose="02040503050406030204" pitchFamily="18" charset="0"/>
                              </a:rPr>
                              <m:t>𝜔</m:t>
                            </m:r>
                          </m:den>
                        </m:f>
                      </m:sup>
                      <m:e>
                        <m:r>
                          <a:rPr lang="el-GR" i="1">
                            <a:latin typeface="Cambria Math" panose="02040503050406030204" pitchFamily="18" charset="0"/>
                            <a:ea typeface="Cambria Math" panose="02040503050406030204" pitchFamily="18" charset="0"/>
                          </a:rPr>
                          <m:t>𝛤</m:t>
                        </m:r>
                        <m:sSup>
                          <m:sSupPr>
                            <m:ctrlPr>
                              <a:rPr lang="el-G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𝑚</m:t>
                            </m:r>
                          </m:e>
                          <m:sup>
                            <m:r>
                              <a:rPr lang="fr-FR" i="1">
                                <a:latin typeface="Cambria Math" panose="02040503050406030204" pitchFamily="18" charset="0"/>
                                <a:ea typeface="Cambria Math" panose="02040503050406030204" pitchFamily="18" charset="0"/>
                              </a:rPr>
                              <m:t>∗</m:t>
                            </m:r>
                          </m:sup>
                        </m:sSup>
                        <m:r>
                          <a:rPr lang="fr-FR" i="1">
                            <a:latin typeface="Cambria Math" panose="02040503050406030204" pitchFamily="18" charset="0"/>
                            <a:ea typeface="Cambria Math" panose="02040503050406030204" pitchFamily="18" charset="0"/>
                          </a:rPr>
                          <m:t>𝑧</m:t>
                        </m:r>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bar>
                          <m:barPr>
                            <m:ctrlPr>
                              <a:rPr lang="fr-FR" i="1">
                                <a:latin typeface="Cambria Math" panose="02040503050406030204" pitchFamily="18" charset="0"/>
                                <a:ea typeface="Cambria Math" panose="02040503050406030204" pitchFamily="18" charset="0"/>
                              </a:rPr>
                            </m:ctrlPr>
                          </m:barPr>
                          <m:e>
                            <m:acc>
                              <m:accPr>
                                <m:chr m:val="̇"/>
                                <m:ctrlPr>
                                  <a:rPr lang="fr-FR" i="1">
                                    <a:latin typeface="Cambria Math" panose="02040503050406030204" pitchFamily="18" charset="0"/>
                                    <a:ea typeface="Cambria Math" panose="02040503050406030204" pitchFamily="18" charset="0"/>
                                  </a:rPr>
                                </m:ctrlPr>
                              </m:accPr>
                              <m:e>
                                <m:r>
                                  <a:rPr lang="fr-FR" i="1">
                                    <a:latin typeface="Cambria Math" panose="02040503050406030204" pitchFamily="18" charset="0"/>
                                    <a:ea typeface="Cambria Math" panose="02040503050406030204" pitchFamily="18" charset="0"/>
                                  </a:rPr>
                                  <m:t>𝑧</m:t>
                                </m:r>
                              </m:e>
                            </m:acc>
                            <m:d>
                              <m:dPr>
                                <m:ctrlPr>
                                  <a:rPr lang="fr-FR" i="1">
                                    <a:latin typeface="Cambria Math" panose="02040503050406030204" pitchFamily="18" charset="0"/>
                                  </a:rPr>
                                </m:ctrlPr>
                              </m:dPr>
                              <m:e>
                                <m:r>
                                  <a:rPr lang="fr-FR" i="1">
                                    <a:latin typeface="Cambria Math" panose="02040503050406030204" pitchFamily="18" charset="0"/>
                                  </a:rPr>
                                  <m:t>𝑡</m:t>
                                </m:r>
                              </m:e>
                            </m:d>
                          </m:e>
                        </m:bar>
                      </m:e>
                    </m:nary>
                  </m:oMath>
                </a14:m>
                <a:r>
                  <a:rPr lang="fr-FR" dirty="0"/>
                  <a:t>dt</a:t>
                </a:r>
              </a:p>
            </p:txBody>
          </p:sp>
        </mc:Choice>
        <mc:Fallback xmlns="">
          <p:sp>
            <p:nvSpPr>
              <p:cNvPr id="16" name="ZoneTexte 15">
                <a:extLst>
                  <a:ext uri="{FF2B5EF4-FFF2-40B4-BE49-F238E27FC236}">
                    <a16:creationId xmlns:a16="http://schemas.microsoft.com/office/drawing/2014/main" id="{66E40F7E-5B9D-F241-8628-74B4EBB1CD2F}"/>
                  </a:ext>
                </a:extLst>
              </p:cNvPr>
              <p:cNvSpPr txBox="1">
                <a:spLocks noRot="1" noChangeAspect="1" noMove="1" noResize="1" noEditPoints="1" noAdjustHandles="1" noChangeArrowheads="1" noChangeShapeType="1" noTextEdit="1"/>
              </p:cNvSpPr>
              <p:nvPr/>
            </p:nvSpPr>
            <p:spPr>
              <a:xfrm>
                <a:off x="1435935" y="3293233"/>
                <a:ext cx="3783408" cy="712439"/>
              </a:xfrm>
              <a:prstGeom prst="rect">
                <a:avLst/>
              </a:prstGeom>
              <a:blipFill>
                <a:blip r:embed="rId4"/>
                <a:stretch>
                  <a:fillRect l="-671" t="-77193" r="-1678" b="-14386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CE2E7E8A-1B4D-A040-9B3B-70128E1A7BF9}"/>
                  </a:ext>
                </a:extLst>
              </p:cNvPr>
              <p:cNvSpPr txBox="1"/>
              <p:nvPr/>
            </p:nvSpPr>
            <p:spPr>
              <a:xfrm>
                <a:off x="1435935" y="4193991"/>
                <a:ext cx="2325508" cy="694998"/>
              </a:xfrm>
              <a:prstGeom prst="rect">
                <a:avLst/>
              </a:prstGeom>
              <a:noFill/>
            </p:spPr>
            <p:txBody>
              <a:bodyPr wrap="none" rtlCol="0">
                <a:spAutoFit/>
              </a:bodyPr>
              <a:lstStyle/>
              <a:p>
                <a14:m>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𝑆</m:t>
                        </m:r>
                      </m:e>
                      <m:sub>
                        <m:r>
                          <a:rPr lang="fr-FR" b="0" i="1" smtClean="0">
                            <a:latin typeface="Cambria Math" panose="02040503050406030204" pitchFamily="18" charset="0"/>
                          </a:rPr>
                          <m:t>𝑖𝑛𝑡</m:t>
                        </m:r>
                      </m:sub>
                    </m:sSub>
                    <m:r>
                      <a:rPr lang="fr-FR" b="0" i="1" smtClean="0">
                        <a:latin typeface="Cambria Math" panose="02040503050406030204" pitchFamily="18" charset="0"/>
                      </a:rPr>
                      <m:t>=</m:t>
                    </m:r>
                    <m:nary>
                      <m:naryPr>
                        <m:ctrlPr>
                          <a:rPr lang="fr-FR" b="0" i="1" smtClean="0">
                            <a:latin typeface="Cambria Math" panose="02040503050406030204" pitchFamily="18" charset="0"/>
                          </a:rPr>
                        </m:ctrlPr>
                      </m:naryPr>
                      <m:sub>
                        <m:r>
                          <m:rPr>
                            <m:brk m:alnAt="23"/>
                          </m:rPr>
                          <a:rPr lang="fr-FR" b="0" i="1" smtClean="0">
                            <a:latin typeface="Cambria Math" panose="02040503050406030204" pitchFamily="18" charset="0"/>
                          </a:rPr>
                          <m:t>0</m:t>
                        </m:r>
                      </m:sub>
                      <m:sup>
                        <m:f>
                          <m:fPr>
                            <m:ctrlPr>
                              <a:rPr lang="fr-FR" b="0" i="1" smtClean="0">
                                <a:latin typeface="Cambria Math" panose="02040503050406030204" pitchFamily="18" charset="0"/>
                              </a:rPr>
                            </m:ctrlPr>
                          </m:fPr>
                          <m:num>
                            <m:r>
                              <a:rPr lang="fr-FR" b="0" i="1" smtClean="0">
                                <a:latin typeface="Cambria Math" panose="02040503050406030204" pitchFamily="18" charset="0"/>
                              </a:rPr>
                              <m:t>2</m:t>
                            </m:r>
                            <m:r>
                              <a:rPr lang="fr-FR" b="0" i="1" smtClean="0">
                                <a:latin typeface="Cambria Math" panose="02040503050406030204" pitchFamily="18" charset="0"/>
                                <a:ea typeface="Cambria Math" panose="02040503050406030204" pitchFamily="18" charset="0"/>
                              </a:rPr>
                              <m:t>𝜋</m:t>
                            </m:r>
                          </m:num>
                          <m:den>
                            <m:r>
                              <a:rPr lang="fr-FR" b="0" i="1" smtClean="0">
                                <a:latin typeface="Cambria Math" panose="02040503050406030204" pitchFamily="18" charset="0"/>
                                <a:ea typeface="Cambria Math" panose="02040503050406030204" pitchFamily="18" charset="0"/>
                              </a:rPr>
                              <m:t>𝜔</m:t>
                            </m:r>
                          </m:den>
                        </m:f>
                      </m:sup>
                      <m:e>
                        <m:sSub>
                          <m:sSubPr>
                            <m:ctrlPr>
                              <a:rPr lang="fr-FR" b="0" i="1" smtClean="0">
                                <a:latin typeface="Cambria Math" panose="02040503050406030204" pitchFamily="18" charset="0"/>
                              </a:rPr>
                            </m:ctrlPr>
                          </m:sSubPr>
                          <m:e>
                            <m:r>
                              <a:rPr lang="fr-FR" b="0" i="1" smtClean="0">
                                <a:latin typeface="Cambria Math" panose="02040503050406030204" pitchFamily="18" charset="0"/>
                              </a:rPr>
                              <m:t>𝑈</m:t>
                            </m:r>
                          </m:e>
                          <m:sub>
                            <m:r>
                              <a:rPr lang="fr-FR" b="0" i="1" smtClean="0">
                                <a:latin typeface="Cambria Math" panose="02040503050406030204" pitchFamily="18" charset="0"/>
                              </a:rPr>
                              <m:t>𝑖𝑛𝑡</m:t>
                            </m:r>
                          </m:sub>
                        </m:sSub>
                      </m:e>
                    </m:nary>
                  </m:oMath>
                </a14:m>
                <a:r>
                  <a:rPr lang="fr-FR" dirty="0"/>
                  <a:t>dt</a:t>
                </a:r>
              </a:p>
            </p:txBody>
          </p:sp>
        </mc:Choice>
        <mc:Fallback xmlns="">
          <p:sp>
            <p:nvSpPr>
              <p:cNvPr id="17" name="ZoneTexte 16">
                <a:extLst>
                  <a:ext uri="{FF2B5EF4-FFF2-40B4-BE49-F238E27FC236}">
                    <a16:creationId xmlns:a16="http://schemas.microsoft.com/office/drawing/2014/main" id="{CE2E7E8A-1B4D-A040-9B3B-70128E1A7BF9}"/>
                  </a:ext>
                </a:extLst>
              </p:cNvPr>
              <p:cNvSpPr txBox="1">
                <a:spLocks noRot="1" noChangeAspect="1" noMove="1" noResize="1" noEditPoints="1" noAdjustHandles="1" noChangeArrowheads="1" noChangeShapeType="1" noTextEdit="1"/>
              </p:cNvSpPr>
              <p:nvPr/>
            </p:nvSpPr>
            <p:spPr>
              <a:xfrm>
                <a:off x="1435935" y="4193991"/>
                <a:ext cx="2325508" cy="694998"/>
              </a:xfrm>
              <a:prstGeom prst="rect">
                <a:avLst/>
              </a:prstGeom>
              <a:blipFill>
                <a:blip r:embed="rId5"/>
                <a:stretch>
                  <a:fillRect l="-1087" t="-81818" r="-2717" b="-152727"/>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C1677E1E-6065-6545-B06C-40B114F3FBF4}"/>
              </a:ext>
            </a:extLst>
          </p:cNvPr>
          <p:cNvSpPr txBox="1"/>
          <p:nvPr/>
        </p:nvSpPr>
        <p:spPr>
          <a:xfrm>
            <a:off x="1849120" y="5313876"/>
            <a:ext cx="4075155" cy="461665"/>
          </a:xfrm>
          <a:prstGeom prst="rect">
            <a:avLst/>
          </a:prstGeom>
          <a:noFill/>
        </p:spPr>
        <p:txBody>
          <a:bodyPr wrap="none" rtlCol="0">
            <a:spAutoFit/>
          </a:bodyPr>
          <a:lstStyle/>
          <a:p>
            <a:r>
              <a:rPr lang="fr-FR" dirty="0" err="1"/>
              <a:t>Principle</a:t>
            </a:r>
            <a:r>
              <a:rPr lang="fr-FR" dirty="0"/>
              <a:t> of least action tell us :</a:t>
            </a: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6A3D1AB5-8625-504C-9176-ECB218C0BCD1}"/>
                  </a:ext>
                </a:extLst>
              </p:cNvPr>
              <p:cNvSpPr txBox="1"/>
              <p:nvPr/>
            </p:nvSpPr>
            <p:spPr>
              <a:xfrm>
                <a:off x="6226019" y="4666134"/>
                <a:ext cx="1428917" cy="17571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f>
                                <m:fPr>
                                  <m:ctrlPr>
                                    <a:rPr lang="fr-FR" i="1" smtClean="0">
                                      <a:latin typeface="Cambria Math" panose="02040503050406030204" pitchFamily="18" charset="0"/>
                                    </a:rPr>
                                  </m:ctrlPr>
                                </m:fPr>
                                <m:num>
                                  <m:r>
                                    <a:rPr lang="fr-FR"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𝑆</m:t>
                                  </m:r>
                                </m:num>
                                <m:den>
                                  <m:r>
                                    <a:rPr lang="fr-FR"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𝐴</m:t>
                                  </m:r>
                                </m:den>
                              </m:f>
                              <m:r>
                                <a:rPr lang="fr-FR" b="0" i="1" smtClean="0">
                                  <a:latin typeface="Cambria Math" panose="02040503050406030204" pitchFamily="18" charset="0"/>
                                </a:rPr>
                                <m:t>=0</m:t>
                              </m:r>
                            </m:e>
                            <m:e>
                              <m:f>
                                <m:fPr>
                                  <m:ctrlPr>
                                    <a:rPr lang="fr-FR" i="1">
                                      <a:latin typeface="Cambria Math" panose="02040503050406030204" pitchFamily="18" charset="0"/>
                                    </a:rPr>
                                  </m:ctrlPr>
                                </m:fPr>
                                <m:num>
                                  <m:r>
                                    <a:rPr lang="fr-FR" i="1">
                                      <a:latin typeface="Cambria Math" panose="02040503050406030204" pitchFamily="18" charset="0"/>
                                      <a:ea typeface="Cambria Math" panose="02040503050406030204" pitchFamily="18" charset="0"/>
                                    </a:rPr>
                                    <m:t>𝜕</m:t>
                                  </m:r>
                                  <m:r>
                                    <a:rPr lang="fr-FR" i="1">
                                      <a:latin typeface="Cambria Math" panose="02040503050406030204" pitchFamily="18" charset="0"/>
                                      <a:ea typeface="Cambria Math" panose="02040503050406030204" pitchFamily="18" charset="0"/>
                                    </a:rPr>
                                    <m:t>𝑆</m:t>
                                  </m:r>
                                </m:num>
                                <m:den>
                                  <m:r>
                                    <a:rPr lang="fr-FR" i="1">
                                      <a:latin typeface="Cambria Math" panose="02040503050406030204" pitchFamily="18" charset="0"/>
                                      <a:ea typeface="Cambria Math" panose="02040503050406030204" pitchFamily="18" charset="0"/>
                                    </a:rPr>
                                    <m:t>𝜕</m:t>
                                  </m:r>
                                  <m:r>
                                    <a:rPr lang="fr-FR" i="1" smtClean="0">
                                      <a:latin typeface="Cambria Math" panose="02040503050406030204" pitchFamily="18" charset="0"/>
                                      <a:ea typeface="Cambria Math" panose="02040503050406030204" pitchFamily="18" charset="0"/>
                                    </a:rPr>
                                    <m:t>𝜑</m:t>
                                  </m:r>
                                </m:den>
                              </m:f>
                              <m:r>
                                <a:rPr lang="fr-FR" i="1">
                                  <a:latin typeface="Cambria Math" panose="02040503050406030204" pitchFamily="18" charset="0"/>
                                </a:rPr>
                                <m:t>=0</m:t>
                              </m:r>
                            </m:e>
                          </m:eqArr>
                        </m:e>
                      </m:d>
                    </m:oMath>
                  </m:oMathPara>
                </a14:m>
                <a:endParaRPr lang="fr-FR" dirty="0"/>
              </a:p>
            </p:txBody>
          </p:sp>
        </mc:Choice>
        <mc:Fallback xmlns="">
          <p:sp>
            <p:nvSpPr>
              <p:cNvPr id="9" name="ZoneTexte 8">
                <a:extLst>
                  <a:ext uri="{FF2B5EF4-FFF2-40B4-BE49-F238E27FC236}">
                    <a16:creationId xmlns:a16="http://schemas.microsoft.com/office/drawing/2014/main" id="{6A3D1AB5-8625-504C-9176-ECB218C0BCD1}"/>
                  </a:ext>
                </a:extLst>
              </p:cNvPr>
              <p:cNvSpPr txBox="1">
                <a:spLocks noRot="1" noChangeAspect="1" noMove="1" noResize="1" noEditPoints="1" noAdjustHandles="1" noChangeArrowheads="1" noChangeShapeType="1" noTextEdit="1"/>
              </p:cNvSpPr>
              <p:nvPr/>
            </p:nvSpPr>
            <p:spPr>
              <a:xfrm>
                <a:off x="6226019" y="4666134"/>
                <a:ext cx="1428917" cy="1757148"/>
              </a:xfrm>
              <a:prstGeom prst="rect">
                <a:avLst/>
              </a:prstGeom>
              <a:blipFill>
                <a:blip r:embed="rId6"/>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4789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6" grpId="0"/>
      <p:bldP spid="1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0DAE9-0316-6A41-BDDB-DC9E5E647536}"/>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3" name="Rectangle 2">
            <a:extLst>
              <a:ext uri="{FF2B5EF4-FFF2-40B4-BE49-F238E27FC236}">
                <a16:creationId xmlns:a16="http://schemas.microsoft.com/office/drawing/2014/main" id="{1B678ADE-1320-8F47-ABEB-C3DAC716EFC6}"/>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27652" name="ZoneTexte 4">
            <a:extLst>
              <a:ext uri="{FF2B5EF4-FFF2-40B4-BE49-F238E27FC236}">
                <a16:creationId xmlns:a16="http://schemas.microsoft.com/office/drawing/2014/main" id="{C888DFC1-3A57-CC4C-84E9-39C81FBEB07E}"/>
              </a:ext>
            </a:extLst>
          </p:cNvPr>
          <p:cNvSpPr txBox="1">
            <a:spLocks noChangeArrowheads="1"/>
          </p:cNvSpPr>
          <p:nvPr/>
        </p:nvSpPr>
        <p:spPr bwMode="auto">
          <a:xfrm>
            <a:off x="113920" y="520167"/>
            <a:ext cx="21403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Equation </a:t>
            </a:r>
            <a:r>
              <a:rPr lang="fr-FR" altLang="fr-FR" sz="2000" dirty="0" err="1"/>
              <a:t>becomes</a:t>
            </a:r>
            <a:r>
              <a:rPr lang="fr-FR" altLang="fr-FR" sz="2000" dirty="0"/>
              <a:t>:</a:t>
            </a:r>
          </a:p>
        </p:txBody>
      </p:sp>
      <p:cxnSp>
        <p:nvCxnSpPr>
          <p:cNvPr id="27653" name="Connecteur droit 6">
            <a:extLst>
              <a:ext uri="{FF2B5EF4-FFF2-40B4-BE49-F238E27FC236}">
                <a16:creationId xmlns:a16="http://schemas.microsoft.com/office/drawing/2014/main" id="{68F5A4D8-E774-534E-8DF7-A4FEE7A44B87}"/>
              </a:ext>
            </a:extLst>
          </p:cNvPr>
          <p:cNvCxnSpPr>
            <a:cxnSpLocks noChangeShapeType="1"/>
          </p:cNvCxnSpPr>
          <p:nvPr/>
        </p:nvCxnSpPr>
        <p:spPr bwMode="auto">
          <a:xfrm>
            <a:off x="4648200" y="3538252"/>
            <a:ext cx="0" cy="28244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94DCC83F-1B67-3B43-B019-13FEAE4DA6DB}"/>
                  </a:ext>
                </a:extLst>
              </p:cNvPr>
              <p:cNvSpPr txBox="1"/>
              <p:nvPr/>
            </p:nvSpPr>
            <p:spPr>
              <a:xfrm>
                <a:off x="111787" y="965278"/>
                <a:ext cx="5374613" cy="18884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r>
                                <a:rPr lang="fr-FR" b="0" i="1" smtClean="0">
                                  <a:latin typeface="Cambria Math" panose="02040503050406030204" pitchFamily="18" charset="0"/>
                                </a:rPr>
                                <m:t>𝑐𝑜𝑠</m:t>
                              </m:r>
                              <m:r>
                                <a:rPr lang="fr-FR" b="0"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𝑚</m:t>
                                      </m:r>
                                    </m:e>
                                    <m:sup>
                                      <m:r>
                                        <a:rPr lang="fr-FR" b="0" i="1" smtClean="0">
                                          <a:latin typeface="Cambria Math" panose="02040503050406030204" pitchFamily="18" charset="0"/>
                                          <a:ea typeface="Cambria Math" panose="02040503050406030204" pitchFamily="18" charset="0"/>
                                        </a:rPr>
                                        <m:t>∗</m:t>
                                      </m:r>
                                    </m:sup>
                                  </m:sSup>
                                </m:num>
                                <m:den>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𝐹</m:t>
                                      </m:r>
                                    </m:e>
                                    <m:sub>
                                      <m:r>
                                        <a:rPr lang="fr-FR" b="0" i="1" smtClean="0">
                                          <a:latin typeface="Cambria Math" panose="02040503050406030204" pitchFamily="18" charset="0"/>
                                          <a:ea typeface="Cambria Math" panose="02040503050406030204" pitchFamily="18" charset="0"/>
                                        </a:rPr>
                                        <m:t>𝑝𝑧</m:t>
                                      </m:r>
                                    </m:sub>
                                  </m:sSub>
                                </m:den>
                              </m:f>
                              <m:r>
                                <a:rPr lang="fr-FR" b="0" i="1" smtClean="0">
                                  <a:latin typeface="Cambria Math" panose="02040503050406030204" pitchFamily="18" charset="0"/>
                                  <a:ea typeface="Cambria Math" panose="02040503050406030204" pitchFamily="18" charset="0"/>
                                </a:rPr>
                                <m:t>𝐴</m:t>
                              </m:r>
                              <m:d>
                                <m:dPr>
                                  <m:ctrlPr>
                                    <a:rPr lang="fr-FR" b="0" i="1" smtClean="0">
                                      <a:latin typeface="Cambria Math" panose="02040503050406030204" pitchFamily="18" charset="0"/>
                                      <a:ea typeface="Cambria Math" panose="02040503050406030204" pitchFamily="18" charset="0"/>
                                    </a:rPr>
                                  </m:ctrlPr>
                                </m:dPr>
                                <m:e>
                                  <m:sSup>
                                    <m:sSupPr>
                                      <m:ctrlPr>
                                        <a:rPr lang="fr-FR" b="0" i="1" smtClean="0">
                                          <a:latin typeface="Cambria Math" panose="02040503050406030204" pitchFamily="18" charset="0"/>
                                          <a:ea typeface="Cambria Math" panose="02040503050406030204" pitchFamily="18" charset="0"/>
                                        </a:rPr>
                                      </m:ctrlPr>
                                    </m:sSupPr>
                                    <m:e>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ea typeface="Cambria Math" panose="02040503050406030204" pitchFamily="18" charset="0"/>
                                            </a:rPr>
                                            <m:t>0</m:t>
                                          </m:r>
                                        </m:sub>
                                      </m:sSub>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𝜔</m:t>
                                      </m:r>
                                    </m:e>
                                    <m:sup>
                                      <m:r>
                                        <a:rPr lang="fr-FR" b="0" i="1" smtClean="0">
                                          <a:latin typeface="Cambria Math" panose="02040503050406030204" pitchFamily="18" charset="0"/>
                                          <a:ea typeface="Cambria Math" panose="02040503050406030204" pitchFamily="18" charset="0"/>
                                        </a:rPr>
                                        <m:t>2</m:t>
                                      </m:r>
                                    </m:sup>
                                  </m:sSup>
                                </m:e>
                              </m:d>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𝜔</m:t>
                                  </m:r>
                                </m:num>
                                <m:den>
                                  <m:r>
                                    <a:rPr lang="fr-FR" b="0" i="1" smtClean="0">
                                      <a:latin typeface="Cambria Math" panose="02040503050406030204" pitchFamily="18" charset="0"/>
                                      <a:ea typeface="Cambria Math" panose="02040503050406030204" pitchFamily="18" charset="0"/>
                                    </a:rPr>
                                    <m:t>𝜋</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𝐹</m:t>
                                      </m:r>
                                    </m:e>
                                    <m:sub>
                                      <m:r>
                                        <a:rPr lang="fr-FR" b="0" i="1" smtClean="0">
                                          <a:latin typeface="Cambria Math" panose="02040503050406030204" pitchFamily="18" charset="0"/>
                                          <a:ea typeface="Cambria Math" panose="02040503050406030204" pitchFamily="18" charset="0"/>
                                        </a:rPr>
                                        <m:t>𝑝𝑧</m:t>
                                      </m:r>
                                    </m:sub>
                                  </m:sSub>
                                </m:den>
                              </m:f>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𝑆</m:t>
                                      </m:r>
                                    </m:e>
                                    <m:sub>
                                      <m:r>
                                        <a:rPr lang="fr-FR" b="0" i="1" smtClean="0">
                                          <a:latin typeface="Cambria Math" panose="02040503050406030204" pitchFamily="18" charset="0"/>
                                          <a:ea typeface="Cambria Math" panose="02040503050406030204" pitchFamily="18" charset="0"/>
                                        </a:rPr>
                                        <m:t>𝑖𝑛𝑡</m:t>
                                      </m:r>
                                    </m:sub>
                                  </m:sSub>
                                </m:num>
                                <m:den>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𝐴</m:t>
                                  </m:r>
                                </m:den>
                              </m:f>
                            </m:e>
                            <m:e>
                              <m:r>
                                <a:rPr lang="fr-FR" b="0" i="1" smtClean="0">
                                  <a:latin typeface="Cambria Math" panose="02040503050406030204" pitchFamily="18" charset="0"/>
                                </a:rPr>
                                <m:t>𝑠𝑖𝑛</m:t>
                              </m:r>
                              <m:r>
                                <a:rPr lang="fr-FR" i="1">
                                  <a:latin typeface="Cambria Math" panose="02040503050406030204" pitchFamily="18" charset="0"/>
                                  <a:ea typeface="Cambria Math" panose="02040503050406030204" pitchFamily="18" charset="0"/>
                                </a:rPr>
                                <m:t>𝜑</m:t>
                              </m:r>
                              <m:r>
                                <a:rPr lang="fr-FR" i="1">
                                  <a:latin typeface="Cambria Math" panose="02040503050406030204" pitchFamily="18" charset="0"/>
                                  <a:ea typeface="Cambria Math" panose="02040503050406030204" pitchFamily="18" charset="0"/>
                                </a:rPr>
                                <m:t>=−</m:t>
                              </m:r>
                              <m:f>
                                <m:fPr>
                                  <m:ctrlPr>
                                    <a:rPr lang="fr-FR" i="1">
                                      <a:latin typeface="Cambria Math" panose="02040503050406030204" pitchFamily="18" charset="0"/>
                                      <a:ea typeface="Cambria Math" panose="02040503050406030204" pitchFamily="18" charset="0"/>
                                    </a:rPr>
                                  </m:ctrlPr>
                                </m:fPr>
                                <m:num>
                                  <m:sSup>
                                    <m:sSupPr>
                                      <m:ctrlPr>
                                        <a:rPr lang="fr-FR" i="1">
                                          <a:latin typeface="Cambria Math" panose="02040503050406030204" pitchFamily="18" charset="0"/>
                                          <a:ea typeface="Cambria Math" panose="02040503050406030204" pitchFamily="18" charset="0"/>
                                        </a:rPr>
                                      </m:ctrlPr>
                                    </m:sSupPr>
                                    <m:e>
                                      <m:r>
                                        <m:rPr>
                                          <m:sty m:val="p"/>
                                        </m:rPr>
                                        <a:rPr lang="el-GR" i="1" smtClean="0">
                                          <a:latin typeface="Cambria Math" panose="02040503050406030204" pitchFamily="18" charset="0"/>
                                          <a:ea typeface="Cambria Math" panose="02040503050406030204" pitchFamily="18" charset="0"/>
                                        </a:rPr>
                                        <m:t>Γ</m:t>
                                      </m:r>
                                      <m:r>
                                        <a:rPr lang="fr-FR" i="1">
                                          <a:latin typeface="Cambria Math" panose="02040503050406030204" pitchFamily="18" charset="0"/>
                                          <a:ea typeface="Cambria Math" panose="02040503050406030204" pitchFamily="18" charset="0"/>
                                        </a:rPr>
                                        <m:t>𝑚</m:t>
                                      </m:r>
                                    </m:e>
                                    <m:sup>
                                      <m:r>
                                        <a:rPr lang="fr-FR" i="1">
                                          <a:latin typeface="Cambria Math" panose="02040503050406030204" pitchFamily="18" charset="0"/>
                                          <a:ea typeface="Cambria Math" panose="02040503050406030204" pitchFamily="18" charset="0"/>
                                        </a:rPr>
                                        <m:t>∗</m:t>
                                      </m:r>
                                    </m:sup>
                                  </m:sSup>
                                </m:num>
                                <m:den>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𝐹</m:t>
                                      </m:r>
                                    </m:e>
                                    <m:sub>
                                      <m:r>
                                        <a:rPr lang="fr-FR" i="1">
                                          <a:latin typeface="Cambria Math" panose="02040503050406030204" pitchFamily="18" charset="0"/>
                                          <a:ea typeface="Cambria Math" panose="02040503050406030204" pitchFamily="18" charset="0"/>
                                        </a:rPr>
                                        <m:t>𝑝𝑧</m:t>
                                      </m:r>
                                    </m:sub>
                                  </m:sSub>
                                </m:den>
                              </m:f>
                              <m:r>
                                <a:rPr lang="fr-FR" i="1" smtClean="0">
                                  <a:latin typeface="Cambria Math" panose="02040503050406030204" pitchFamily="18" charset="0"/>
                                  <a:ea typeface="Cambria Math" panose="02040503050406030204" pitchFamily="18" charset="0"/>
                                </a:rPr>
                                <m:t>𝜔</m:t>
                              </m:r>
                              <m:r>
                                <a:rPr lang="fr-FR" i="1">
                                  <a:latin typeface="Cambria Math" panose="02040503050406030204" pitchFamily="18" charset="0"/>
                                  <a:ea typeface="Cambria Math" panose="02040503050406030204" pitchFamily="18" charset="0"/>
                                </a:rPr>
                                <m:t>𝐴</m:t>
                              </m:r>
                            </m:e>
                          </m:eqArr>
                        </m:e>
                      </m:d>
                    </m:oMath>
                  </m:oMathPara>
                </a14:m>
                <a:endParaRPr lang="fr-FR" dirty="0"/>
              </a:p>
            </p:txBody>
          </p:sp>
        </mc:Choice>
        <mc:Fallback xmlns="">
          <p:sp>
            <p:nvSpPr>
              <p:cNvPr id="4" name="ZoneTexte 3">
                <a:extLst>
                  <a:ext uri="{FF2B5EF4-FFF2-40B4-BE49-F238E27FC236}">
                    <a16:creationId xmlns:a16="http://schemas.microsoft.com/office/drawing/2014/main" id="{94DCC83F-1B67-3B43-B019-13FEAE4DA6DB}"/>
                  </a:ext>
                </a:extLst>
              </p:cNvPr>
              <p:cNvSpPr txBox="1">
                <a:spLocks noRot="1" noChangeAspect="1" noMove="1" noResize="1" noEditPoints="1" noAdjustHandles="1" noChangeArrowheads="1" noChangeShapeType="1" noTextEdit="1"/>
              </p:cNvSpPr>
              <p:nvPr/>
            </p:nvSpPr>
            <p:spPr>
              <a:xfrm>
                <a:off x="111787" y="965278"/>
                <a:ext cx="5374613" cy="1888466"/>
              </a:xfrm>
              <a:prstGeom prst="rect">
                <a:avLst/>
              </a:prstGeom>
              <a:blipFill>
                <a:blip r:embed="rId2"/>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FCAA8E19-44DC-8647-8A24-FC0CA1148EEF}"/>
                  </a:ext>
                </a:extLst>
              </p:cNvPr>
              <p:cNvSpPr txBox="1"/>
              <p:nvPr/>
            </p:nvSpPr>
            <p:spPr>
              <a:xfrm>
                <a:off x="6883399" y="997772"/>
                <a:ext cx="1804853"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𝜔</m:t>
                          </m:r>
                        </m:e>
                        <m:sub>
                          <m:r>
                            <a:rPr lang="fr-FR" b="0" i="1" smtClean="0">
                              <a:latin typeface="Cambria Math" panose="02040503050406030204" pitchFamily="18" charset="0"/>
                            </a:rPr>
                            <m:t>0</m:t>
                          </m:r>
                        </m:sub>
                      </m:sSub>
                      <m:r>
                        <a:rPr lang="fr-FR" b="0" i="1" smtClean="0">
                          <a:latin typeface="Cambria Math" panose="02040503050406030204" pitchFamily="18" charset="0"/>
                        </a:rPr>
                        <m:t>=</m:t>
                      </m:r>
                      <m:rad>
                        <m:radPr>
                          <m:degHide m:val="on"/>
                          <m:ctrlPr>
                            <a:rPr lang="fr-FR" b="0" i="1" smtClean="0">
                              <a:latin typeface="Cambria Math" panose="02040503050406030204" pitchFamily="18" charset="0"/>
                            </a:rPr>
                          </m:ctrlPr>
                        </m:radPr>
                        <m:deg/>
                        <m:e>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𝑘</m:t>
                                  </m:r>
                                </m:e>
                                <m:sub>
                                  <m:r>
                                    <a:rPr lang="fr-FR" b="0" i="1" smtClean="0">
                                      <a:latin typeface="Cambria Math" panose="02040503050406030204" pitchFamily="18" charset="0"/>
                                    </a:rPr>
                                    <m:t>𝑐</m:t>
                                  </m:r>
                                </m:sub>
                              </m:sSub>
                            </m:num>
                            <m:den>
                              <m:sSup>
                                <m:sSupPr>
                                  <m:ctrlPr>
                                    <a:rPr lang="fr-FR" b="0" i="1" smtClean="0">
                                      <a:latin typeface="Cambria Math" panose="02040503050406030204" pitchFamily="18" charset="0"/>
                                    </a:rPr>
                                  </m:ctrlPr>
                                </m:sSup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𝑚</m:t>
                                      </m:r>
                                    </m:e>
                                    <m:sub>
                                      <m:r>
                                        <a:rPr lang="fr-FR" b="0" i="1" smtClean="0">
                                          <a:latin typeface="Cambria Math" panose="02040503050406030204" pitchFamily="18" charset="0"/>
                                        </a:rPr>
                                        <m:t>𝑛</m:t>
                                      </m:r>
                                    </m:sub>
                                  </m:sSub>
                                </m:e>
                                <m:sup>
                                  <m:r>
                                    <a:rPr lang="fr-FR" b="0" i="1" smtClean="0">
                                      <a:latin typeface="Cambria Math" panose="02040503050406030204" pitchFamily="18" charset="0"/>
                                    </a:rPr>
                                    <m:t>∗</m:t>
                                  </m:r>
                                </m:sup>
                              </m:sSup>
                            </m:den>
                          </m:f>
                        </m:e>
                      </m:rad>
                    </m:oMath>
                  </m:oMathPara>
                </a14:m>
                <a:endParaRPr lang="fr-FR" dirty="0"/>
              </a:p>
            </p:txBody>
          </p:sp>
        </mc:Choice>
        <mc:Fallback xmlns="">
          <p:sp>
            <p:nvSpPr>
              <p:cNvPr id="6" name="ZoneTexte 5">
                <a:extLst>
                  <a:ext uri="{FF2B5EF4-FFF2-40B4-BE49-F238E27FC236}">
                    <a16:creationId xmlns:a16="http://schemas.microsoft.com/office/drawing/2014/main" id="{FCAA8E19-44DC-8647-8A24-FC0CA1148EEF}"/>
                  </a:ext>
                </a:extLst>
              </p:cNvPr>
              <p:cNvSpPr txBox="1">
                <a:spLocks noRot="1" noChangeAspect="1" noMove="1" noResize="1" noEditPoints="1" noAdjustHandles="1" noChangeArrowheads="1" noChangeShapeType="1" noTextEdit="1"/>
              </p:cNvSpPr>
              <p:nvPr/>
            </p:nvSpPr>
            <p:spPr>
              <a:xfrm>
                <a:off x="6883399" y="997772"/>
                <a:ext cx="1804853" cy="1183529"/>
              </a:xfrm>
              <a:prstGeom prst="rect">
                <a:avLst/>
              </a:prstGeom>
              <a:blipFill>
                <a:blip r:embed="rId3"/>
                <a:stretch>
                  <a:fillRect/>
                </a:stretch>
              </a:blipFill>
            </p:spPr>
            <p:txBody>
              <a:bodyPr/>
              <a:lstStyle/>
              <a:p>
                <a:r>
                  <a:rPr lang="fr-FR">
                    <a:noFill/>
                  </a:rPr>
                  <a:t> </a:t>
                </a:r>
              </a:p>
            </p:txBody>
          </p:sp>
        </mc:Fallback>
      </mc:AlternateContent>
      <p:grpSp>
        <p:nvGrpSpPr>
          <p:cNvPr id="12" name="Groupe 11">
            <a:extLst>
              <a:ext uri="{FF2B5EF4-FFF2-40B4-BE49-F238E27FC236}">
                <a16:creationId xmlns:a16="http://schemas.microsoft.com/office/drawing/2014/main" id="{FEA90DE2-1C00-A343-AFD4-7E9D6755EC04}"/>
              </a:ext>
            </a:extLst>
          </p:cNvPr>
          <p:cNvGrpSpPr/>
          <p:nvPr/>
        </p:nvGrpSpPr>
        <p:grpSpPr>
          <a:xfrm>
            <a:off x="46555" y="3224286"/>
            <a:ext cx="4530279" cy="1506464"/>
            <a:chOff x="46555" y="3224286"/>
            <a:chExt cx="4530279" cy="1506464"/>
          </a:xfrm>
        </p:grpSpPr>
        <p:sp>
          <p:nvSpPr>
            <p:cNvPr id="27654" name="ZoneTexte 7">
              <a:extLst>
                <a:ext uri="{FF2B5EF4-FFF2-40B4-BE49-F238E27FC236}">
                  <a16:creationId xmlns:a16="http://schemas.microsoft.com/office/drawing/2014/main" id="{09B4C8DB-C172-AB4E-A828-522F6A52FF34}"/>
                </a:ext>
              </a:extLst>
            </p:cNvPr>
            <p:cNvSpPr txBox="1">
              <a:spLocks noChangeArrowheads="1"/>
            </p:cNvSpPr>
            <p:nvPr/>
          </p:nvSpPr>
          <p:spPr bwMode="auto">
            <a:xfrm>
              <a:off x="1079767" y="3224286"/>
              <a:ext cx="28264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Pure attractive interaction</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BC087B15-232D-5F49-91C9-6FB076F6E186}"/>
                    </a:ext>
                  </a:extLst>
                </p:cNvPr>
                <p:cNvSpPr txBox="1"/>
                <p:nvPr/>
              </p:nvSpPr>
              <p:spPr>
                <a:xfrm>
                  <a:off x="46555" y="3742979"/>
                  <a:ext cx="4530279" cy="9877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𝑆</m:t>
                            </m:r>
                          </m:e>
                          <m:sub>
                            <m:r>
                              <a:rPr lang="fr-FR" sz="2000" b="0" i="1" smtClean="0">
                                <a:latin typeface="Cambria Math" panose="02040503050406030204" pitchFamily="18" charset="0"/>
                              </a:rPr>
                              <m:t>𝑖𝑛𝑡</m:t>
                            </m:r>
                          </m:sub>
                        </m:sSub>
                        <m:r>
                          <a:rPr lang="fr-FR" sz="2000" b="0" i="1" smtClean="0">
                            <a:latin typeface="Cambria Math" panose="02040503050406030204" pitchFamily="18" charset="0"/>
                          </a:rPr>
                          <m:t>=−</m:t>
                        </m:r>
                        <m:nary>
                          <m:naryPr>
                            <m:ctrlPr>
                              <a:rPr lang="fr-FR" sz="2000" b="0" i="1" smtClean="0">
                                <a:latin typeface="Cambria Math" panose="02040503050406030204" pitchFamily="18" charset="0"/>
                              </a:rPr>
                            </m:ctrlPr>
                          </m:naryPr>
                          <m:sub>
                            <m:r>
                              <m:rPr>
                                <m:brk m:alnAt="23"/>
                              </m:rPr>
                              <a:rPr lang="fr-FR" sz="2000" b="0" i="1" smtClean="0">
                                <a:latin typeface="Cambria Math" panose="02040503050406030204" pitchFamily="18" charset="0"/>
                              </a:rPr>
                              <m:t>0</m:t>
                            </m:r>
                          </m:sub>
                          <m:sup>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2</m:t>
                                </m:r>
                                <m:r>
                                  <a:rPr lang="fr-FR" sz="2000" b="0" i="1" smtClean="0">
                                    <a:latin typeface="Cambria Math" panose="02040503050406030204" pitchFamily="18" charset="0"/>
                                    <a:ea typeface="Cambria Math" panose="02040503050406030204" pitchFamily="18" charset="0"/>
                                  </a:rPr>
                                  <m:t>𝜋</m:t>
                                </m:r>
                              </m:num>
                              <m:den>
                                <m:r>
                                  <a:rPr lang="fr-FR" sz="2000" b="0" i="1" smtClean="0">
                                    <a:latin typeface="Cambria Math" panose="02040503050406030204" pitchFamily="18" charset="0"/>
                                    <a:ea typeface="Cambria Math" panose="02040503050406030204" pitchFamily="18" charset="0"/>
                                  </a:rPr>
                                  <m:t>𝜔</m:t>
                                </m:r>
                              </m:den>
                            </m:f>
                          </m:sup>
                          <m:e>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𝐻𝑅</m:t>
                                </m:r>
                              </m:num>
                              <m:den>
                                <m:r>
                                  <a:rPr lang="fr-FR" sz="2000" b="0" i="1" smtClean="0">
                                    <a:latin typeface="Cambria Math" panose="02040503050406030204" pitchFamily="18" charset="0"/>
                                  </a:rPr>
                                  <m:t>6</m:t>
                                </m:r>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𝐷</m:t>
                                        </m:r>
                                        <m:r>
                                          <a:rPr lang="fr-FR" sz="2000" b="0" i="1" smtClean="0">
                                            <a:latin typeface="Cambria Math" panose="02040503050406030204" pitchFamily="18" charset="0"/>
                                          </a:rPr>
                                          <m:t>−</m:t>
                                        </m:r>
                                        <m:r>
                                          <a:rPr lang="fr-FR" sz="2000" i="1">
                                            <a:latin typeface="Cambria Math" panose="02040503050406030204" pitchFamily="18" charset="0"/>
                                          </a:rPr>
                                          <m:t>𝐴𝑐𝑜𝑠</m:t>
                                        </m:r>
                                        <m:d>
                                          <m:dPr>
                                            <m:ctrlPr>
                                              <a:rPr lang="fr-FR" sz="2000" i="1">
                                                <a:latin typeface="Cambria Math" panose="02040503050406030204" pitchFamily="18" charset="0"/>
                                              </a:rPr>
                                            </m:ctrlPr>
                                          </m:dPr>
                                          <m:e>
                                            <m:r>
                                              <a:rPr lang="fr-FR" sz="2000" i="1">
                                                <a:latin typeface="Cambria Math" panose="02040503050406030204" pitchFamily="18" charset="0"/>
                                                <a:ea typeface="Cambria Math" panose="02040503050406030204" pitchFamily="18" charset="0"/>
                                              </a:rPr>
                                              <m:t>𝜔</m:t>
                                            </m:r>
                                            <m:r>
                                              <a:rPr lang="fr-FR" sz="2000" i="1">
                                                <a:latin typeface="Cambria Math" panose="02040503050406030204" pitchFamily="18" charset="0"/>
                                                <a:ea typeface="Cambria Math" panose="02040503050406030204" pitchFamily="18" charset="0"/>
                                              </a:rPr>
                                              <m:t>𝑡</m:t>
                                            </m:r>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𝜑</m:t>
                                            </m:r>
                                          </m:e>
                                        </m:d>
                                      </m:e>
                                    </m:d>
                                  </m:e>
                                  <m:sup>
                                    <m:r>
                                      <a:rPr lang="fr-FR" sz="2000" b="0" i="1" smtClean="0">
                                        <a:latin typeface="Cambria Math" panose="02040503050406030204" pitchFamily="18" charset="0"/>
                                      </a:rPr>
                                      <m:t>2</m:t>
                                    </m:r>
                                  </m:sup>
                                </m:sSup>
                              </m:den>
                            </m:f>
                            <m:r>
                              <a:rPr lang="fr-FR" sz="2000" b="0" i="1" smtClean="0">
                                <a:latin typeface="Cambria Math" panose="02040503050406030204" pitchFamily="18" charset="0"/>
                              </a:rPr>
                              <m:t>𝑑𝑡</m:t>
                            </m:r>
                          </m:e>
                        </m:nary>
                      </m:oMath>
                    </m:oMathPara>
                  </a14:m>
                  <a:endParaRPr lang="fr-FR" sz="2000" dirty="0"/>
                </a:p>
              </p:txBody>
            </p:sp>
          </mc:Choice>
          <mc:Fallback xmlns="">
            <p:sp>
              <p:nvSpPr>
                <p:cNvPr id="7" name="ZoneTexte 6">
                  <a:extLst>
                    <a:ext uri="{FF2B5EF4-FFF2-40B4-BE49-F238E27FC236}">
                      <a16:creationId xmlns:a16="http://schemas.microsoft.com/office/drawing/2014/main" id="{BC087B15-232D-5F49-91C9-6FB076F6E186}"/>
                    </a:ext>
                  </a:extLst>
                </p:cNvPr>
                <p:cNvSpPr txBox="1">
                  <a:spLocks noRot="1" noChangeAspect="1" noMove="1" noResize="1" noEditPoints="1" noAdjustHandles="1" noChangeArrowheads="1" noChangeShapeType="1" noTextEdit="1"/>
                </p:cNvSpPr>
                <p:nvPr/>
              </p:nvSpPr>
              <p:spPr>
                <a:xfrm>
                  <a:off x="46555" y="3742979"/>
                  <a:ext cx="4530279" cy="987771"/>
                </a:xfrm>
                <a:prstGeom prst="rect">
                  <a:avLst/>
                </a:prstGeom>
                <a:blipFill>
                  <a:blip r:embed="rId4"/>
                  <a:stretch>
                    <a:fillRect t="-111392" b="-172152"/>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3189555B-35BB-4641-874E-2D5B5F9E8377}"/>
                  </a:ext>
                </a:extLst>
              </p:cNvPr>
              <p:cNvSpPr txBox="1"/>
              <p:nvPr/>
            </p:nvSpPr>
            <p:spPr>
              <a:xfrm>
                <a:off x="720853" y="5214762"/>
                <a:ext cx="3133487" cy="7326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2000" i="1" smtClean="0">
                              <a:latin typeface="Cambria Math" panose="02040503050406030204" pitchFamily="18" charset="0"/>
                            </a:rPr>
                          </m:ctrlPr>
                        </m:fPr>
                        <m:num>
                          <m:r>
                            <a:rPr lang="fr-FR" sz="2000" i="1" smtClean="0">
                              <a:latin typeface="Cambria Math" panose="02040503050406030204" pitchFamily="18" charset="0"/>
                              <a:ea typeface="Cambria Math" panose="02040503050406030204" pitchFamily="18" charset="0"/>
                            </a:rPr>
                            <m:t>𝜕</m:t>
                          </m:r>
                          <m:sSub>
                            <m:sSubPr>
                              <m:ctrlPr>
                                <a:rPr lang="fr-FR"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𝑆</m:t>
                              </m:r>
                            </m:e>
                            <m:sub>
                              <m:r>
                                <a:rPr lang="fr-FR" sz="2000" b="0" i="1" smtClean="0">
                                  <a:latin typeface="Cambria Math" panose="02040503050406030204" pitchFamily="18" charset="0"/>
                                  <a:ea typeface="Cambria Math" panose="02040503050406030204" pitchFamily="18" charset="0"/>
                                </a:rPr>
                                <m:t>𝑖𝑛𝑡</m:t>
                              </m:r>
                            </m:sub>
                          </m:sSub>
                        </m:num>
                        <m:den>
                          <m:r>
                            <a:rPr lang="fr-FR" sz="200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𝐴</m:t>
                          </m:r>
                        </m:den>
                      </m:f>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𝐻𝑅</m:t>
                          </m:r>
                          <m:r>
                            <a:rPr lang="fr-FR" sz="2000" b="0" i="1" smtClean="0">
                              <a:latin typeface="Cambria Math" panose="02040503050406030204" pitchFamily="18" charset="0"/>
                              <a:ea typeface="Cambria Math" panose="02040503050406030204" pitchFamily="18" charset="0"/>
                            </a:rPr>
                            <m:t>𝜋</m:t>
                          </m:r>
                        </m:num>
                        <m:den>
                          <m:r>
                            <a:rPr lang="fr-FR" sz="2000" b="0" i="1" smtClean="0">
                              <a:latin typeface="Cambria Math" panose="02040503050406030204" pitchFamily="18" charset="0"/>
                            </a:rPr>
                            <m:t>3</m:t>
                          </m:r>
                          <m:r>
                            <a:rPr lang="fr-FR" sz="2000" b="0" i="1" smtClean="0">
                              <a:latin typeface="Cambria Math" panose="02040503050406030204" pitchFamily="18" charset="0"/>
                              <a:ea typeface="Cambria Math" panose="02040503050406030204" pitchFamily="18" charset="0"/>
                            </a:rPr>
                            <m:t>𝜔</m:t>
                          </m:r>
                        </m:den>
                      </m:f>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𝐴</m:t>
                          </m:r>
                        </m:num>
                        <m:den>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𝐷</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i="1">
                                          <a:latin typeface="Cambria Math" panose="02040503050406030204" pitchFamily="18" charset="0"/>
                                        </a:rPr>
                                      </m:ctrlPr>
                                    </m:sSupPr>
                                    <m:e>
                                      <m:r>
                                        <a:rPr lang="fr-FR" sz="2000" b="0" i="1" smtClean="0">
                                          <a:latin typeface="Cambria Math" panose="02040503050406030204" pitchFamily="18" charset="0"/>
                                        </a:rPr>
                                        <m:t>𝐴</m:t>
                                      </m:r>
                                    </m:e>
                                    <m:sup>
                                      <m:r>
                                        <a:rPr lang="fr-FR" sz="2000" i="1">
                                          <a:latin typeface="Cambria Math" panose="02040503050406030204" pitchFamily="18" charset="0"/>
                                        </a:rPr>
                                        <m:t>2</m:t>
                                      </m:r>
                                    </m:sup>
                                  </m:sSup>
                                </m:e>
                              </m:d>
                            </m:e>
                            <m:sup>
                              <m:f>
                                <m:fPr>
                                  <m:type m:val="lin"/>
                                  <m:ctrlPr>
                                    <a:rPr lang="fr-FR" sz="2000" b="0" i="1" smtClean="0">
                                      <a:latin typeface="Cambria Math" panose="02040503050406030204" pitchFamily="18" charset="0"/>
                                    </a:rPr>
                                  </m:ctrlPr>
                                </m:fPr>
                                <m:num>
                                  <m:r>
                                    <a:rPr lang="fr-FR" sz="2000" b="0" i="1" smtClean="0">
                                      <a:latin typeface="Cambria Math" panose="02040503050406030204" pitchFamily="18" charset="0"/>
                                    </a:rPr>
                                    <m:t>3</m:t>
                                  </m:r>
                                </m:num>
                                <m:den>
                                  <m:r>
                                    <a:rPr lang="fr-FR" sz="2000" b="0" i="1" smtClean="0">
                                      <a:latin typeface="Cambria Math" panose="02040503050406030204" pitchFamily="18" charset="0"/>
                                    </a:rPr>
                                    <m:t>2</m:t>
                                  </m:r>
                                </m:den>
                              </m:f>
                            </m:sup>
                          </m:sSup>
                        </m:den>
                      </m:f>
                    </m:oMath>
                  </m:oMathPara>
                </a14:m>
                <a:endParaRPr lang="fr-FR" sz="2000" dirty="0"/>
              </a:p>
            </p:txBody>
          </p:sp>
        </mc:Choice>
        <mc:Fallback xmlns="">
          <p:sp>
            <p:nvSpPr>
              <p:cNvPr id="8" name="ZoneTexte 7">
                <a:extLst>
                  <a:ext uri="{FF2B5EF4-FFF2-40B4-BE49-F238E27FC236}">
                    <a16:creationId xmlns:a16="http://schemas.microsoft.com/office/drawing/2014/main" id="{3189555B-35BB-4641-874E-2D5B5F9E8377}"/>
                  </a:ext>
                </a:extLst>
              </p:cNvPr>
              <p:cNvSpPr txBox="1">
                <a:spLocks noRot="1" noChangeAspect="1" noMove="1" noResize="1" noEditPoints="1" noAdjustHandles="1" noChangeArrowheads="1" noChangeShapeType="1" noTextEdit="1"/>
              </p:cNvSpPr>
              <p:nvPr/>
            </p:nvSpPr>
            <p:spPr>
              <a:xfrm>
                <a:off x="720853" y="5214762"/>
                <a:ext cx="3133487" cy="732636"/>
              </a:xfrm>
              <a:prstGeom prst="rect">
                <a:avLst/>
              </a:prstGeom>
              <a:blipFill>
                <a:blip r:embed="rId5"/>
                <a:stretch>
                  <a:fillRect t="-3390" b="-66102"/>
                </a:stretch>
              </a:blipFill>
            </p:spPr>
            <p:txBody>
              <a:bodyPr/>
              <a:lstStyle/>
              <a:p>
                <a:r>
                  <a:rPr lang="fr-FR">
                    <a:noFill/>
                  </a:rPr>
                  <a:t> </a:t>
                </a:r>
              </a:p>
            </p:txBody>
          </p:sp>
        </mc:Fallback>
      </mc:AlternateContent>
      <p:grpSp>
        <p:nvGrpSpPr>
          <p:cNvPr id="13" name="Groupe 12">
            <a:extLst>
              <a:ext uri="{FF2B5EF4-FFF2-40B4-BE49-F238E27FC236}">
                <a16:creationId xmlns:a16="http://schemas.microsoft.com/office/drawing/2014/main" id="{3471D6DD-F9DD-4E4F-A33C-95B1D13A5A22}"/>
              </a:ext>
            </a:extLst>
          </p:cNvPr>
          <p:cNvGrpSpPr/>
          <p:nvPr/>
        </p:nvGrpSpPr>
        <p:grpSpPr>
          <a:xfrm>
            <a:off x="4750425" y="3224286"/>
            <a:ext cx="4393575" cy="1371748"/>
            <a:chOff x="4750425" y="3224286"/>
            <a:chExt cx="4393575" cy="1371748"/>
          </a:xfrm>
        </p:grpSpPr>
        <p:sp>
          <p:nvSpPr>
            <p:cNvPr id="27655" name="ZoneTexte 8">
              <a:extLst>
                <a:ext uri="{FF2B5EF4-FFF2-40B4-BE49-F238E27FC236}">
                  <a16:creationId xmlns:a16="http://schemas.microsoft.com/office/drawing/2014/main" id="{840C8840-6852-C644-96C3-33598CF67B6C}"/>
                </a:ext>
              </a:extLst>
            </p:cNvPr>
            <p:cNvSpPr txBox="1">
              <a:spLocks noChangeArrowheads="1"/>
            </p:cNvSpPr>
            <p:nvPr/>
          </p:nvSpPr>
          <p:spPr bwMode="auto">
            <a:xfrm>
              <a:off x="5476603" y="3224286"/>
              <a:ext cx="2813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Pure </a:t>
              </a:r>
              <a:r>
                <a:rPr lang="fr-FR" altLang="fr-FR" sz="2000" dirty="0" err="1"/>
                <a:t>repulsive</a:t>
              </a:r>
              <a:r>
                <a:rPr lang="fr-FR" altLang="fr-FR" sz="2000" dirty="0"/>
                <a:t> interaction</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D0370891-FB60-6A49-9622-5281F360DD84}"/>
                    </a:ext>
                  </a:extLst>
                </p:cNvPr>
                <p:cNvSpPr txBox="1"/>
                <p:nvPr/>
              </p:nvSpPr>
              <p:spPr>
                <a:xfrm>
                  <a:off x="4750425" y="3838583"/>
                  <a:ext cx="4393575" cy="7574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𝑆</m:t>
                            </m:r>
                          </m:e>
                          <m:sub>
                            <m:r>
                              <a:rPr lang="fr-FR" sz="2000" b="0" i="1" smtClean="0">
                                <a:latin typeface="Cambria Math" panose="02040503050406030204" pitchFamily="18" charset="0"/>
                              </a:rPr>
                              <m:t>𝑖𝑛𝑡</m:t>
                            </m:r>
                          </m:sub>
                        </m:sSub>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𝑘</m:t>
                            </m:r>
                          </m:e>
                          <m:sub>
                            <m:r>
                              <a:rPr lang="fr-FR" sz="2000" b="0" i="1" smtClean="0">
                                <a:latin typeface="Cambria Math" panose="02040503050406030204" pitchFamily="18" charset="0"/>
                              </a:rPr>
                              <m:t>𝑠</m:t>
                            </m:r>
                          </m:sub>
                        </m:sSub>
                        <m:nary>
                          <m:naryPr>
                            <m:ctrlPr>
                              <a:rPr lang="fr-FR" sz="2000" b="0" i="1" smtClean="0">
                                <a:latin typeface="Cambria Math" panose="02040503050406030204" pitchFamily="18" charset="0"/>
                              </a:rPr>
                            </m:ctrlPr>
                          </m:naryPr>
                          <m:sub>
                            <m:r>
                              <m:rPr>
                                <m:brk m:alnAt="23"/>
                              </m:rPr>
                              <a:rPr lang="fr-FR" sz="2000" b="0" i="1" smtClean="0">
                                <a:latin typeface="Cambria Math" panose="02040503050406030204" pitchFamily="18" charset="0"/>
                              </a:rPr>
                              <m:t>0</m:t>
                            </m:r>
                          </m:sub>
                          <m:sup>
                            <m:r>
                              <a:rPr lang="fr-FR" sz="2000" b="0" i="1" smtClean="0">
                                <a:latin typeface="Cambria Math" panose="02040503050406030204" pitchFamily="18" charset="0"/>
                                <a:ea typeface="Cambria Math" panose="02040503050406030204" pitchFamily="18" charset="0"/>
                              </a:rPr>
                              <m:t>𝜏</m:t>
                            </m:r>
                          </m:sup>
                          <m:e>
                            <m:sSup>
                              <m:sSupPr>
                                <m:ctrlPr>
                                  <a:rPr lang="fr-FR" sz="2000" i="1">
                                    <a:latin typeface="Cambria Math" panose="02040503050406030204" pitchFamily="18" charset="0"/>
                                  </a:rPr>
                                </m:ctrlPr>
                              </m:sSupPr>
                              <m:e>
                                <m:d>
                                  <m:dPr>
                                    <m:ctrlPr>
                                      <a:rPr lang="fr-FR" sz="2000" i="1">
                                        <a:latin typeface="Cambria Math" panose="02040503050406030204" pitchFamily="18" charset="0"/>
                                      </a:rPr>
                                    </m:ctrlPr>
                                  </m:dPr>
                                  <m:e>
                                    <m:r>
                                      <a:rPr lang="fr-FR" sz="2000" i="1">
                                        <a:latin typeface="Cambria Math" panose="02040503050406030204" pitchFamily="18" charset="0"/>
                                      </a:rPr>
                                      <m:t>𝐴𝑐𝑜𝑠</m:t>
                                    </m:r>
                                    <m:d>
                                      <m:dPr>
                                        <m:ctrlPr>
                                          <a:rPr lang="fr-FR" sz="2000" i="1">
                                            <a:latin typeface="Cambria Math" panose="02040503050406030204" pitchFamily="18" charset="0"/>
                                          </a:rPr>
                                        </m:ctrlPr>
                                      </m:dPr>
                                      <m:e>
                                        <m:r>
                                          <a:rPr lang="fr-FR" sz="2000" i="1">
                                            <a:latin typeface="Cambria Math" panose="02040503050406030204" pitchFamily="18" charset="0"/>
                                            <a:ea typeface="Cambria Math" panose="02040503050406030204" pitchFamily="18" charset="0"/>
                                          </a:rPr>
                                          <m:t>𝜔</m:t>
                                        </m:r>
                                        <m:r>
                                          <a:rPr lang="fr-FR" sz="2000" i="1">
                                            <a:latin typeface="Cambria Math" panose="02040503050406030204" pitchFamily="18" charset="0"/>
                                            <a:ea typeface="Cambria Math" panose="02040503050406030204" pitchFamily="18" charset="0"/>
                                          </a:rPr>
                                          <m:t>𝑡</m:t>
                                        </m:r>
                                        <m:r>
                                          <a:rPr lang="fr-FR" sz="2000" i="1">
                                            <a:latin typeface="Cambria Math" panose="02040503050406030204" pitchFamily="18" charset="0"/>
                                            <a:ea typeface="Cambria Math" panose="02040503050406030204" pitchFamily="18" charset="0"/>
                                          </a:rPr>
                                          <m:t>+</m:t>
                                        </m:r>
                                        <m:r>
                                          <a:rPr lang="fr-FR" sz="2000" i="1">
                                            <a:latin typeface="Cambria Math" panose="02040503050406030204" pitchFamily="18" charset="0"/>
                                            <a:ea typeface="Cambria Math" panose="02040503050406030204" pitchFamily="18" charset="0"/>
                                          </a:rPr>
                                          <m:t>𝜑</m:t>
                                        </m:r>
                                      </m:e>
                                    </m:d>
                                    <m:r>
                                      <a:rPr lang="fr-FR" sz="2000" b="0" i="1" smtClean="0">
                                        <a:latin typeface="Cambria Math" panose="02040503050406030204" pitchFamily="18" charset="0"/>
                                        <a:ea typeface="Cambria Math" panose="02040503050406030204" pitchFamily="18" charset="0"/>
                                      </a:rPr>
                                      <m:t>−</m:t>
                                    </m:r>
                                    <m:r>
                                      <a:rPr lang="fr-FR" sz="2000" i="1">
                                        <a:latin typeface="Cambria Math" panose="02040503050406030204" pitchFamily="18" charset="0"/>
                                      </a:rPr>
                                      <m:t>𝐷</m:t>
                                    </m:r>
                                  </m:e>
                                </m:d>
                              </m:e>
                              <m:sup>
                                <m:r>
                                  <a:rPr lang="fr-FR" sz="2000" i="1">
                                    <a:latin typeface="Cambria Math" panose="02040503050406030204" pitchFamily="18" charset="0"/>
                                  </a:rPr>
                                  <m:t>2</m:t>
                                </m:r>
                              </m:sup>
                            </m:sSup>
                            <m:r>
                              <a:rPr lang="fr-FR" sz="2000" b="0" i="1" smtClean="0">
                                <a:latin typeface="Cambria Math" panose="02040503050406030204" pitchFamily="18" charset="0"/>
                              </a:rPr>
                              <m:t>𝑑𝑡</m:t>
                            </m:r>
                          </m:e>
                        </m:nary>
                      </m:oMath>
                    </m:oMathPara>
                  </a14:m>
                  <a:endParaRPr lang="fr-FR" sz="2000" dirty="0"/>
                </a:p>
              </p:txBody>
            </p:sp>
          </mc:Choice>
          <mc:Fallback xmlns="">
            <p:sp>
              <p:nvSpPr>
                <p:cNvPr id="17" name="ZoneTexte 16">
                  <a:extLst>
                    <a:ext uri="{FF2B5EF4-FFF2-40B4-BE49-F238E27FC236}">
                      <a16:creationId xmlns:a16="http://schemas.microsoft.com/office/drawing/2014/main" id="{D0370891-FB60-6A49-9622-5281F360DD84}"/>
                    </a:ext>
                  </a:extLst>
                </p:cNvPr>
                <p:cNvSpPr txBox="1">
                  <a:spLocks noRot="1" noChangeAspect="1" noMove="1" noResize="1" noEditPoints="1" noAdjustHandles="1" noChangeArrowheads="1" noChangeShapeType="1" noTextEdit="1"/>
                </p:cNvSpPr>
                <p:nvPr/>
              </p:nvSpPr>
              <p:spPr>
                <a:xfrm>
                  <a:off x="4750425" y="3838583"/>
                  <a:ext cx="4393575" cy="757451"/>
                </a:xfrm>
                <a:prstGeom prst="rect">
                  <a:avLst/>
                </a:prstGeom>
                <a:blipFill>
                  <a:blip r:embed="rId6"/>
                  <a:stretch>
                    <a:fillRect t="-163333" b="-240000"/>
                  </a:stretch>
                </a:blipFill>
              </p:spPr>
              <p:txBody>
                <a:bodyPr/>
                <a:lstStyle/>
                <a:p>
                  <a:r>
                    <a:rPr lang="fr-FR">
                      <a:noFill/>
                    </a:rPr>
                    <a:t> </a:t>
                  </a:r>
                </a:p>
              </p:txBody>
            </p:sp>
          </mc:Fallback>
        </mc:AlternateContent>
      </p:grpSp>
      <p:sp>
        <p:nvSpPr>
          <p:cNvPr id="10" name="ZoneTexte 9">
            <a:extLst>
              <a:ext uri="{FF2B5EF4-FFF2-40B4-BE49-F238E27FC236}">
                <a16:creationId xmlns:a16="http://schemas.microsoft.com/office/drawing/2014/main" id="{7B6A50B3-30CA-D04F-948E-E528583AF4E3}"/>
              </a:ext>
            </a:extLst>
          </p:cNvPr>
          <p:cNvSpPr txBox="1"/>
          <p:nvPr/>
        </p:nvSpPr>
        <p:spPr>
          <a:xfrm>
            <a:off x="4750425" y="4667033"/>
            <a:ext cx="2449710" cy="584775"/>
          </a:xfrm>
          <a:prstGeom prst="rect">
            <a:avLst/>
          </a:prstGeom>
          <a:noFill/>
        </p:spPr>
        <p:txBody>
          <a:bodyPr wrap="none" rtlCol="0">
            <a:spAutoFit/>
          </a:bodyPr>
          <a:lstStyle/>
          <a:p>
            <a:r>
              <a:rPr lang="fr-FR" sz="1600" i="1" dirty="0" err="1"/>
              <a:t>k</a:t>
            </a:r>
            <a:r>
              <a:rPr lang="fr-FR" sz="1600" i="1" baseline="-25000" dirty="0" err="1"/>
              <a:t>s</a:t>
            </a:r>
            <a:r>
              <a:rPr lang="fr-FR" sz="1600" i="1" baseline="-25000" dirty="0"/>
              <a:t> </a:t>
            </a:r>
            <a:r>
              <a:rPr lang="fr-FR" sz="1600" dirty="0" err="1"/>
              <a:t>is</a:t>
            </a:r>
            <a:r>
              <a:rPr lang="fr-FR" sz="1600" dirty="0"/>
              <a:t> contact </a:t>
            </a:r>
            <a:r>
              <a:rPr lang="fr-FR" sz="1600" dirty="0" err="1"/>
              <a:t>spring</a:t>
            </a:r>
            <a:r>
              <a:rPr lang="fr-FR" sz="1600" dirty="0"/>
              <a:t> constant</a:t>
            </a:r>
          </a:p>
          <a:p>
            <a:r>
              <a:rPr lang="fr-FR" sz="1600" dirty="0">
                <a:latin typeface="Symbol" pitchFamily="2" charset="2"/>
              </a:rPr>
              <a:t>t</a:t>
            </a:r>
            <a:r>
              <a:rPr lang="fr-FR" sz="1600" dirty="0"/>
              <a:t> time of contact</a:t>
            </a:r>
          </a:p>
        </p:txBody>
      </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C35F7760-1843-6C47-A6B6-42E6F0B34353}"/>
                  </a:ext>
                </a:extLst>
              </p:cNvPr>
              <p:cNvSpPr txBox="1"/>
              <p:nvPr/>
            </p:nvSpPr>
            <p:spPr>
              <a:xfrm>
                <a:off x="5028693" y="5270300"/>
                <a:ext cx="3694922" cy="7650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2000" i="1" smtClean="0">
                              <a:latin typeface="Cambria Math" panose="02040503050406030204" pitchFamily="18" charset="0"/>
                            </a:rPr>
                          </m:ctrlPr>
                        </m:fPr>
                        <m:num>
                          <m:r>
                            <a:rPr lang="fr-FR" sz="2000" i="1" smtClean="0">
                              <a:latin typeface="Cambria Math" panose="02040503050406030204" pitchFamily="18" charset="0"/>
                              <a:ea typeface="Cambria Math" panose="02040503050406030204" pitchFamily="18" charset="0"/>
                            </a:rPr>
                            <m:t>𝜕</m:t>
                          </m:r>
                          <m:sSub>
                            <m:sSubPr>
                              <m:ctrlPr>
                                <a:rPr lang="fr-FR"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𝑆</m:t>
                              </m:r>
                            </m:e>
                            <m:sub>
                              <m:r>
                                <a:rPr lang="fr-FR" sz="2000" b="0" i="1" smtClean="0">
                                  <a:latin typeface="Cambria Math" panose="02040503050406030204" pitchFamily="18" charset="0"/>
                                  <a:ea typeface="Cambria Math" panose="02040503050406030204" pitchFamily="18" charset="0"/>
                                </a:rPr>
                                <m:t>𝑖𝑛𝑡</m:t>
                              </m:r>
                            </m:sub>
                          </m:sSub>
                        </m:num>
                        <m:den>
                          <m:r>
                            <a:rPr lang="fr-FR" sz="200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𝐴</m:t>
                          </m:r>
                        </m:den>
                      </m:f>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4</m:t>
                          </m:r>
                          <m:rad>
                            <m:radPr>
                              <m:degHide m:val="on"/>
                              <m:ctrlPr>
                                <a:rPr lang="fr-FR" sz="2000" b="0" i="1" smtClean="0">
                                  <a:latin typeface="Cambria Math" panose="02040503050406030204" pitchFamily="18" charset="0"/>
                                </a:rPr>
                              </m:ctrlPr>
                            </m:radPr>
                            <m:deg/>
                            <m:e>
                              <m:r>
                                <a:rPr lang="fr-FR" sz="2000" b="0" i="1" smtClean="0">
                                  <a:latin typeface="Cambria Math" panose="02040503050406030204" pitchFamily="18" charset="0"/>
                                </a:rPr>
                                <m:t>2</m:t>
                              </m:r>
                            </m:e>
                          </m:rad>
                        </m:num>
                        <m:den>
                          <m:r>
                            <a:rPr lang="fr-FR" sz="2000" b="0" i="1" smtClean="0">
                              <a:latin typeface="Cambria Math" panose="02040503050406030204" pitchFamily="18" charset="0"/>
                            </a:rPr>
                            <m:t>3</m:t>
                          </m:r>
                        </m:den>
                      </m:f>
                      <m:f>
                        <m:fPr>
                          <m:ctrlPr>
                            <a:rPr lang="fr-FR" sz="2000" b="0" i="1" smtClean="0">
                              <a:latin typeface="Cambria Math" panose="02040503050406030204" pitchFamily="18" charset="0"/>
                            </a:rPr>
                          </m:ctrlPr>
                        </m:fPr>
                        <m:num>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𝑘</m:t>
                              </m:r>
                            </m:e>
                            <m:sub>
                              <m:r>
                                <a:rPr lang="fr-FR" sz="2000" b="0" i="1" smtClean="0">
                                  <a:latin typeface="Cambria Math" panose="02040503050406030204" pitchFamily="18" charset="0"/>
                                </a:rPr>
                                <m:t>𝑠</m:t>
                              </m:r>
                            </m:sub>
                          </m:sSub>
                          <m:r>
                            <a:rPr lang="fr-FR" sz="2000" b="0" i="1" smtClean="0">
                              <a:latin typeface="Cambria Math" panose="02040503050406030204" pitchFamily="18" charset="0"/>
                            </a:rPr>
                            <m:t>𝐷</m:t>
                          </m:r>
                        </m:num>
                        <m:den>
                          <m:r>
                            <a:rPr lang="fr-FR" sz="2000" b="0" i="1" smtClean="0">
                              <a:latin typeface="Cambria Math" panose="02040503050406030204" pitchFamily="18" charset="0"/>
                              <a:ea typeface="Cambria Math" panose="02040503050406030204" pitchFamily="18" charset="0"/>
                            </a:rPr>
                            <m:t>𝜔</m:t>
                          </m:r>
                        </m:den>
                      </m:f>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𝐴</m:t>
                                  </m:r>
                                </m:num>
                                <m:den>
                                  <m:r>
                                    <a:rPr lang="fr-FR" sz="2000" b="0" i="1" smtClean="0">
                                      <a:latin typeface="Cambria Math" panose="02040503050406030204" pitchFamily="18" charset="0"/>
                                    </a:rPr>
                                    <m:t>𝐷</m:t>
                                  </m:r>
                                </m:den>
                              </m:f>
                              <m:r>
                                <a:rPr lang="fr-FR" sz="2000" b="0" i="1" smtClean="0">
                                  <a:latin typeface="Cambria Math" panose="02040503050406030204" pitchFamily="18" charset="0"/>
                                </a:rPr>
                                <m:t>−1</m:t>
                              </m:r>
                            </m:e>
                          </m:d>
                        </m:e>
                        <m:sup>
                          <m:f>
                            <m:fPr>
                              <m:type m:val="lin"/>
                              <m:ctrlPr>
                                <a:rPr lang="fr-FR" sz="2000" b="0" i="1" smtClean="0">
                                  <a:latin typeface="Cambria Math" panose="02040503050406030204" pitchFamily="18" charset="0"/>
                                </a:rPr>
                              </m:ctrlPr>
                            </m:fPr>
                            <m:num>
                              <m:r>
                                <a:rPr lang="fr-FR" sz="2000" b="0" i="1" smtClean="0">
                                  <a:latin typeface="Cambria Math" panose="02040503050406030204" pitchFamily="18" charset="0"/>
                                </a:rPr>
                                <m:t>3</m:t>
                              </m:r>
                            </m:num>
                            <m:den>
                              <m:r>
                                <a:rPr lang="fr-FR" sz="2000" b="0" i="1" smtClean="0">
                                  <a:latin typeface="Cambria Math" panose="02040503050406030204" pitchFamily="18" charset="0"/>
                                </a:rPr>
                                <m:t>2</m:t>
                              </m:r>
                            </m:den>
                          </m:f>
                        </m:sup>
                      </m:sSup>
                    </m:oMath>
                  </m:oMathPara>
                </a14:m>
                <a:endParaRPr lang="fr-FR" sz="2000" dirty="0"/>
              </a:p>
            </p:txBody>
          </p:sp>
        </mc:Choice>
        <mc:Fallback xmlns="">
          <p:sp>
            <p:nvSpPr>
              <p:cNvPr id="20" name="ZoneTexte 19">
                <a:extLst>
                  <a:ext uri="{FF2B5EF4-FFF2-40B4-BE49-F238E27FC236}">
                    <a16:creationId xmlns:a16="http://schemas.microsoft.com/office/drawing/2014/main" id="{C35F7760-1843-6C47-A6B6-42E6F0B34353}"/>
                  </a:ext>
                </a:extLst>
              </p:cNvPr>
              <p:cNvSpPr txBox="1">
                <a:spLocks noRot="1" noChangeAspect="1" noMove="1" noResize="1" noEditPoints="1" noAdjustHandles="1" noChangeArrowheads="1" noChangeShapeType="1" noTextEdit="1"/>
              </p:cNvSpPr>
              <p:nvPr/>
            </p:nvSpPr>
            <p:spPr>
              <a:xfrm>
                <a:off x="5028693" y="5270300"/>
                <a:ext cx="3694922" cy="765018"/>
              </a:xfrm>
              <a:prstGeom prst="rect">
                <a:avLst/>
              </a:prstGeom>
              <a:blipFill>
                <a:blip r:embed="rId7"/>
                <a:stretch>
                  <a:fillRect t="-47541" b="-16393"/>
                </a:stretch>
              </a:blipFill>
            </p:spPr>
            <p:txBody>
              <a:bodyPr/>
              <a:lstStyle/>
              <a:p>
                <a:r>
                  <a:rPr lang="fr-FR">
                    <a:noFill/>
                  </a:rPr>
                  <a:t> </a:t>
                </a:r>
              </a:p>
            </p:txBody>
          </p:sp>
        </mc:Fallback>
      </mc:AlternateContent>
    </p:spTree>
    <p:extLst>
      <p:ext uri="{BB962C8B-B14F-4D97-AF65-F5344CB8AC3E}">
        <p14:creationId xmlns:p14="http://schemas.microsoft.com/office/powerpoint/2010/main" val="90629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6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57DAB5-8D7F-9C48-8D4E-949335826CF9}"/>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3" name="Rectangle 2">
            <a:extLst>
              <a:ext uri="{FF2B5EF4-FFF2-40B4-BE49-F238E27FC236}">
                <a16:creationId xmlns:a16="http://schemas.microsoft.com/office/drawing/2014/main" id="{3623FD09-82E4-F941-A56F-5BB0F2E2C189}"/>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a:p>
            <a:pPr>
              <a:defRPr/>
            </a:pPr>
            <a:endParaRPr lang="fr-FR" sz="1600" dirty="0">
              <a:latin typeface="Times" charset="0"/>
              <a:ea typeface="+mn-ea"/>
            </a:endParaRPr>
          </a:p>
        </p:txBody>
      </p:sp>
      <p:sp>
        <p:nvSpPr>
          <p:cNvPr id="28676" name="ZoneTexte 3">
            <a:extLst>
              <a:ext uri="{FF2B5EF4-FFF2-40B4-BE49-F238E27FC236}">
                <a16:creationId xmlns:a16="http://schemas.microsoft.com/office/drawing/2014/main" id="{01A863AD-69C3-DE49-A939-77812E44F210}"/>
              </a:ext>
            </a:extLst>
          </p:cNvPr>
          <p:cNvSpPr txBox="1">
            <a:spLocks noChangeArrowheads="1"/>
          </p:cNvSpPr>
          <p:nvPr/>
        </p:nvSpPr>
        <p:spPr bwMode="auto">
          <a:xfrm>
            <a:off x="3264491" y="497568"/>
            <a:ext cx="30620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Resonance</a:t>
            </a:r>
            <a:r>
              <a:rPr lang="fr-FR" altLang="fr-FR" dirty="0"/>
              <a:t> of the mode</a:t>
            </a:r>
          </a:p>
        </p:txBody>
      </p:sp>
      <p:sp>
        <p:nvSpPr>
          <p:cNvPr id="28677" name="ZoneTexte 7">
            <a:extLst>
              <a:ext uri="{FF2B5EF4-FFF2-40B4-BE49-F238E27FC236}">
                <a16:creationId xmlns:a16="http://schemas.microsoft.com/office/drawing/2014/main" id="{ADA465E3-CC29-164F-8042-32BBB1BB7933}"/>
              </a:ext>
            </a:extLst>
          </p:cNvPr>
          <p:cNvSpPr txBox="1">
            <a:spLocks noChangeArrowheads="1"/>
          </p:cNvSpPr>
          <p:nvPr/>
        </p:nvSpPr>
        <p:spPr bwMode="auto">
          <a:xfrm>
            <a:off x="72754" y="1117482"/>
            <a:ext cx="3357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Pure attractive interaction</a:t>
            </a:r>
          </a:p>
        </p:txBody>
      </p:sp>
      <p:sp>
        <p:nvSpPr>
          <p:cNvPr id="28678" name="ZoneTexte 8">
            <a:extLst>
              <a:ext uri="{FF2B5EF4-FFF2-40B4-BE49-F238E27FC236}">
                <a16:creationId xmlns:a16="http://schemas.microsoft.com/office/drawing/2014/main" id="{6A808A35-E143-DA40-8CF1-B8D3B085E23F}"/>
              </a:ext>
            </a:extLst>
          </p:cNvPr>
          <p:cNvSpPr txBox="1">
            <a:spLocks noChangeArrowheads="1"/>
          </p:cNvSpPr>
          <p:nvPr/>
        </p:nvSpPr>
        <p:spPr bwMode="auto">
          <a:xfrm>
            <a:off x="124892" y="3376709"/>
            <a:ext cx="3342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Pure </a:t>
            </a:r>
            <a:r>
              <a:rPr lang="fr-FR" altLang="fr-FR" dirty="0" err="1"/>
              <a:t>repulsive</a:t>
            </a:r>
            <a:r>
              <a:rPr lang="fr-FR" altLang="fr-FR" dirty="0"/>
              <a:t> interaction</a:t>
            </a: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52365769-18D1-5244-81BE-73D6B0C1FB8A}"/>
                  </a:ext>
                </a:extLst>
              </p:cNvPr>
              <p:cNvSpPr txBox="1"/>
              <p:nvPr/>
            </p:nvSpPr>
            <p:spPr>
              <a:xfrm>
                <a:off x="124892" y="1489245"/>
                <a:ext cx="8420062" cy="15292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𝑢</m:t>
                          </m:r>
                        </m:e>
                        <m:sub>
                          <m:r>
                            <a:rPr lang="fr-FR" i="1" smtClean="0">
                              <a:latin typeface="Cambria Math" panose="02040503050406030204" pitchFamily="18" charset="0"/>
                              <a:ea typeface="Cambria Math" panose="02040503050406030204" pitchFamily="18" charset="0"/>
                            </a:rPr>
                            <m:t>±</m:t>
                          </m:r>
                        </m:sub>
                      </m:sSub>
                      <m:r>
                        <a:rPr lang="fr-FR" b="0" i="1" smtClean="0">
                          <a:latin typeface="Cambria Math" panose="02040503050406030204" pitchFamily="18" charset="0"/>
                        </a:rPr>
                        <m:t>=</m:t>
                      </m:r>
                      <m:rad>
                        <m:radPr>
                          <m:degHide m:val="on"/>
                          <m:ctrlPr>
                            <a:rPr lang="fr-FR" b="0" i="1" smtClean="0">
                              <a:latin typeface="Cambria Math" panose="02040503050406030204" pitchFamily="18" charset="0"/>
                            </a:rPr>
                          </m:ctrlPr>
                        </m:radPr>
                        <m:deg/>
                        <m:e>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2</m:t>
                                  </m:r>
                                </m:sup>
                              </m:sSup>
                            </m:den>
                          </m:f>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4</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𝑄</m:t>
                                  </m:r>
                                </m:e>
                                <m:sup>
                                  <m:r>
                                    <a:rPr lang="fr-FR" b="0" i="1" smtClean="0">
                                      <a:latin typeface="Cambria Math" panose="02040503050406030204" pitchFamily="18" charset="0"/>
                                    </a:rPr>
                                    <m:t>2</m:t>
                                  </m:r>
                                </m:sup>
                              </m:sSup>
                            </m:den>
                          </m:f>
                          <m:sSup>
                            <m:sSupPr>
                              <m:ctrlPr>
                                <a:rPr lang="fr-FR" b="0" i="1" smtClean="0">
                                  <a:latin typeface="Cambria Math" panose="02040503050406030204" pitchFamily="18" charset="0"/>
                                </a:rPr>
                              </m:ctrlPr>
                            </m:sSupPr>
                            <m:e>
                              <m:d>
                                <m:dPr>
                                  <m:ctrlPr>
                                    <a:rPr lang="fr-FR" i="1">
                                      <a:latin typeface="Cambria Math" panose="02040503050406030204" pitchFamily="18" charset="0"/>
                                    </a:rPr>
                                  </m:ctrlPr>
                                </m:dPr>
                                <m:e>
                                  <m:r>
                                    <a:rPr lang="fr-FR" i="1">
                                      <a:latin typeface="Cambria Math" panose="02040503050406030204" pitchFamily="18" charset="0"/>
                                    </a:rPr>
                                    <m:t>1</m:t>
                                  </m:r>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ea typeface="Cambria Math" panose="02040503050406030204" pitchFamily="18" charset="0"/>
                                        </a:rPr>
                                      </m:ctrlPr>
                                    </m:radPr>
                                    <m:deg/>
                                    <m:e>
                                      <m:r>
                                        <a:rPr lang="fr-FR" i="1">
                                          <a:latin typeface="Cambria Math" panose="02040503050406030204" pitchFamily="18" charset="0"/>
                                          <a:ea typeface="Cambria Math" panose="02040503050406030204" pitchFamily="18" charset="0"/>
                                        </a:rPr>
                                        <m:t>1−4</m:t>
                                      </m:r>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𝑄</m:t>
                                          </m:r>
                                        </m:e>
                                        <m:sup>
                                          <m:r>
                                            <a:rPr lang="fr-FR" i="1">
                                              <a:latin typeface="Cambria Math" panose="02040503050406030204" pitchFamily="18" charset="0"/>
                                              <a:ea typeface="Cambria Math" panose="02040503050406030204" pitchFamily="18" charset="0"/>
                                            </a:rPr>
                                            <m:t>2</m:t>
                                          </m:r>
                                        </m:sup>
                                      </m:sSup>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1−</m:t>
                                          </m:r>
                                          <m:f>
                                            <m:fPr>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1</m:t>
                                              </m:r>
                                            </m:num>
                                            <m:den>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𝑎</m:t>
                                                  </m:r>
                                                </m:e>
                                                <m:sup>
                                                  <m:r>
                                                    <a:rPr lang="fr-FR" i="1">
                                                      <a:latin typeface="Cambria Math" panose="02040503050406030204" pitchFamily="18" charset="0"/>
                                                      <a:ea typeface="Cambria Math" panose="02040503050406030204" pitchFamily="18" charset="0"/>
                                                    </a:rPr>
                                                    <m:t>2</m:t>
                                                  </m:r>
                                                </m:sup>
                                              </m:sSup>
                                            </m:den>
                                          </m:f>
                                          <m:r>
                                            <a:rPr lang="fr-FR" i="1">
                                              <a:latin typeface="Cambria Math" panose="02040503050406030204" pitchFamily="18" charset="0"/>
                                              <a:ea typeface="Cambria Math" panose="02040503050406030204" pitchFamily="18" charset="0"/>
                                            </a:rPr>
                                            <m:t>−</m:t>
                                          </m:r>
                                          <m:f>
                                            <m:fPr>
                                              <m:ctrlPr>
                                                <a:rPr lang="fr-FR" i="1">
                                                  <a:latin typeface="Cambria Math" panose="02040503050406030204" pitchFamily="18" charset="0"/>
                                                  <a:ea typeface="Cambria Math" panose="02040503050406030204" pitchFamily="18" charset="0"/>
                                                </a:rPr>
                                              </m:ctrlPr>
                                            </m:fPr>
                                            <m:num>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𝜅</m:t>
                                                  </m:r>
                                                </m:e>
                                                <m:sub>
                                                  <m:r>
                                                    <a:rPr lang="fr-FR" i="1">
                                                      <a:latin typeface="Cambria Math" panose="02040503050406030204" pitchFamily="18" charset="0"/>
                                                      <a:ea typeface="Cambria Math" panose="02040503050406030204" pitchFamily="18" charset="0"/>
                                                    </a:rPr>
                                                    <m:t>𝑛𝑐</m:t>
                                                  </m:r>
                                                </m:sub>
                                              </m:sSub>
                                            </m:num>
                                            <m:den>
                                              <m:r>
                                                <a:rPr lang="fr-FR" i="1">
                                                  <a:latin typeface="Cambria Math" panose="02040503050406030204" pitchFamily="18" charset="0"/>
                                                  <a:ea typeface="Cambria Math" panose="02040503050406030204" pitchFamily="18" charset="0"/>
                                                </a:rPr>
                                                <m:t>3</m:t>
                                              </m:r>
                                              <m:sSup>
                                                <m:sSupPr>
                                                  <m:ctrlPr>
                                                    <a:rPr lang="fr-FR" i="1">
                                                      <a:latin typeface="Cambria Math" panose="02040503050406030204" pitchFamily="18" charset="0"/>
                                                      <a:ea typeface="Cambria Math" panose="02040503050406030204" pitchFamily="18" charset="0"/>
                                                    </a:rPr>
                                                  </m:ctrlPr>
                                                </m:sSupPr>
                                                <m:e>
                                                  <m:d>
                                                    <m:dPr>
                                                      <m:ctrlPr>
                                                        <a:rPr lang="fr-FR" i="1">
                                                          <a:latin typeface="Cambria Math" panose="02040503050406030204" pitchFamily="18" charset="0"/>
                                                          <a:ea typeface="Cambria Math" panose="02040503050406030204" pitchFamily="18" charset="0"/>
                                                        </a:rPr>
                                                      </m:ctrlPr>
                                                    </m:dPr>
                                                    <m:e>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𝑑</m:t>
                                                          </m:r>
                                                        </m:e>
                                                        <m:sup>
                                                          <m:r>
                                                            <a:rPr lang="fr-FR" i="1">
                                                              <a:latin typeface="Cambria Math" panose="02040503050406030204" pitchFamily="18" charset="0"/>
                                                              <a:ea typeface="Cambria Math" panose="02040503050406030204" pitchFamily="18" charset="0"/>
                                                            </a:rPr>
                                                            <m:t>2</m:t>
                                                          </m:r>
                                                        </m:sup>
                                                      </m:sSup>
                                                      <m:r>
                                                        <a:rPr lang="fr-FR" i="1">
                                                          <a:latin typeface="Cambria Math" panose="02040503050406030204" pitchFamily="18" charset="0"/>
                                                          <a:ea typeface="Cambria Math" panose="02040503050406030204" pitchFamily="18" charset="0"/>
                                                        </a:rPr>
                                                        <m:t>−</m:t>
                                                      </m:r>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𝑎</m:t>
                                                          </m:r>
                                                        </m:e>
                                                        <m:sup>
                                                          <m:r>
                                                            <a:rPr lang="fr-FR" i="1">
                                                              <a:latin typeface="Cambria Math" panose="02040503050406030204" pitchFamily="18" charset="0"/>
                                                              <a:ea typeface="Cambria Math" panose="02040503050406030204" pitchFamily="18" charset="0"/>
                                                            </a:rPr>
                                                            <m:t>2</m:t>
                                                          </m:r>
                                                        </m:sup>
                                                      </m:sSup>
                                                    </m:e>
                                                  </m:d>
                                                </m:e>
                                                <m:sup>
                                                  <m:f>
                                                    <m:fPr>
                                                      <m:type m:val="lin"/>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3</m:t>
                                                      </m:r>
                                                    </m:num>
                                                    <m:den>
                                                      <m:r>
                                                        <a:rPr lang="fr-FR" i="1">
                                                          <a:latin typeface="Cambria Math" panose="02040503050406030204" pitchFamily="18" charset="0"/>
                                                          <a:ea typeface="Cambria Math" panose="02040503050406030204" pitchFamily="18" charset="0"/>
                                                        </a:rPr>
                                                        <m:t>2</m:t>
                                                      </m:r>
                                                    </m:den>
                                                  </m:f>
                                                </m:sup>
                                              </m:sSup>
                                            </m:den>
                                          </m:f>
                                        </m:e>
                                      </m:d>
                                    </m:e>
                                  </m:rad>
                                </m:e>
                              </m:d>
                            </m:e>
                            <m:sup>
                              <m:r>
                                <a:rPr lang="fr-FR" b="0" i="1" smtClean="0">
                                  <a:latin typeface="Cambria Math" panose="02040503050406030204" pitchFamily="18" charset="0"/>
                                </a:rPr>
                                <m:t>2</m:t>
                              </m:r>
                            </m:sup>
                          </m:sSup>
                        </m:e>
                      </m:rad>
                    </m:oMath>
                  </m:oMathPara>
                </a14:m>
                <a:endParaRPr lang="fr-FR" dirty="0"/>
              </a:p>
            </p:txBody>
          </p:sp>
        </mc:Choice>
        <mc:Fallback xmlns="">
          <p:sp>
            <p:nvSpPr>
              <p:cNvPr id="4" name="ZoneTexte 3">
                <a:extLst>
                  <a:ext uri="{FF2B5EF4-FFF2-40B4-BE49-F238E27FC236}">
                    <a16:creationId xmlns:a16="http://schemas.microsoft.com/office/drawing/2014/main" id="{52365769-18D1-5244-81BE-73D6B0C1FB8A}"/>
                  </a:ext>
                </a:extLst>
              </p:cNvPr>
              <p:cNvSpPr txBox="1">
                <a:spLocks noRot="1" noChangeAspect="1" noMove="1" noResize="1" noEditPoints="1" noAdjustHandles="1" noChangeArrowheads="1" noChangeShapeType="1" noTextEdit="1"/>
              </p:cNvSpPr>
              <p:nvPr/>
            </p:nvSpPr>
            <p:spPr>
              <a:xfrm>
                <a:off x="124892" y="1489245"/>
                <a:ext cx="8420062" cy="1529201"/>
              </a:xfrm>
              <a:prstGeom prst="rect">
                <a:avLst/>
              </a:prstGeom>
              <a:blipFill>
                <a:blip r:embed="rId2"/>
                <a:stretch>
                  <a:fillRect b="-1818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B7CC8A66-9A15-AB4D-A456-186B96598256}"/>
                  </a:ext>
                </a:extLst>
              </p:cNvPr>
              <p:cNvSpPr txBox="1"/>
              <p:nvPr/>
            </p:nvSpPr>
            <p:spPr>
              <a:xfrm>
                <a:off x="7399184" y="5601048"/>
                <a:ext cx="1672060" cy="750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𝜅</m:t>
                          </m:r>
                        </m:e>
                        <m:sub>
                          <m:r>
                            <a:rPr lang="fr-FR" sz="2000" b="0" i="1" smtClean="0">
                              <a:latin typeface="Cambria Math" panose="02040503050406030204" pitchFamily="18" charset="0"/>
                            </a:rPr>
                            <m:t>𝑛𝑐</m:t>
                          </m:r>
                        </m:sub>
                      </m:sSub>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𝐻𝑅</m:t>
                          </m:r>
                        </m:num>
                        <m:den>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𝑘</m:t>
                              </m:r>
                            </m:e>
                            <m:sub>
                              <m:r>
                                <a:rPr lang="fr-FR" sz="2000" b="0" i="1" smtClean="0">
                                  <a:latin typeface="Cambria Math" panose="02040503050406030204" pitchFamily="18" charset="0"/>
                                </a:rPr>
                                <m:t>𝑐</m:t>
                              </m:r>
                            </m:sub>
                          </m:sSub>
                          <m:sSup>
                            <m:sSupPr>
                              <m:ctrlPr>
                                <a:rPr lang="fr-FR" sz="2000" b="0" i="1" smtClean="0">
                                  <a:latin typeface="Cambria Math" panose="02040503050406030204" pitchFamily="18" charset="0"/>
                                </a:rPr>
                              </m:ctrlPr>
                            </m:sSupPr>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0</m:t>
                                  </m:r>
                                </m:sub>
                              </m:sSub>
                            </m:e>
                            <m:sup>
                              <m:r>
                                <a:rPr lang="fr-FR" sz="2000" b="0" i="1" smtClean="0">
                                  <a:latin typeface="Cambria Math" panose="02040503050406030204" pitchFamily="18" charset="0"/>
                                </a:rPr>
                                <m:t>3</m:t>
                              </m:r>
                            </m:sup>
                          </m:sSup>
                        </m:den>
                      </m:f>
                    </m:oMath>
                  </m:oMathPara>
                </a14:m>
                <a:endParaRPr lang="fr-FR" sz="2000" dirty="0"/>
              </a:p>
            </p:txBody>
          </p:sp>
        </mc:Choice>
        <mc:Fallback xmlns="">
          <p:sp>
            <p:nvSpPr>
              <p:cNvPr id="5" name="ZoneTexte 4">
                <a:extLst>
                  <a:ext uri="{FF2B5EF4-FFF2-40B4-BE49-F238E27FC236}">
                    <a16:creationId xmlns:a16="http://schemas.microsoft.com/office/drawing/2014/main" id="{B7CC8A66-9A15-AB4D-A456-186B96598256}"/>
                  </a:ext>
                </a:extLst>
              </p:cNvPr>
              <p:cNvSpPr txBox="1">
                <a:spLocks noRot="1" noChangeAspect="1" noMove="1" noResize="1" noEditPoints="1" noAdjustHandles="1" noChangeArrowheads="1" noChangeShapeType="1" noTextEdit="1"/>
              </p:cNvSpPr>
              <p:nvPr/>
            </p:nvSpPr>
            <p:spPr>
              <a:xfrm>
                <a:off x="7399184" y="5601048"/>
                <a:ext cx="1672060" cy="750205"/>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FAA449A3-F5B3-D74A-B7CB-09488269A058}"/>
                  </a:ext>
                </a:extLst>
              </p:cNvPr>
              <p:cNvSpPr txBox="1"/>
              <p:nvPr/>
            </p:nvSpPr>
            <p:spPr>
              <a:xfrm>
                <a:off x="72755" y="3768938"/>
                <a:ext cx="8998489" cy="15292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𝑢</m:t>
                          </m:r>
                        </m:e>
                        <m:sub>
                          <m:r>
                            <a:rPr lang="fr-FR" i="1" smtClean="0">
                              <a:latin typeface="Cambria Math" panose="02040503050406030204" pitchFamily="18" charset="0"/>
                              <a:ea typeface="Cambria Math" panose="02040503050406030204" pitchFamily="18" charset="0"/>
                            </a:rPr>
                            <m:t>±</m:t>
                          </m:r>
                        </m:sub>
                      </m:sSub>
                      <m:r>
                        <a:rPr lang="fr-FR" b="0" i="1" smtClean="0">
                          <a:latin typeface="Cambria Math" panose="02040503050406030204" pitchFamily="18" charset="0"/>
                        </a:rPr>
                        <m:t>=</m:t>
                      </m:r>
                      <m:rad>
                        <m:radPr>
                          <m:degHide m:val="on"/>
                          <m:ctrlPr>
                            <a:rPr lang="fr-FR" b="0" i="1" smtClean="0">
                              <a:latin typeface="Cambria Math" panose="02040503050406030204" pitchFamily="18" charset="0"/>
                            </a:rPr>
                          </m:ctrlPr>
                        </m:radPr>
                        <m:deg/>
                        <m:e>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𝑎</m:t>
                                  </m:r>
                                </m:e>
                                <m:sup>
                                  <m:r>
                                    <a:rPr lang="fr-FR" b="0" i="1" smtClean="0">
                                      <a:latin typeface="Cambria Math" panose="02040503050406030204" pitchFamily="18" charset="0"/>
                                    </a:rPr>
                                    <m:t>2</m:t>
                                  </m:r>
                                </m:sup>
                              </m:sSup>
                            </m:den>
                          </m:f>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4</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𝑄</m:t>
                                  </m:r>
                                </m:e>
                                <m:sup>
                                  <m:r>
                                    <a:rPr lang="fr-FR" b="0" i="1" smtClean="0">
                                      <a:latin typeface="Cambria Math" panose="02040503050406030204" pitchFamily="18" charset="0"/>
                                    </a:rPr>
                                    <m:t>2</m:t>
                                  </m:r>
                                </m:sup>
                              </m:sSup>
                            </m:den>
                          </m:f>
                          <m:sSup>
                            <m:sSupPr>
                              <m:ctrlPr>
                                <a:rPr lang="fr-FR" b="0" i="1" smtClean="0">
                                  <a:latin typeface="Cambria Math" panose="02040503050406030204" pitchFamily="18" charset="0"/>
                                </a:rPr>
                              </m:ctrlPr>
                            </m:sSupPr>
                            <m:e>
                              <m:d>
                                <m:dPr>
                                  <m:ctrlPr>
                                    <a:rPr lang="fr-FR" i="1">
                                      <a:latin typeface="Cambria Math" panose="02040503050406030204" pitchFamily="18" charset="0"/>
                                    </a:rPr>
                                  </m:ctrlPr>
                                </m:dPr>
                                <m:e>
                                  <m:r>
                                    <a:rPr lang="fr-FR" i="1">
                                      <a:latin typeface="Cambria Math" panose="02040503050406030204" pitchFamily="18" charset="0"/>
                                    </a:rPr>
                                    <m:t>1</m:t>
                                  </m:r>
                                  <m:r>
                                    <a:rPr lang="fr-FR" i="1">
                                      <a:latin typeface="Cambria Math" panose="02040503050406030204" pitchFamily="18" charset="0"/>
                                      <a:ea typeface="Cambria Math" panose="02040503050406030204" pitchFamily="18" charset="0"/>
                                    </a:rPr>
                                    <m:t>±</m:t>
                                  </m:r>
                                  <m:rad>
                                    <m:radPr>
                                      <m:degHide m:val="on"/>
                                      <m:ctrlPr>
                                        <a:rPr lang="fr-FR" i="1">
                                          <a:latin typeface="Cambria Math" panose="02040503050406030204" pitchFamily="18" charset="0"/>
                                          <a:ea typeface="Cambria Math" panose="02040503050406030204" pitchFamily="18" charset="0"/>
                                        </a:rPr>
                                      </m:ctrlPr>
                                    </m:radPr>
                                    <m:deg/>
                                    <m:e>
                                      <m:r>
                                        <a:rPr lang="fr-FR" i="1">
                                          <a:latin typeface="Cambria Math" panose="02040503050406030204" pitchFamily="18" charset="0"/>
                                          <a:ea typeface="Cambria Math" panose="02040503050406030204" pitchFamily="18" charset="0"/>
                                        </a:rPr>
                                        <m:t>1−4</m:t>
                                      </m:r>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𝑄</m:t>
                                          </m:r>
                                        </m:e>
                                        <m:sup>
                                          <m:r>
                                            <a:rPr lang="fr-FR" i="1">
                                              <a:latin typeface="Cambria Math" panose="02040503050406030204" pitchFamily="18" charset="0"/>
                                              <a:ea typeface="Cambria Math" panose="02040503050406030204" pitchFamily="18" charset="0"/>
                                            </a:rPr>
                                            <m:t>2</m:t>
                                          </m:r>
                                        </m:sup>
                                      </m:sSup>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1−</m:t>
                                          </m:r>
                                          <m:f>
                                            <m:fPr>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1</m:t>
                                              </m:r>
                                            </m:num>
                                            <m:den>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𝑎</m:t>
                                                  </m:r>
                                                </m:e>
                                                <m:sup>
                                                  <m:r>
                                                    <a:rPr lang="fr-FR" i="1">
                                                      <a:latin typeface="Cambria Math" panose="02040503050406030204" pitchFamily="18" charset="0"/>
                                                      <a:ea typeface="Cambria Math" panose="02040503050406030204" pitchFamily="18" charset="0"/>
                                                    </a:rPr>
                                                    <m:t>2</m:t>
                                                  </m:r>
                                                </m:sup>
                                              </m:sSup>
                                            </m:den>
                                          </m:f>
                                          <m:r>
                                            <a:rPr lang="fr-FR" i="1">
                                              <a:latin typeface="Cambria Math" panose="02040503050406030204" pitchFamily="18" charset="0"/>
                                              <a:ea typeface="Cambria Math" panose="02040503050406030204" pitchFamily="18" charset="0"/>
                                            </a:rPr>
                                            <m:t>+</m:t>
                                          </m:r>
                                          <m:f>
                                            <m:fPr>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4</m:t>
                                              </m:r>
                                              <m:rad>
                                                <m:radPr>
                                                  <m:degHide m:val="on"/>
                                                  <m:ctrlPr>
                                                    <a:rPr lang="fr-FR" i="1">
                                                      <a:latin typeface="Cambria Math" panose="02040503050406030204" pitchFamily="18" charset="0"/>
                                                      <a:ea typeface="Cambria Math" panose="02040503050406030204" pitchFamily="18" charset="0"/>
                                                    </a:rPr>
                                                  </m:ctrlPr>
                                                </m:radPr>
                                                <m:deg/>
                                                <m:e>
                                                  <m:r>
                                                    <a:rPr lang="fr-FR" i="1">
                                                      <a:latin typeface="Cambria Math" panose="02040503050406030204" pitchFamily="18" charset="0"/>
                                                      <a:ea typeface="Cambria Math" panose="02040503050406030204" pitchFamily="18" charset="0"/>
                                                    </a:rPr>
                                                    <m:t>2</m:t>
                                                  </m:r>
                                                </m:e>
                                              </m:rad>
                                            </m:num>
                                            <m:den>
                                              <m:r>
                                                <a:rPr lang="fr-FR" i="1">
                                                  <a:latin typeface="Cambria Math" panose="02040503050406030204" pitchFamily="18" charset="0"/>
                                                  <a:ea typeface="Cambria Math" panose="02040503050406030204" pitchFamily="18" charset="0"/>
                                                </a:rPr>
                                                <m:t>3</m:t>
                                              </m:r>
                                              <m:r>
                                                <a:rPr lang="fr-FR" i="1">
                                                  <a:latin typeface="Cambria Math" panose="02040503050406030204" pitchFamily="18" charset="0"/>
                                                  <a:ea typeface="Cambria Math" panose="02040503050406030204" pitchFamily="18" charset="0"/>
                                                </a:rPr>
                                                <m:t>𝜋</m:t>
                                              </m:r>
                                            </m:den>
                                          </m:f>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𝜅</m:t>
                                              </m:r>
                                            </m:e>
                                            <m:sub>
                                              <m:r>
                                                <a:rPr lang="fr-FR" i="1">
                                                  <a:latin typeface="Cambria Math" panose="02040503050406030204" pitchFamily="18" charset="0"/>
                                                  <a:ea typeface="Cambria Math" panose="02040503050406030204" pitchFamily="18" charset="0"/>
                                                </a:rPr>
                                                <m:t>𝑐</m:t>
                                              </m:r>
                                            </m:sub>
                                          </m:sSub>
                                          <m:sSup>
                                            <m:sSupPr>
                                              <m:ctrlPr>
                                                <a:rPr lang="fr-FR" i="1">
                                                  <a:latin typeface="Cambria Math" panose="02040503050406030204" pitchFamily="18" charset="0"/>
                                                  <a:ea typeface="Cambria Math" panose="02040503050406030204" pitchFamily="18" charset="0"/>
                                                </a:rPr>
                                              </m:ctrlPr>
                                            </m:sSupPr>
                                            <m:e>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1−</m:t>
                                                  </m:r>
                                                  <m:f>
                                                    <m:fPr>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𝑑</m:t>
                                                      </m:r>
                                                    </m:num>
                                                    <m:den>
                                                      <m:r>
                                                        <a:rPr lang="fr-FR" i="1">
                                                          <a:latin typeface="Cambria Math" panose="02040503050406030204" pitchFamily="18" charset="0"/>
                                                          <a:ea typeface="Cambria Math" panose="02040503050406030204" pitchFamily="18" charset="0"/>
                                                        </a:rPr>
                                                        <m:t>𝑎</m:t>
                                                      </m:r>
                                                    </m:den>
                                                  </m:f>
                                                </m:e>
                                              </m:d>
                                            </m:e>
                                            <m:sup>
                                              <m:f>
                                                <m:fPr>
                                                  <m:type m:val="lin"/>
                                                  <m:ctrlPr>
                                                    <a:rPr lang="fr-FR" i="1">
                                                      <a:latin typeface="Cambria Math" panose="02040503050406030204" pitchFamily="18" charset="0"/>
                                                      <a:ea typeface="Cambria Math" panose="02040503050406030204" pitchFamily="18" charset="0"/>
                                                    </a:rPr>
                                                  </m:ctrlPr>
                                                </m:fPr>
                                                <m:num>
                                                  <m:r>
                                                    <a:rPr lang="fr-FR" i="1">
                                                      <a:latin typeface="Cambria Math" panose="02040503050406030204" pitchFamily="18" charset="0"/>
                                                      <a:ea typeface="Cambria Math" panose="02040503050406030204" pitchFamily="18" charset="0"/>
                                                    </a:rPr>
                                                    <m:t>3</m:t>
                                                  </m:r>
                                                </m:num>
                                                <m:den>
                                                  <m:r>
                                                    <a:rPr lang="fr-FR" i="1">
                                                      <a:latin typeface="Cambria Math" panose="02040503050406030204" pitchFamily="18" charset="0"/>
                                                      <a:ea typeface="Cambria Math" panose="02040503050406030204" pitchFamily="18" charset="0"/>
                                                    </a:rPr>
                                                    <m:t>2</m:t>
                                                  </m:r>
                                                </m:den>
                                              </m:f>
                                            </m:sup>
                                          </m:sSup>
                                        </m:e>
                                      </m:d>
                                    </m:e>
                                  </m:rad>
                                </m:e>
                              </m:d>
                            </m:e>
                            <m:sup>
                              <m:r>
                                <a:rPr lang="fr-FR" b="0" i="1" smtClean="0">
                                  <a:latin typeface="Cambria Math" panose="02040503050406030204" pitchFamily="18" charset="0"/>
                                </a:rPr>
                                <m:t>2</m:t>
                              </m:r>
                            </m:sup>
                          </m:sSup>
                        </m:e>
                      </m:rad>
                    </m:oMath>
                  </m:oMathPara>
                </a14:m>
                <a:endParaRPr lang="fr-FR" dirty="0"/>
              </a:p>
            </p:txBody>
          </p:sp>
        </mc:Choice>
        <mc:Fallback xmlns="">
          <p:sp>
            <p:nvSpPr>
              <p:cNvPr id="11" name="ZoneTexte 10">
                <a:extLst>
                  <a:ext uri="{FF2B5EF4-FFF2-40B4-BE49-F238E27FC236}">
                    <a16:creationId xmlns:a16="http://schemas.microsoft.com/office/drawing/2014/main" id="{FAA449A3-F5B3-D74A-B7CB-09488269A058}"/>
                  </a:ext>
                </a:extLst>
              </p:cNvPr>
              <p:cNvSpPr txBox="1">
                <a:spLocks noRot="1" noChangeAspect="1" noMove="1" noResize="1" noEditPoints="1" noAdjustHandles="1" noChangeArrowheads="1" noChangeShapeType="1" noTextEdit="1"/>
              </p:cNvSpPr>
              <p:nvPr/>
            </p:nvSpPr>
            <p:spPr>
              <a:xfrm>
                <a:off x="72755" y="3768938"/>
                <a:ext cx="8998489" cy="1529201"/>
              </a:xfrm>
              <a:prstGeom prst="rect">
                <a:avLst/>
              </a:prstGeom>
              <a:blipFill>
                <a:blip r:embed="rId4"/>
                <a:stretch>
                  <a:fillRect t="-82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6056DD3-2A65-8446-A3A1-29FAD9D20D9B}"/>
                  </a:ext>
                </a:extLst>
              </p:cNvPr>
              <p:cNvSpPr txBox="1"/>
              <p:nvPr/>
            </p:nvSpPr>
            <p:spPr>
              <a:xfrm>
                <a:off x="6149824" y="5604684"/>
                <a:ext cx="1086516" cy="7285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𝜅</m:t>
                          </m:r>
                        </m:e>
                        <m:sub>
                          <m:r>
                            <a:rPr lang="fr-FR" sz="2000" b="0" i="1" smtClean="0">
                              <a:latin typeface="Cambria Math" panose="02040503050406030204" pitchFamily="18" charset="0"/>
                            </a:rPr>
                            <m:t>𝑐</m:t>
                          </m:r>
                        </m:sub>
                      </m:sSub>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𝑘</m:t>
                              </m:r>
                            </m:e>
                            <m:sub>
                              <m:r>
                                <a:rPr lang="fr-FR" sz="2000" b="0" i="1" smtClean="0">
                                  <a:latin typeface="Cambria Math" panose="02040503050406030204" pitchFamily="18" charset="0"/>
                                </a:rPr>
                                <m:t>𝑠</m:t>
                              </m:r>
                            </m:sub>
                          </m:sSub>
                        </m:num>
                        <m:den>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𝑘</m:t>
                              </m:r>
                            </m:e>
                            <m:sub>
                              <m:r>
                                <a:rPr lang="fr-FR" sz="2000" b="0" i="1" smtClean="0">
                                  <a:latin typeface="Cambria Math" panose="02040503050406030204" pitchFamily="18" charset="0"/>
                                </a:rPr>
                                <m:t>𝑐</m:t>
                              </m:r>
                            </m:sub>
                          </m:sSub>
                        </m:den>
                      </m:f>
                    </m:oMath>
                  </m:oMathPara>
                </a14:m>
                <a:endParaRPr lang="fr-FR" sz="2000" dirty="0"/>
              </a:p>
            </p:txBody>
          </p:sp>
        </mc:Choice>
        <mc:Fallback xmlns="">
          <p:sp>
            <p:nvSpPr>
              <p:cNvPr id="12" name="ZoneTexte 11">
                <a:extLst>
                  <a:ext uri="{FF2B5EF4-FFF2-40B4-BE49-F238E27FC236}">
                    <a16:creationId xmlns:a16="http://schemas.microsoft.com/office/drawing/2014/main" id="{26056DD3-2A65-8446-A3A1-29FAD9D20D9B}"/>
                  </a:ext>
                </a:extLst>
              </p:cNvPr>
              <p:cNvSpPr txBox="1">
                <a:spLocks noRot="1" noChangeAspect="1" noMove="1" noResize="1" noEditPoints="1" noAdjustHandles="1" noChangeArrowheads="1" noChangeShapeType="1" noTextEdit="1"/>
              </p:cNvSpPr>
              <p:nvPr/>
            </p:nvSpPr>
            <p:spPr>
              <a:xfrm>
                <a:off x="6149824" y="5604684"/>
                <a:ext cx="1086516" cy="728597"/>
              </a:xfrm>
              <a:prstGeom prst="rect">
                <a:avLst/>
              </a:prstGeom>
              <a:blipFill>
                <a:blip r:embed="rId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69E2C56-4E5E-9947-AD3E-85581B707BEB}"/>
                  </a:ext>
                </a:extLst>
              </p:cNvPr>
              <p:cNvSpPr txBox="1"/>
              <p:nvPr/>
            </p:nvSpPr>
            <p:spPr>
              <a:xfrm>
                <a:off x="0" y="5652115"/>
                <a:ext cx="1043234" cy="6716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𝑢</m:t>
                      </m:r>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ea typeface="Cambria Math" panose="02040503050406030204" pitchFamily="18" charset="0"/>
                            </a:rPr>
                            <m:t>𝜔</m:t>
                          </m:r>
                        </m:num>
                        <m:den>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rPr>
                                <m:t>0</m:t>
                              </m:r>
                            </m:sub>
                          </m:sSub>
                        </m:den>
                      </m:f>
                    </m:oMath>
                  </m:oMathPara>
                </a14:m>
                <a:endParaRPr lang="fr-FR" sz="2000" dirty="0"/>
              </a:p>
            </p:txBody>
          </p:sp>
        </mc:Choice>
        <mc:Fallback xmlns="">
          <p:sp>
            <p:nvSpPr>
              <p:cNvPr id="6" name="ZoneTexte 5">
                <a:extLst>
                  <a:ext uri="{FF2B5EF4-FFF2-40B4-BE49-F238E27FC236}">
                    <a16:creationId xmlns:a16="http://schemas.microsoft.com/office/drawing/2014/main" id="{A69E2C56-4E5E-9947-AD3E-85581B707BEB}"/>
                  </a:ext>
                </a:extLst>
              </p:cNvPr>
              <p:cNvSpPr txBox="1">
                <a:spLocks noRot="1" noChangeAspect="1" noMove="1" noResize="1" noEditPoints="1" noAdjustHandles="1" noChangeArrowheads="1" noChangeShapeType="1" noTextEdit="1"/>
              </p:cNvSpPr>
              <p:nvPr/>
            </p:nvSpPr>
            <p:spPr>
              <a:xfrm>
                <a:off x="0" y="5652115"/>
                <a:ext cx="1043234" cy="671659"/>
              </a:xfrm>
              <a:prstGeom prst="rect">
                <a:avLst/>
              </a:prstGeom>
              <a:blipFill>
                <a:blip r:embed="rId6"/>
                <a:stretch>
                  <a:fillRect b="-370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CE71AEBB-5B8B-054C-A648-6F0797229EA4}"/>
                  </a:ext>
                </a:extLst>
              </p:cNvPr>
              <p:cNvSpPr txBox="1"/>
              <p:nvPr/>
            </p:nvSpPr>
            <p:spPr>
              <a:xfrm>
                <a:off x="1077633" y="5625450"/>
                <a:ext cx="1022395" cy="720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𝑑</m:t>
                      </m:r>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𝐷</m:t>
                          </m:r>
                        </m:num>
                        <m:den>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0</m:t>
                              </m:r>
                            </m:sub>
                          </m:sSub>
                        </m:den>
                      </m:f>
                    </m:oMath>
                  </m:oMathPara>
                </a14:m>
                <a:endParaRPr lang="fr-FR" sz="2000" dirty="0"/>
              </a:p>
            </p:txBody>
          </p:sp>
        </mc:Choice>
        <mc:Fallback xmlns="">
          <p:sp>
            <p:nvSpPr>
              <p:cNvPr id="14" name="ZoneTexte 13">
                <a:extLst>
                  <a:ext uri="{FF2B5EF4-FFF2-40B4-BE49-F238E27FC236}">
                    <a16:creationId xmlns:a16="http://schemas.microsoft.com/office/drawing/2014/main" id="{CE71AEBB-5B8B-054C-A648-6F0797229EA4}"/>
                  </a:ext>
                </a:extLst>
              </p:cNvPr>
              <p:cNvSpPr txBox="1">
                <a:spLocks noRot="1" noChangeAspect="1" noMove="1" noResize="1" noEditPoints="1" noAdjustHandles="1" noChangeArrowheads="1" noChangeShapeType="1" noTextEdit="1"/>
              </p:cNvSpPr>
              <p:nvPr/>
            </p:nvSpPr>
            <p:spPr>
              <a:xfrm>
                <a:off x="1077633" y="5625450"/>
                <a:ext cx="1022395" cy="720775"/>
              </a:xfrm>
              <a:prstGeom prst="rect">
                <a:avLst/>
              </a:prstGeom>
              <a:blipFill>
                <a:blip r:embed="rId7"/>
                <a:stretch>
                  <a:fillRect b="-175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a:extLst>
                  <a:ext uri="{FF2B5EF4-FFF2-40B4-BE49-F238E27FC236}">
                    <a16:creationId xmlns:a16="http://schemas.microsoft.com/office/drawing/2014/main" id="{623CF921-ED1D-6241-A412-361468CDC543}"/>
                  </a:ext>
                </a:extLst>
              </p:cNvPr>
              <p:cNvSpPr txBox="1"/>
              <p:nvPr/>
            </p:nvSpPr>
            <p:spPr>
              <a:xfrm>
                <a:off x="2147568" y="5632822"/>
                <a:ext cx="1014124" cy="722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𝑎</m:t>
                      </m:r>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𝐴</m:t>
                          </m:r>
                        </m:num>
                        <m:den>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0</m:t>
                              </m:r>
                            </m:sub>
                          </m:sSub>
                        </m:den>
                      </m:f>
                    </m:oMath>
                  </m:oMathPara>
                </a14:m>
                <a:endParaRPr lang="fr-FR" sz="2000" dirty="0"/>
              </a:p>
            </p:txBody>
          </p:sp>
        </mc:Choice>
        <mc:Fallback xmlns="">
          <p:sp>
            <p:nvSpPr>
              <p:cNvPr id="15" name="ZoneTexte 14">
                <a:extLst>
                  <a:ext uri="{FF2B5EF4-FFF2-40B4-BE49-F238E27FC236}">
                    <a16:creationId xmlns:a16="http://schemas.microsoft.com/office/drawing/2014/main" id="{623CF921-ED1D-6241-A412-361468CDC543}"/>
                  </a:ext>
                </a:extLst>
              </p:cNvPr>
              <p:cNvSpPr txBox="1">
                <a:spLocks noRot="1" noChangeAspect="1" noMove="1" noResize="1" noEditPoints="1" noAdjustHandles="1" noChangeArrowheads="1" noChangeShapeType="1" noTextEdit="1"/>
              </p:cNvSpPr>
              <p:nvPr/>
            </p:nvSpPr>
            <p:spPr>
              <a:xfrm>
                <a:off x="2147568" y="5632822"/>
                <a:ext cx="1014124" cy="722762"/>
              </a:xfrm>
              <a:prstGeom prst="rect">
                <a:avLst/>
              </a:prstGeom>
              <a:blipFill>
                <a:blip r:embed="rId8"/>
                <a:stretch>
                  <a:fillRect b="-172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53D728A5-DC2F-A74F-A36E-AEC6C9E40E7B}"/>
                  </a:ext>
                </a:extLst>
              </p:cNvPr>
              <p:cNvSpPr txBox="1"/>
              <p:nvPr/>
            </p:nvSpPr>
            <p:spPr>
              <a:xfrm>
                <a:off x="4831676" y="5677130"/>
                <a:ext cx="1069844" cy="6174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𝑄</m:t>
                      </m:r>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rPr>
                                <m:t>0</m:t>
                              </m:r>
                            </m:sub>
                          </m:sSub>
                        </m:num>
                        <m:den>
                          <m:r>
                            <m:rPr>
                              <m:sty m:val="p"/>
                            </m:rPr>
                            <a:rPr lang="el-GR" sz="2000" b="0" i="1" smtClean="0">
                              <a:latin typeface="Cambria Math" panose="02040503050406030204" pitchFamily="18" charset="0"/>
                              <a:ea typeface="Cambria Math" panose="02040503050406030204" pitchFamily="18" charset="0"/>
                            </a:rPr>
                            <m:t>Γ</m:t>
                          </m:r>
                        </m:den>
                      </m:f>
                    </m:oMath>
                  </m:oMathPara>
                </a14:m>
                <a:endParaRPr lang="fr-FR" sz="2000" dirty="0"/>
              </a:p>
            </p:txBody>
          </p:sp>
        </mc:Choice>
        <mc:Fallback xmlns="">
          <p:sp>
            <p:nvSpPr>
              <p:cNvPr id="16" name="ZoneTexte 15">
                <a:extLst>
                  <a:ext uri="{FF2B5EF4-FFF2-40B4-BE49-F238E27FC236}">
                    <a16:creationId xmlns:a16="http://schemas.microsoft.com/office/drawing/2014/main" id="{53D728A5-DC2F-A74F-A36E-AEC6C9E40E7B}"/>
                  </a:ext>
                </a:extLst>
              </p:cNvPr>
              <p:cNvSpPr txBox="1">
                <a:spLocks noRot="1" noChangeAspect="1" noMove="1" noResize="1" noEditPoints="1" noAdjustHandles="1" noChangeArrowheads="1" noChangeShapeType="1" noTextEdit="1"/>
              </p:cNvSpPr>
              <p:nvPr/>
            </p:nvSpPr>
            <p:spPr>
              <a:xfrm>
                <a:off x="4831676" y="5677130"/>
                <a:ext cx="1069844" cy="617413"/>
              </a:xfrm>
              <a:prstGeom prst="rect">
                <a:avLst/>
              </a:prstGeom>
              <a:blipFill>
                <a:blip r:embed="rId9"/>
                <a:stretch>
                  <a:fillRect b="-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631CC906-E9C6-C440-B6F0-C2C5477B1747}"/>
                  </a:ext>
                </a:extLst>
              </p:cNvPr>
              <p:cNvSpPr txBox="1"/>
              <p:nvPr/>
            </p:nvSpPr>
            <p:spPr>
              <a:xfrm>
                <a:off x="3209232" y="5762888"/>
                <a:ext cx="153106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𝐴</m:t>
                          </m:r>
                        </m:e>
                        <m:sub>
                          <m:r>
                            <a:rPr lang="fr-FR" sz="2000" b="0" i="1" smtClean="0">
                              <a:latin typeface="Cambria Math" panose="02040503050406030204" pitchFamily="18" charset="0"/>
                            </a:rPr>
                            <m:t>0</m:t>
                          </m:r>
                        </m:sub>
                      </m:sSub>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𝜌</m:t>
                      </m:r>
                      <m:d>
                        <m:dPr>
                          <m:ctrlPr>
                            <a:rPr lang="fr-FR" sz="2000" b="0" i="1" smtClean="0">
                              <a:latin typeface="Cambria Math" panose="02040503050406030204" pitchFamily="18" charset="0"/>
                              <a:ea typeface="Cambria Math" panose="02040503050406030204" pitchFamily="18" charset="0"/>
                            </a:rPr>
                          </m:ctrlPr>
                        </m:dPr>
                        <m:e>
                          <m:sSub>
                            <m:sSubPr>
                              <m:ctrlPr>
                                <a:rPr lang="fr-FR" sz="2000" b="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𝜔</m:t>
                              </m:r>
                            </m:e>
                            <m:sub>
                              <m:r>
                                <a:rPr lang="fr-FR" sz="2000" b="0" i="1" smtClean="0">
                                  <a:latin typeface="Cambria Math" panose="02040503050406030204" pitchFamily="18" charset="0"/>
                                  <a:ea typeface="Cambria Math" panose="02040503050406030204" pitchFamily="18" charset="0"/>
                                </a:rPr>
                                <m:t>0</m:t>
                              </m:r>
                            </m:sub>
                          </m:sSub>
                        </m:e>
                      </m:d>
                    </m:oMath>
                  </m:oMathPara>
                </a14:m>
                <a:endParaRPr lang="fr-FR" sz="2000" dirty="0"/>
              </a:p>
            </p:txBody>
          </p:sp>
        </mc:Choice>
        <mc:Fallback xmlns="">
          <p:sp>
            <p:nvSpPr>
              <p:cNvPr id="17" name="ZoneTexte 16">
                <a:extLst>
                  <a:ext uri="{FF2B5EF4-FFF2-40B4-BE49-F238E27FC236}">
                    <a16:creationId xmlns:a16="http://schemas.microsoft.com/office/drawing/2014/main" id="{631CC906-E9C6-C440-B6F0-C2C5477B1747}"/>
                  </a:ext>
                </a:extLst>
              </p:cNvPr>
              <p:cNvSpPr txBox="1">
                <a:spLocks noRot="1" noChangeAspect="1" noMove="1" noResize="1" noEditPoints="1" noAdjustHandles="1" noChangeArrowheads="1" noChangeShapeType="1" noTextEdit="1"/>
              </p:cNvSpPr>
              <p:nvPr/>
            </p:nvSpPr>
            <p:spPr>
              <a:xfrm>
                <a:off x="3209232" y="5762888"/>
                <a:ext cx="1531060" cy="400110"/>
              </a:xfrm>
              <a:prstGeom prst="rect">
                <a:avLst/>
              </a:prstGeom>
              <a:blipFill>
                <a:blip r:embed="rId10"/>
                <a:stretch>
                  <a:fillRect b="-3030"/>
                </a:stretch>
              </a:blipFill>
            </p:spPr>
            <p:txBody>
              <a:bodyPr/>
              <a:lstStyle/>
              <a:p>
                <a:r>
                  <a:rPr lang="fr-FR">
                    <a:noFill/>
                  </a:rPr>
                  <a:t> </a:t>
                </a:r>
              </a:p>
            </p:txBody>
          </p:sp>
        </mc:Fallback>
      </mc:AlternateContent>
    </p:spTree>
    <p:extLst>
      <p:ext uri="{BB962C8B-B14F-4D97-AF65-F5344CB8AC3E}">
        <p14:creationId xmlns:p14="http://schemas.microsoft.com/office/powerpoint/2010/main" val="448662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CBBB45-2B69-6B40-A9AA-C909686B01E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3" name="Rectangle 2">
            <a:extLst>
              <a:ext uri="{FF2B5EF4-FFF2-40B4-BE49-F238E27FC236}">
                <a16:creationId xmlns:a16="http://schemas.microsoft.com/office/drawing/2014/main" id="{24E73931-2AD5-0649-BF78-46F968502FD6}"/>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29700" name="ZoneTexte 3">
            <a:extLst>
              <a:ext uri="{FF2B5EF4-FFF2-40B4-BE49-F238E27FC236}">
                <a16:creationId xmlns:a16="http://schemas.microsoft.com/office/drawing/2014/main" id="{FE798604-AD63-0A4D-B726-F92F2041C93D}"/>
              </a:ext>
            </a:extLst>
          </p:cNvPr>
          <p:cNvSpPr txBox="1">
            <a:spLocks noChangeArrowheads="1"/>
          </p:cNvSpPr>
          <p:nvPr/>
        </p:nvSpPr>
        <p:spPr bwMode="auto">
          <a:xfrm>
            <a:off x="898558" y="632768"/>
            <a:ext cx="7346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Resonance</a:t>
            </a:r>
            <a:r>
              <a:rPr lang="fr-FR" altLang="fr-FR" dirty="0"/>
              <a:t> </a:t>
            </a:r>
            <a:r>
              <a:rPr lang="fr-FR" altLang="fr-FR" dirty="0" err="1"/>
              <a:t>behavior</a:t>
            </a:r>
            <a:r>
              <a:rPr lang="fr-FR" altLang="fr-FR" dirty="0"/>
              <a:t> in </a:t>
            </a:r>
            <a:r>
              <a:rPr lang="fr-FR" altLang="fr-FR" dirty="0" err="1"/>
              <a:t>function</a:t>
            </a:r>
            <a:r>
              <a:rPr lang="fr-FR" altLang="fr-FR" dirty="0"/>
              <a:t> of the tip-surface distance</a:t>
            </a:r>
          </a:p>
        </p:txBody>
      </p:sp>
      <p:pic>
        <p:nvPicPr>
          <p:cNvPr id="29701" name="Image 4" descr="res-attractif-pur.tif">
            <a:extLst>
              <a:ext uri="{FF2B5EF4-FFF2-40B4-BE49-F238E27FC236}">
                <a16:creationId xmlns:a16="http://schemas.microsoft.com/office/drawing/2014/main" id="{E038A101-0512-8C4B-A916-BF351A8603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54" y="2171700"/>
            <a:ext cx="4245072" cy="390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ZoneTexte 7">
            <a:extLst>
              <a:ext uri="{FF2B5EF4-FFF2-40B4-BE49-F238E27FC236}">
                <a16:creationId xmlns:a16="http://schemas.microsoft.com/office/drawing/2014/main" id="{5C7DD629-7D01-064F-BBB5-95FB247132E4}"/>
              </a:ext>
            </a:extLst>
          </p:cNvPr>
          <p:cNvSpPr txBox="1">
            <a:spLocks noChangeArrowheads="1"/>
          </p:cNvSpPr>
          <p:nvPr/>
        </p:nvSpPr>
        <p:spPr bwMode="auto">
          <a:xfrm>
            <a:off x="984584" y="1386995"/>
            <a:ext cx="28023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Attractive interaction</a:t>
            </a:r>
          </a:p>
        </p:txBody>
      </p:sp>
      <p:sp>
        <p:nvSpPr>
          <p:cNvPr id="29703" name="ZoneTexte 8">
            <a:extLst>
              <a:ext uri="{FF2B5EF4-FFF2-40B4-BE49-F238E27FC236}">
                <a16:creationId xmlns:a16="http://schemas.microsoft.com/office/drawing/2014/main" id="{5B6764E9-B15D-3749-AD42-30E210C9D751}"/>
              </a:ext>
            </a:extLst>
          </p:cNvPr>
          <p:cNvSpPr txBox="1">
            <a:spLocks noChangeArrowheads="1"/>
          </p:cNvSpPr>
          <p:nvPr/>
        </p:nvSpPr>
        <p:spPr bwMode="auto">
          <a:xfrm>
            <a:off x="5357047" y="1366520"/>
            <a:ext cx="28039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Repulsive</a:t>
            </a:r>
            <a:r>
              <a:rPr lang="fr-FR" altLang="fr-FR" dirty="0"/>
              <a:t> interaction</a:t>
            </a:r>
          </a:p>
        </p:txBody>
      </p:sp>
      <p:pic>
        <p:nvPicPr>
          <p:cNvPr id="29708" name="Image 8" descr="fre-rep-dur.tif">
            <a:extLst>
              <a:ext uri="{FF2B5EF4-FFF2-40B4-BE49-F238E27FC236}">
                <a16:creationId xmlns:a16="http://schemas.microsoft.com/office/drawing/2014/main" id="{1F552DAB-733C-6E4C-9FCC-28F49509CA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222500"/>
            <a:ext cx="4084745" cy="385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328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CBBB45-2B69-6B40-A9AA-C909686B01E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3" name="Rectangle 2">
            <a:extLst>
              <a:ext uri="{FF2B5EF4-FFF2-40B4-BE49-F238E27FC236}">
                <a16:creationId xmlns:a16="http://schemas.microsoft.com/office/drawing/2014/main" id="{24E73931-2AD5-0649-BF78-46F968502FD6}"/>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29700" name="ZoneTexte 3">
            <a:extLst>
              <a:ext uri="{FF2B5EF4-FFF2-40B4-BE49-F238E27FC236}">
                <a16:creationId xmlns:a16="http://schemas.microsoft.com/office/drawing/2014/main" id="{FE798604-AD63-0A4D-B726-F92F2041C93D}"/>
              </a:ext>
            </a:extLst>
          </p:cNvPr>
          <p:cNvSpPr txBox="1">
            <a:spLocks noChangeArrowheads="1"/>
          </p:cNvSpPr>
          <p:nvPr/>
        </p:nvSpPr>
        <p:spPr bwMode="auto">
          <a:xfrm>
            <a:off x="127000" y="581660"/>
            <a:ext cx="3368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E) </a:t>
            </a:r>
            <a:r>
              <a:rPr lang="fr-FR" altLang="fr-FR" dirty="0" err="1"/>
              <a:t>Approach-retract</a:t>
            </a:r>
            <a:r>
              <a:rPr lang="fr-FR" altLang="fr-FR" dirty="0"/>
              <a:t> </a:t>
            </a:r>
            <a:r>
              <a:rPr lang="fr-FR" altLang="fr-FR" dirty="0" err="1"/>
              <a:t>curve</a:t>
            </a:r>
            <a:endParaRPr lang="fr-FR" altLang="fr-FR" dirty="0"/>
          </a:p>
        </p:txBody>
      </p:sp>
      <p:grpSp>
        <p:nvGrpSpPr>
          <p:cNvPr id="4" name="Groupe 3">
            <a:extLst>
              <a:ext uri="{FF2B5EF4-FFF2-40B4-BE49-F238E27FC236}">
                <a16:creationId xmlns:a16="http://schemas.microsoft.com/office/drawing/2014/main" id="{6AA8B0C6-A983-F44D-B991-47B29F1A0C30}"/>
              </a:ext>
            </a:extLst>
          </p:cNvPr>
          <p:cNvGrpSpPr/>
          <p:nvPr/>
        </p:nvGrpSpPr>
        <p:grpSpPr>
          <a:xfrm>
            <a:off x="1023129" y="2765768"/>
            <a:ext cx="1157035" cy="1596566"/>
            <a:chOff x="7069431" y="2532803"/>
            <a:chExt cx="1157035" cy="1596566"/>
          </a:xfrm>
        </p:grpSpPr>
        <p:cxnSp>
          <p:nvCxnSpPr>
            <p:cNvPr id="16" name="Connecteur droit avec flèche 15">
              <a:extLst>
                <a:ext uri="{FF2B5EF4-FFF2-40B4-BE49-F238E27FC236}">
                  <a16:creationId xmlns:a16="http://schemas.microsoft.com/office/drawing/2014/main" id="{292712FC-8939-D34B-9217-FD9D62ACAFC5}"/>
                </a:ext>
              </a:extLst>
            </p:cNvPr>
            <p:cNvCxnSpPr/>
            <p:nvPr/>
          </p:nvCxnSpPr>
          <p:spPr bwMode="auto">
            <a:xfrm>
              <a:off x="7501566" y="2539717"/>
              <a:ext cx="0" cy="1589652"/>
            </a:xfrm>
            <a:prstGeom prst="straightConnector1">
              <a:avLst/>
            </a:prstGeom>
            <a:solidFill>
              <a:schemeClr val="accent1"/>
            </a:solidFill>
            <a:ln w="38100" cap="flat" cmpd="sng" algn="ctr">
              <a:solidFill>
                <a:srgbClr val="00B050"/>
              </a:solidFill>
              <a:prstDash val="solid"/>
              <a:round/>
              <a:headEnd type="none" w="med" len="med"/>
              <a:tailEnd type="triangle"/>
            </a:ln>
            <a:effectLst/>
          </p:spPr>
        </p:cxnSp>
        <p:cxnSp>
          <p:nvCxnSpPr>
            <p:cNvPr id="17" name="Connecteur droit avec flèche 16">
              <a:extLst>
                <a:ext uri="{FF2B5EF4-FFF2-40B4-BE49-F238E27FC236}">
                  <a16:creationId xmlns:a16="http://schemas.microsoft.com/office/drawing/2014/main" id="{AE640253-D12B-B949-9B4F-CE115EC15678}"/>
                </a:ext>
              </a:extLst>
            </p:cNvPr>
            <p:cNvCxnSpPr>
              <a:cxnSpLocks/>
            </p:cNvCxnSpPr>
            <p:nvPr/>
          </p:nvCxnSpPr>
          <p:spPr bwMode="auto">
            <a:xfrm flipV="1">
              <a:off x="7850783" y="2532803"/>
              <a:ext cx="0" cy="1562099"/>
            </a:xfrm>
            <a:prstGeom prst="straightConnector1">
              <a:avLst/>
            </a:prstGeom>
            <a:solidFill>
              <a:schemeClr val="accent1"/>
            </a:solidFill>
            <a:ln w="38100" cap="flat" cmpd="sng" algn="ctr">
              <a:solidFill>
                <a:srgbClr val="7030A0"/>
              </a:solidFill>
              <a:prstDash val="solid"/>
              <a:round/>
              <a:headEnd type="none" w="med" len="med"/>
              <a:tailEnd type="triangle"/>
            </a:ln>
            <a:effectLst/>
          </p:spPr>
        </p:cxnSp>
        <p:sp>
          <p:nvSpPr>
            <p:cNvPr id="18" name="ZoneTexte 17">
              <a:extLst>
                <a:ext uri="{FF2B5EF4-FFF2-40B4-BE49-F238E27FC236}">
                  <a16:creationId xmlns:a16="http://schemas.microsoft.com/office/drawing/2014/main" id="{479E4F86-E21A-7449-9F1D-73E37DB281A9}"/>
                </a:ext>
              </a:extLst>
            </p:cNvPr>
            <p:cNvSpPr txBox="1"/>
            <p:nvPr/>
          </p:nvSpPr>
          <p:spPr>
            <a:xfrm rot="16200000">
              <a:off x="6738571" y="3153039"/>
              <a:ext cx="1031051" cy="369332"/>
            </a:xfrm>
            <a:prstGeom prst="rect">
              <a:avLst/>
            </a:prstGeom>
            <a:noFill/>
          </p:spPr>
          <p:txBody>
            <a:bodyPr wrap="none" rtlCol="0">
              <a:spAutoFit/>
            </a:bodyPr>
            <a:lstStyle/>
            <a:p>
              <a:r>
                <a:rPr lang="fr-FR" sz="1800" dirty="0" err="1">
                  <a:solidFill>
                    <a:srgbClr val="00B050"/>
                  </a:solidFill>
                </a:rPr>
                <a:t>approach</a:t>
              </a:r>
              <a:endParaRPr lang="fr-FR" sz="1800" dirty="0">
                <a:solidFill>
                  <a:srgbClr val="00B050"/>
                </a:solidFill>
              </a:endParaRPr>
            </a:p>
          </p:txBody>
        </p:sp>
        <p:sp>
          <p:nvSpPr>
            <p:cNvPr id="19" name="ZoneTexte 18">
              <a:extLst>
                <a:ext uri="{FF2B5EF4-FFF2-40B4-BE49-F238E27FC236}">
                  <a16:creationId xmlns:a16="http://schemas.microsoft.com/office/drawing/2014/main" id="{83633CC5-F911-B447-B343-B5FFDDC6C6F1}"/>
                </a:ext>
              </a:extLst>
            </p:cNvPr>
            <p:cNvSpPr txBox="1"/>
            <p:nvPr/>
          </p:nvSpPr>
          <p:spPr>
            <a:xfrm rot="5400000">
              <a:off x="7654514" y="3250182"/>
              <a:ext cx="774571" cy="369332"/>
            </a:xfrm>
            <a:prstGeom prst="rect">
              <a:avLst/>
            </a:prstGeom>
            <a:noFill/>
          </p:spPr>
          <p:txBody>
            <a:bodyPr wrap="none" rtlCol="0">
              <a:spAutoFit/>
            </a:bodyPr>
            <a:lstStyle/>
            <a:p>
              <a:r>
                <a:rPr lang="fr-FR" sz="1800" dirty="0" err="1">
                  <a:solidFill>
                    <a:srgbClr val="7030A0"/>
                  </a:solidFill>
                </a:rPr>
                <a:t>retract</a:t>
              </a:r>
              <a:endParaRPr lang="fr-FR" sz="1800" dirty="0">
                <a:solidFill>
                  <a:srgbClr val="7030A0"/>
                </a:solidFill>
              </a:endParaRPr>
            </a:p>
          </p:txBody>
        </p:sp>
      </p:grpSp>
      <p:grpSp>
        <p:nvGrpSpPr>
          <p:cNvPr id="22" name="Groupe 21">
            <a:extLst>
              <a:ext uri="{FF2B5EF4-FFF2-40B4-BE49-F238E27FC236}">
                <a16:creationId xmlns:a16="http://schemas.microsoft.com/office/drawing/2014/main" id="{55ABDECA-CD52-E848-B592-1DEC5AB398B3}"/>
              </a:ext>
            </a:extLst>
          </p:cNvPr>
          <p:cNvGrpSpPr/>
          <p:nvPr/>
        </p:nvGrpSpPr>
        <p:grpSpPr>
          <a:xfrm>
            <a:off x="102476" y="1538831"/>
            <a:ext cx="5826280" cy="2608737"/>
            <a:chOff x="102476" y="1538831"/>
            <a:chExt cx="5826280" cy="2608737"/>
          </a:xfrm>
        </p:grpSpPr>
        <p:grpSp>
          <p:nvGrpSpPr>
            <p:cNvPr id="23" name="Groupe 22">
              <a:extLst>
                <a:ext uri="{FF2B5EF4-FFF2-40B4-BE49-F238E27FC236}">
                  <a16:creationId xmlns:a16="http://schemas.microsoft.com/office/drawing/2014/main" id="{D36139C5-D6B2-AB45-8E0B-0B8152B0506C}"/>
                </a:ext>
              </a:extLst>
            </p:cNvPr>
            <p:cNvGrpSpPr/>
            <p:nvPr/>
          </p:nvGrpSpPr>
          <p:grpSpPr>
            <a:xfrm>
              <a:off x="102476" y="1538831"/>
              <a:ext cx="5826280" cy="2608737"/>
              <a:chOff x="498716" y="1061867"/>
              <a:chExt cx="5826280" cy="2608737"/>
            </a:xfrm>
          </p:grpSpPr>
          <p:grpSp>
            <p:nvGrpSpPr>
              <p:cNvPr id="31" name="Groupe 30">
                <a:extLst>
                  <a:ext uri="{FF2B5EF4-FFF2-40B4-BE49-F238E27FC236}">
                    <a16:creationId xmlns:a16="http://schemas.microsoft.com/office/drawing/2014/main" id="{71C6A85D-B62B-2E41-B1EA-3BB019F29A6C}"/>
                  </a:ext>
                </a:extLst>
              </p:cNvPr>
              <p:cNvGrpSpPr/>
              <p:nvPr/>
            </p:nvGrpSpPr>
            <p:grpSpPr>
              <a:xfrm>
                <a:off x="1974994" y="1477293"/>
                <a:ext cx="4350002" cy="2193311"/>
                <a:chOff x="2591492" y="3674865"/>
                <a:chExt cx="4350002" cy="2193311"/>
              </a:xfrm>
            </p:grpSpPr>
            <p:grpSp>
              <p:nvGrpSpPr>
                <p:cNvPr id="41" name="Groupe 40">
                  <a:extLst>
                    <a:ext uri="{FF2B5EF4-FFF2-40B4-BE49-F238E27FC236}">
                      <a16:creationId xmlns:a16="http://schemas.microsoft.com/office/drawing/2014/main" id="{93C44CBD-9CF5-9047-A221-901E3219A301}"/>
                    </a:ext>
                  </a:extLst>
                </p:cNvPr>
                <p:cNvGrpSpPr/>
                <p:nvPr/>
              </p:nvGrpSpPr>
              <p:grpSpPr>
                <a:xfrm rot="21213699" flipH="1">
                  <a:off x="3103511" y="3841073"/>
                  <a:ext cx="2991185" cy="475593"/>
                  <a:chOff x="5426696" y="5228173"/>
                  <a:chExt cx="2991185" cy="475593"/>
                </a:xfrm>
              </p:grpSpPr>
              <p:sp>
                <p:nvSpPr>
                  <p:cNvPr id="56" name="Triangle 55">
                    <a:extLst>
                      <a:ext uri="{FF2B5EF4-FFF2-40B4-BE49-F238E27FC236}">
                        <a16:creationId xmlns:a16="http://schemas.microsoft.com/office/drawing/2014/main" id="{955EDD37-EC19-C547-A3A5-BB7452DC702A}"/>
                      </a:ext>
                    </a:extLst>
                  </p:cNvPr>
                  <p:cNvSpPr/>
                  <p:nvPr/>
                </p:nvSpPr>
                <p:spPr bwMode="auto">
                  <a:xfrm rot="10800000">
                    <a:off x="5523179" y="5296289"/>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7" name="Rectangle 80">
                    <a:extLst>
                      <a:ext uri="{FF2B5EF4-FFF2-40B4-BE49-F238E27FC236}">
                        <a16:creationId xmlns:a16="http://schemas.microsoft.com/office/drawing/2014/main" id="{4CA053C3-8CB7-3C4C-9D14-71EA9660CD1F}"/>
                      </a:ext>
                    </a:extLst>
                  </p:cNvPr>
                  <p:cNvSpPr/>
                  <p:nvPr/>
                </p:nvSpPr>
                <p:spPr bwMode="auto">
                  <a:xfrm>
                    <a:off x="5426696" y="5228173"/>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42" name="Groupe 41">
                  <a:extLst>
                    <a:ext uri="{FF2B5EF4-FFF2-40B4-BE49-F238E27FC236}">
                      <a16:creationId xmlns:a16="http://schemas.microsoft.com/office/drawing/2014/main" id="{5B1B3F9F-6B4D-1F42-B40E-451D13339DF4}"/>
                    </a:ext>
                  </a:extLst>
                </p:cNvPr>
                <p:cNvGrpSpPr/>
                <p:nvPr/>
              </p:nvGrpSpPr>
              <p:grpSpPr>
                <a:xfrm rot="253053" flipH="1">
                  <a:off x="3103548" y="4464961"/>
                  <a:ext cx="2991185" cy="799854"/>
                  <a:chOff x="4055867" y="5203315"/>
                  <a:chExt cx="2991185" cy="799854"/>
                </a:xfrm>
              </p:grpSpPr>
              <p:sp>
                <p:nvSpPr>
                  <p:cNvPr id="54" name="Triangle 53">
                    <a:extLst>
                      <a:ext uri="{FF2B5EF4-FFF2-40B4-BE49-F238E27FC236}">
                        <a16:creationId xmlns:a16="http://schemas.microsoft.com/office/drawing/2014/main" id="{2DA1108A-03AF-E44F-860D-B6A5DDC7042E}"/>
                      </a:ext>
                    </a:extLst>
                  </p:cNvPr>
                  <p:cNvSpPr/>
                  <p:nvPr/>
                </p:nvSpPr>
                <p:spPr bwMode="auto">
                  <a:xfrm rot="10210790">
                    <a:off x="4194713" y="5595692"/>
                    <a:ext cx="182880" cy="407477"/>
                  </a:xfrm>
                  <a:prstGeom prst="triangle">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55" name="Rectangle 70">
                    <a:extLst>
                      <a:ext uri="{FF2B5EF4-FFF2-40B4-BE49-F238E27FC236}">
                        <a16:creationId xmlns:a16="http://schemas.microsoft.com/office/drawing/2014/main" id="{76C02F2B-C254-924E-A570-0F2088FCFDF2}"/>
                      </a:ext>
                    </a:extLst>
                  </p:cNvPr>
                  <p:cNvSpPr/>
                  <p:nvPr/>
                </p:nvSpPr>
                <p:spPr bwMode="auto">
                  <a:xfrm>
                    <a:off x="4055867" y="5203315"/>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43" name="Groupe 42">
                  <a:extLst>
                    <a:ext uri="{FF2B5EF4-FFF2-40B4-BE49-F238E27FC236}">
                      <a16:creationId xmlns:a16="http://schemas.microsoft.com/office/drawing/2014/main" id="{8764999B-E205-A44C-B0A1-D3508B703A03}"/>
                    </a:ext>
                  </a:extLst>
                </p:cNvPr>
                <p:cNvGrpSpPr/>
                <p:nvPr/>
              </p:nvGrpSpPr>
              <p:grpSpPr>
                <a:xfrm flipH="1">
                  <a:off x="2591492" y="4276935"/>
                  <a:ext cx="4350002" cy="1591241"/>
                  <a:chOff x="1313043" y="2578742"/>
                  <a:chExt cx="4350002" cy="1591241"/>
                </a:xfrm>
              </p:grpSpPr>
              <p:grpSp>
                <p:nvGrpSpPr>
                  <p:cNvPr id="46" name="Groupe 45">
                    <a:extLst>
                      <a:ext uri="{FF2B5EF4-FFF2-40B4-BE49-F238E27FC236}">
                        <a16:creationId xmlns:a16="http://schemas.microsoft.com/office/drawing/2014/main" id="{99EB648E-A3D6-3646-9C76-BC05BF54F0EA}"/>
                      </a:ext>
                    </a:extLst>
                  </p:cNvPr>
                  <p:cNvGrpSpPr/>
                  <p:nvPr/>
                </p:nvGrpSpPr>
                <p:grpSpPr>
                  <a:xfrm>
                    <a:off x="2134442" y="2641378"/>
                    <a:ext cx="2991185" cy="453196"/>
                    <a:chOff x="2092879" y="2624328"/>
                    <a:chExt cx="2991185" cy="453196"/>
                  </a:xfrm>
                </p:grpSpPr>
                <p:sp>
                  <p:nvSpPr>
                    <p:cNvPr id="52" name="Rectangle 51">
                      <a:extLst>
                        <a:ext uri="{FF2B5EF4-FFF2-40B4-BE49-F238E27FC236}">
                          <a16:creationId xmlns:a16="http://schemas.microsoft.com/office/drawing/2014/main" id="{07E4A1C2-9B97-1048-AFF1-B0FF7FA00E49}"/>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3" name="Triangle 52">
                      <a:extLst>
                        <a:ext uri="{FF2B5EF4-FFF2-40B4-BE49-F238E27FC236}">
                          <a16:creationId xmlns:a16="http://schemas.microsoft.com/office/drawing/2014/main" id="{CCCD6182-511B-DD4B-BE8D-01D1423B96E2}"/>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47" name="Groupe 46">
                    <a:extLst>
                      <a:ext uri="{FF2B5EF4-FFF2-40B4-BE49-F238E27FC236}">
                        <a16:creationId xmlns:a16="http://schemas.microsoft.com/office/drawing/2014/main" id="{4F7508ED-73CF-5346-A741-17055CE20619}"/>
                      </a:ext>
                    </a:extLst>
                  </p:cNvPr>
                  <p:cNvGrpSpPr/>
                  <p:nvPr/>
                </p:nvGrpSpPr>
                <p:grpSpPr>
                  <a:xfrm>
                    <a:off x="1313043" y="2578742"/>
                    <a:ext cx="4350002" cy="461665"/>
                    <a:chOff x="1271480" y="2558671"/>
                    <a:chExt cx="4350002" cy="461665"/>
                  </a:xfrm>
                </p:grpSpPr>
                <p:cxnSp>
                  <p:nvCxnSpPr>
                    <p:cNvPr id="50" name="Connecteur droit avec flèche 49">
                      <a:extLst>
                        <a:ext uri="{FF2B5EF4-FFF2-40B4-BE49-F238E27FC236}">
                          <a16:creationId xmlns:a16="http://schemas.microsoft.com/office/drawing/2014/main" id="{43CE1C31-F317-744F-ABF9-EC3F23249095}"/>
                        </a:ext>
                      </a:extLst>
                    </p:cNvPr>
                    <p:cNvCxnSpPr>
                      <a:cxnSpLocks/>
                    </p:cNvCxnSpPr>
                    <p:nvPr/>
                  </p:nvCxnSpPr>
                  <p:spPr bwMode="auto">
                    <a:xfrm flipH="1" flipV="1">
                      <a:off x="1304033" y="2621307"/>
                      <a:ext cx="4317449" cy="302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1" name="ZoneTexte 50">
                      <a:extLst>
                        <a:ext uri="{FF2B5EF4-FFF2-40B4-BE49-F238E27FC236}">
                          <a16:creationId xmlns:a16="http://schemas.microsoft.com/office/drawing/2014/main" id="{11C73933-D17B-D948-8BE1-FA1835697C49}"/>
                        </a:ext>
                      </a:extLst>
                    </p:cNvPr>
                    <p:cNvSpPr txBox="1"/>
                    <p:nvPr/>
                  </p:nvSpPr>
                  <p:spPr>
                    <a:xfrm>
                      <a:off x="1271480" y="2558671"/>
                      <a:ext cx="338554" cy="461665"/>
                    </a:xfrm>
                    <a:prstGeom prst="rect">
                      <a:avLst/>
                    </a:prstGeom>
                    <a:noFill/>
                  </p:spPr>
                  <p:txBody>
                    <a:bodyPr wrap="none" rtlCol="0">
                      <a:spAutoFit/>
                    </a:bodyPr>
                    <a:lstStyle/>
                    <a:p>
                      <a:r>
                        <a:rPr lang="fr-FR" dirty="0"/>
                        <a:t>x</a:t>
                      </a:r>
                    </a:p>
                  </p:txBody>
                </p:sp>
              </p:grpSp>
              <p:sp>
                <p:nvSpPr>
                  <p:cNvPr id="48" name="Rectangle 47">
                    <a:extLst>
                      <a:ext uri="{FF2B5EF4-FFF2-40B4-BE49-F238E27FC236}">
                        <a16:creationId xmlns:a16="http://schemas.microsoft.com/office/drawing/2014/main" id="{0EC40E9F-D9DE-AD48-84EE-A1C9B9901846}"/>
                      </a:ext>
                    </a:extLst>
                  </p:cNvPr>
                  <p:cNvSpPr/>
                  <p:nvPr/>
                </p:nvSpPr>
                <p:spPr bwMode="auto">
                  <a:xfrm>
                    <a:off x="1622866" y="3741655"/>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49" name="Connecteur droit 48">
                    <a:extLst>
                      <a:ext uri="{FF2B5EF4-FFF2-40B4-BE49-F238E27FC236}">
                        <a16:creationId xmlns:a16="http://schemas.microsoft.com/office/drawing/2014/main" id="{65AE4A9F-5B24-D84B-9294-06FA4696C215}"/>
                      </a:ext>
                    </a:extLst>
                  </p:cNvPr>
                  <p:cNvCxnSpPr>
                    <a:cxnSpLocks/>
                  </p:cNvCxnSpPr>
                  <p:nvPr/>
                </p:nvCxnSpPr>
                <p:spPr bwMode="auto">
                  <a:xfrm flipV="1">
                    <a:off x="1583876" y="3738183"/>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44" name="Connecteur droit avec flèche 43">
                  <a:extLst>
                    <a:ext uri="{FF2B5EF4-FFF2-40B4-BE49-F238E27FC236}">
                      <a16:creationId xmlns:a16="http://schemas.microsoft.com/office/drawing/2014/main" id="{BD7ED810-A1D6-6040-8E59-0760DE8143BC}"/>
                    </a:ext>
                  </a:extLst>
                </p:cNvPr>
                <p:cNvCxnSpPr>
                  <a:cxnSpLocks/>
                </p:cNvCxnSpPr>
                <p:nvPr/>
              </p:nvCxnSpPr>
              <p:spPr bwMode="auto">
                <a:xfrm>
                  <a:off x="6228080" y="3674865"/>
                  <a:ext cx="0" cy="1347469"/>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45" name="ZoneTexte 44">
                  <a:extLst>
                    <a:ext uri="{FF2B5EF4-FFF2-40B4-BE49-F238E27FC236}">
                      <a16:creationId xmlns:a16="http://schemas.microsoft.com/office/drawing/2014/main" id="{52B8BFAB-DD70-174B-A076-12CEDDB7DE05}"/>
                    </a:ext>
                  </a:extLst>
                </p:cNvPr>
                <p:cNvSpPr txBox="1"/>
                <p:nvPr/>
              </p:nvSpPr>
              <p:spPr>
                <a:xfrm flipH="1">
                  <a:off x="6228080" y="3771229"/>
                  <a:ext cx="662361" cy="461665"/>
                </a:xfrm>
                <a:prstGeom prst="rect">
                  <a:avLst/>
                </a:prstGeom>
                <a:noFill/>
              </p:spPr>
              <p:txBody>
                <a:bodyPr wrap="none" rtlCol="0">
                  <a:spAutoFit/>
                </a:bodyPr>
                <a:lstStyle/>
                <a:p>
                  <a:r>
                    <a:rPr lang="fr-FR" dirty="0"/>
                    <a:t>Z(</a:t>
                  </a:r>
                  <a:r>
                    <a:rPr lang="fr-FR" dirty="0" err="1"/>
                    <a:t>t</a:t>
                  </a:r>
                  <a:r>
                    <a:rPr lang="fr-FR" dirty="0"/>
                    <a:t>)</a:t>
                  </a:r>
                </a:p>
              </p:txBody>
            </p:sp>
          </p:grpSp>
          <p:sp>
            <p:nvSpPr>
              <p:cNvPr id="32" name="Rectangle 31">
                <a:extLst>
                  <a:ext uri="{FF2B5EF4-FFF2-40B4-BE49-F238E27FC236}">
                    <a16:creationId xmlns:a16="http://schemas.microsoft.com/office/drawing/2014/main" id="{B532C5BD-9643-7641-B0BF-32B50FCC58E2}"/>
                  </a:ext>
                </a:extLst>
              </p:cNvPr>
              <p:cNvSpPr/>
              <p:nvPr/>
            </p:nvSpPr>
            <p:spPr bwMode="auto">
              <a:xfrm>
                <a:off x="1591422" y="1910388"/>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3" name="ZoneTexte 32">
                <a:extLst>
                  <a:ext uri="{FF2B5EF4-FFF2-40B4-BE49-F238E27FC236}">
                    <a16:creationId xmlns:a16="http://schemas.microsoft.com/office/drawing/2014/main" id="{43447D1C-A9CB-694B-B788-33ED4D15CE78}"/>
                  </a:ext>
                </a:extLst>
              </p:cNvPr>
              <p:cNvSpPr txBox="1"/>
              <p:nvPr/>
            </p:nvSpPr>
            <p:spPr>
              <a:xfrm>
                <a:off x="1526912" y="1899900"/>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grpSp>
            <p:nvGrpSpPr>
              <p:cNvPr id="34" name="Groupe 33">
                <a:extLst>
                  <a:ext uri="{FF2B5EF4-FFF2-40B4-BE49-F238E27FC236}">
                    <a16:creationId xmlns:a16="http://schemas.microsoft.com/office/drawing/2014/main" id="{DFF62800-C9A2-8B46-B2EC-C6E67D88EAFD}"/>
                  </a:ext>
                </a:extLst>
              </p:cNvPr>
              <p:cNvGrpSpPr/>
              <p:nvPr/>
            </p:nvGrpSpPr>
            <p:grpSpPr>
              <a:xfrm>
                <a:off x="992263" y="1810077"/>
                <a:ext cx="600281" cy="468031"/>
                <a:chOff x="7543836" y="1698205"/>
                <a:chExt cx="600281" cy="468031"/>
              </a:xfrm>
            </p:grpSpPr>
            <p:cxnSp>
              <p:nvCxnSpPr>
                <p:cNvPr id="37" name="Connecteur droit 36">
                  <a:extLst>
                    <a:ext uri="{FF2B5EF4-FFF2-40B4-BE49-F238E27FC236}">
                      <a16:creationId xmlns:a16="http://schemas.microsoft.com/office/drawing/2014/main" id="{6D1F9240-301F-B041-AFE5-EE8202F8DD82}"/>
                    </a:ext>
                  </a:extLst>
                </p:cNvPr>
                <p:cNvCxnSpPr>
                  <a:cxnSpLocks/>
                </p:cNvCxnSpPr>
                <p:nvPr/>
              </p:nvCxnSpPr>
              <p:spPr bwMode="auto">
                <a:xfrm>
                  <a:off x="7886666" y="1929037"/>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Connecteur droit 37">
                  <a:extLst>
                    <a:ext uri="{FF2B5EF4-FFF2-40B4-BE49-F238E27FC236}">
                      <a16:creationId xmlns:a16="http://schemas.microsoft.com/office/drawing/2014/main" id="{AC681F24-1B76-8440-9964-A4F62A5A80CD}"/>
                    </a:ext>
                  </a:extLst>
                </p:cNvPr>
                <p:cNvCxnSpPr>
                  <a:cxnSpLocks/>
                </p:cNvCxnSpPr>
                <p:nvPr/>
              </p:nvCxnSpPr>
              <p:spPr bwMode="auto">
                <a:xfrm>
                  <a:off x="7887788" y="203915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Ellipse 38">
                  <a:extLst>
                    <a:ext uri="{FF2B5EF4-FFF2-40B4-BE49-F238E27FC236}">
                      <a16:creationId xmlns:a16="http://schemas.microsoft.com/office/drawing/2014/main" id="{BA2F84E8-F387-3A48-B4A2-7C4D7E98D4A9}"/>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0" name="ZoneTexte 39">
                  <a:extLst>
                    <a:ext uri="{FF2B5EF4-FFF2-40B4-BE49-F238E27FC236}">
                      <a16:creationId xmlns:a16="http://schemas.microsoft.com/office/drawing/2014/main" id="{B233CD80-F832-A244-ABC0-E57E042BACCD}"/>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grpSp>
          <p:sp>
            <p:nvSpPr>
              <p:cNvPr id="35" name="ZoneTexte 34">
                <a:extLst>
                  <a:ext uri="{FF2B5EF4-FFF2-40B4-BE49-F238E27FC236}">
                    <a16:creationId xmlns:a16="http://schemas.microsoft.com/office/drawing/2014/main" id="{B5FD5248-1C2B-8143-9E36-62A5A4DE9083}"/>
                  </a:ext>
                </a:extLst>
              </p:cNvPr>
              <p:cNvSpPr txBox="1"/>
              <p:nvPr/>
            </p:nvSpPr>
            <p:spPr>
              <a:xfrm>
                <a:off x="498716" y="2300532"/>
                <a:ext cx="1200970" cy="276999"/>
              </a:xfrm>
              <a:prstGeom prst="rect">
                <a:avLst/>
              </a:prstGeom>
              <a:noFill/>
            </p:spPr>
            <p:txBody>
              <a:bodyPr wrap="none" rtlCol="0">
                <a:spAutoFit/>
              </a:bodyPr>
              <a:lstStyle/>
              <a:p>
                <a:r>
                  <a:rPr lang="fr-FR" sz="1200" dirty="0"/>
                  <a:t>Signal </a:t>
                </a:r>
                <a:r>
                  <a:rPr lang="fr-FR" sz="1200" dirty="0" err="1"/>
                  <a:t>generator</a:t>
                </a:r>
                <a:endParaRPr lang="fr-FR" sz="1200" dirty="0"/>
              </a:p>
            </p:txBody>
          </p:sp>
          <p:sp>
            <p:nvSpPr>
              <p:cNvPr id="36" name="Rectangle 35">
                <a:extLst>
                  <a:ext uri="{FF2B5EF4-FFF2-40B4-BE49-F238E27FC236}">
                    <a16:creationId xmlns:a16="http://schemas.microsoft.com/office/drawing/2014/main" id="{367ACA85-3D8D-BA41-AE1E-704517A6BA18}"/>
                  </a:ext>
                </a:extLst>
              </p:cNvPr>
              <p:cNvSpPr/>
              <p:nvPr/>
            </p:nvSpPr>
            <p:spPr bwMode="auto">
              <a:xfrm>
                <a:off x="1586289" y="1061867"/>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err="1">
                    <a:ln>
                      <a:noFill/>
                    </a:ln>
                    <a:solidFill>
                      <a:schemeClr val="bg1"/>
                    </a:solidFill>
                    <a:effectLst/>
                    <a:latin typeface="Times" charset="0"/>
                  </a:rPr>
                  <a:t>piezoZ</a:t>
                </a:r>
                <a:endParaRPr kumimoji="0" lang="fr-FR" sz="1600" b="0" i="0" u="none" strike="noStrike" cap="none" normalizeH="0" baseline="0" dirty="0">
                  <a:ln>
                    <a:noFill/>
                  </a:ln>
                  <a:solidFill>
                    <a:schemeClr val="bg1"/>
                  </a:solidFill>
                  <a:effectLst/>
                  <a:latin typeface="Times" charset="0"/>
                </a:endParaRPr>
              </a:p>
            </p:txBody>
          </p:sp>
        </p:grpSp>
        <p:cxnSp>
          <p:nvCxnSpPr>
            <p:cNvPr id="24" name="Connecteur droit avec flèche 23">
              <a:extLst>
                <a:ext uri="{FF2B5EF4-FFF2-40B4-BE49-F238E27FC236}">
                  <a16:creationId xmlns:a16="http://schemas.microsoft.com/office/drawing/2014/main" id="{714F485A-8D8D-4245-86C6-E491CB4BC2CF}"/>
                </a:ext>
              </a:extLst>
            </p:cNvPr>
            <p:cNvCxnSpPr>
              <a:cxnSpLocks/>
            </p:cNvCxnSpPr>
            <p:nvPr/>
          </p:nvCxnSpPr>
          <p:spPr bwMode="auto">
            <a:xfrm>
              <a:off x="4789002" y="3617055"/>
              <a:ext cx="0" cy="214178"/>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25" name="Groupe 24">
              <a:extLst>
                <a:ext uri="{FF2B5EF4-FFF2-40B4-BE49-F238E27FC236}">
                  <a16:creationId xmlns:a16="http://schemas.microsoft.com/office/drawing/2014/main" id="{493CA7EA-04B2-7740-9BA7-8A0B78CD8DEA}"/>
                </a:ext>
              </a:extLst>
            </p:cNvPr>
            <p:cNvGrpSpPr/>
            <p:nvPr/>
          </p:nvGrpSpPr>
          <p:grpSpPr>
            <a:xfrm>
              <a:off x="4869909" y="3366640"/>
              <a:ext cx="476412" cy="369332"/>
              <a:chOff x="4869909" y="3417440"/>
              <a:chExt cx="476412" cy="369332"/>
            </a:xfrm>
          </p:grpSpPr>
          <p:sp>
            <p:nvSpPr>
              <p:cNvPr id="29" name="ZoneTexte 28">
                <a:extLst>
                  <a:ext uri="{FF2B5EF4-FFF2-40B4-BE49-F238E27FC236}">
                    <a16:creationId xmlns:a16="http://schemas.microsoft.com/office/drawing/2014/main" id="{5BBFB01A-63C1-BD4C-9CB7-0F23FC2D2E91}"/>
                  </a:ext>
                </a:extLst>
              </p:cNvPr>
              <p:cNvSpPr txBox="1"/>
              <p:nvPr/>
            </p:nvSpPr>
            <p:spPr>
              <a:xfrm>
                <a:off x="4869909" y="3417440"/>
                <a:ext cx="476412" cy="369332"/>
              </a:xfrm>
              <a:prstGeom prst="rect">
                <a:avLst/>
              </a:prstGeom>
              <a:noFill/>
            </p:spPr>
            <p:txBody>
              <a:bodyPr wrap="none" rtlCol="0">
                <a:spAutoFit/>
              </a:bodyPr>
              <a:lstStyle/>
              <a:p>
                <a:r>
                  <a:rPr lang="fr-FR" sz="1800" dirty="0" err="1">
                    <a:solidFill>
                      <a:srgbClr val="C00000"/>
                    </a:solidFill>
                  </a:rPr>
                  <a:t>F</a:t>
                </a:r>
                <a:r>
                  <a:rPr lang="fr-FR" sz="1800" baseline="-25000" dirty="0" err="1">
                    <a:solidFill>
                      <a:srgbClr val="C00000"/>
                    </a:solidFill>
                  </a:rPr>
                  <a:t>int</a:t>
                </a:r>
                <a:endParaRPr lang="fr-FR" sz="1800" baseline="-25000" dirty="0">
                  <a:solidFill>
                    <a:srgbClr val="C00000"/>
                  </a:solidFill>
                </a:endParaRPr>
              </a:p>
            </p:txBody>
          </p:sp>
          <p:cxnSp>
            <p:nvCxnSpPr>
              <p:cNvPr id="30" name="Connecteur droit avec flèche 29">
                <a:extLst>
                  <a:ext uri="{FF2B5EF4-FFF2-40B4-BE49-F238E27FC236}">
                    <a16:creationId xmlns:a16="http://schemas.microsoft.com/office/drawing/2014/main" id="{729A5AF4-9FB4-794A-93DC-F2B6C4AA822D}"/>
                  </a:ext>
                </a:extLst>
              </p:cNvPr>
              <p:cNvCxnSpPr>
                <a:cxnSpLocks/>
              </p:cNvCxnSpPr>
              <p:nvPr/>
            </p:nvCxnSpPr>
            <p:spPr bwMode="auto">
              <a:xfrm>
                <a:off x="4921633" y="3458178"/>
                <a:ext cx="356188" cy="291"/>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cxnSp>
          <p:nvCxnSpPr>
            <p:cNvPr id="26" name="Connecteur droit avec flèche 25">
              <a:extLst>
                <a:ext uri="{FF2B5EF4-FFF2-40B4-BE49-F238E27FC236}">
                  <a16:creationId xmlns:a16="http://schemas.microsoft.com/office/drawing/2014/main" id="{CBFD096D-91C1-9446-85AE-FF1B09CE9EAB}"/>
                </a:ext>
              </a:extLst>
            </p:cNvPr>
            <p:cNvCxnSpPr>
              <a:cxnSpLocks/>
            </p:cNvCxnSpPr>
            <p:nvPr/>
          </p:nvCxnSpPr>
          <p:spPr bwMode="auto">
            <a:xfrm flipH="1">
              <a:off x="2136492" y="2651278"/>
              <a:ext cx="3778" cy="1183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7" name="ZoneTexte 26">
              <a:extLst>
                <a:ext uri="{FF2B5EF4-FFF2-40B4-BE49-F238E27FC236}">
                  <a16:creationId xmlns:a16="http://schemas.microsoft.com/office/drawing/2014/main" id="{752EC6B2-ADDD-A741-B367-C70B2A460045}"/>
                </a:ext>
              </a:extLst>
            </p:cNvPr>
            <p:cNvSpPr txBox="1"/>
            <p:nvPr/>
          </p:nvSpPr>
          <p:spPr>
            <a:xfrm>
              <a:off x="2127232" y="3291841"/>
              <a:ext cx="498855" cy="461665"/>
            </a:xfrm>
            <a:prstGeom prst="rect">
              <a:avLst/>
            </a:prstGeom>
            <a:noFill/>
          </p:spPr>
          <p:txBody>
            <a:bodyPr wrap="none" rtlCol="0">
              <a:spAutoFit/>
            </a:bodyPr>
            <a:lstStyle/>
            <a:p>
              <a:r>
                <a:rPr lang="fr-FR" dirty="0"/>
                <a:t>D</a:t>
              </a:r>
              <a:r>
                <a:rPr lang="fr-FR" baseline="-25000" dirty="0"/>
                <a:t>z</a:t>
              </a:r>
            </a:p>
          </p:txBody>
        </p:sp>
        <p:cxnSp>
          <p:nvCxnSpPr>
            <p:cNvPr id="28" name="Connecteur droit 27">
              <a:extLst>
                <a:ext uri="{FF2B5EF4-FFF2-40B4-BE49-F238E27FC236}">
                  <a16:creationId xmlns:a16="http://schemas.microsoft.com/office/drawing/2014/main" id="{67BB7FAD-1E9A-DA4F-B716-22B7A5A020B5}"/>
                </a:ext>
              </a:extLst>
            </p:cNvPr>
            <p:cNvCxnSpPr/>
            <p:nvPr/>
          </p:nvCxnSpPr>
          <p:spPr bwMode="auto">
            <a:xfrm>
              <a:off x="2073540" y="3715768"/>
              <a:ext cx="217997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5" name="ZoneTexte 4">
            <a:extLst>
              <a:ext uri="{FF2B5EF4-FFF2-40B4-BE49-F238E27FC236}">
                <a16:creationId xmlns:a16="http://schemas.microsoft.com/office/drawing/2014/main" id="{38F182C4-8349-EC43-ABDC-9928EDF0DA5D}"/>
              </a:ext>
            </a:extLst>
          </p:cNvPr>
          <p:cNvSpPr txBox="1"/>
          <p:nvPr/>
        </p:nvSpPr>
        <p:spPr>
          <a:xfrm>
            <a:off x="702961" y="4917584"/>
            <a:ext cx="7904479" cy="1107996"/>
          </a:xfrm>
          <a:prstGeom prst="rect">
            <a:avLst/>
          </a:prstGeom>
          <a:noFill/>
        </p:spPr>
        <p:txBody>
          <a:bodyPr wrap="square" rtlCol="0">
            <a:spAutoFit/>
          </a:bodyPr>
          <a:lstStyle/>
          <a:p>
            <a:r>
              <a:rPr lang="fr-FR" sz="2200" dirty="0"/>
              <a:t>For a </a:t>
            </a:r>
            <a:r>
              <a:rPr lang="fr-FR" sz="2200" dirty="0" err="1"/>
              <a:t>fixed</a:t>
            </a:r>
            <a:r>
              <a:rPr lang="fr-FR" sz="2200" dirty="0"/>
              <a:t> </a:t>
            </a:r>
            <a:r>
              <a:rPr lang="fr-FR" sz="2200" dirty="0">
                <a:latin typeface="Symbol" pitchFamily="2" charset="2"/>
              </a:rPr>
              <a:t>w (</a:t>
            </a:r>
            <a:r>
              <a:rPr lang="fr-FR" sz="2200" dirty="0" err="1">
                <a:latin typeface="+mj-lt"/>
              </a:rPr>
              <a:t>slightly</a:t>
            </a:r>
            <a:r>
              <a:rPr lang="fr-FR" sz="2200" dirty="0">
                <a:latin typeface="+mj-lt"/>
              </a:rPr>
              <a:t> off the </a:t>
            </a:r>
            <a:r>
              <a:rPr lang="fr-FR" sz="2200" dirty="0" err="1">
                <a:latin typeface="+mj-lt"/>
              </a:rPr>
              <a:t>resonance</a:t>
            </a:r>
            <a:r>
              <a:rPr lang="fr-FR" sz="2200" dirty="0">
                <a:latin typeface="Symbol" pitchFamily="2" charset="2"/>
              </a:rPr>
              <a:t>)</a:t>
            </a:r>
            <a:r>
              <a:rPr lang="fr-FR" sz="2200" dirty="0"/>
              <a:t>, </a:t>
            </a:r>
            <a:r>
              <a:rPr lang="fr-FR" sz="2200" dirty="0" err="1"/>
              <a:t>analysis</a:t>
            </a:r>
            <a:r>
              <a:rPr lang="fr-FR" sz="2200" dirty="0"/>
              <a:t> of Amplitude A(</a:t>
            </a:r>
            <a:r>
              <a:rPr lang="fr-FR" sz="2200" dirty="0">
                <a:latin typeface="Symbol" pitchFamily="2" charset="2"/>
              </a:rPr>
              <a:t>w</a:t>
            </a:r>
            <a:r>
              <a:rPr lang="fr-FR" sz="2200" dirty="0"/>
              <a:t>) and phase </a:t>
            </a:r>
            <a:r>
              <a:rPr lang="fr-FR" sz="2200" dirty="0">
                <a:latin typeface="Symbol" pitchFamily="2" charset="2"/>
              </a:rPr>
              <a:t>j</a:t>
            </a:r>
            <a:r>
              <a:rPr lang="fr-FR" sz="2200" dirty="0"/>
              <a:t>(</a:t>
            </a:r>
            <a:r>
              <a:rPr lang="fr-FR" sz="2200" dirty="0">
                <a:latin typeface="Symbol" pitchFamily="2" charset="2"/>
              </a:rPr>
              <a:t>w</a:t>
            </a:r>
            <a:r>
              <a:rPr lang="fr-FR" sz="2200" dirty="0"/>
              <a:t>) of the cantilever </a:t>
            </a:r>
            <a:r>
              <a:rPr lang="fr-FR" sz="2200" dirty="0" err="1"/>
              <a:t>during</a:t>
            </a:r>
            <a:r>
              <a:rPr lang="fr-FR" sz="2200" dirty="0"/>
              <a:t> the </a:t>
            </a:r>
            <a:r>
              <a:rPr lang="fr-FR" sz="2200" dirty="0" err="1"/>
              <a:t>approach</a:t>
            </a:r>
            <a:r>
              <a:rPr lang="fr-FR" sz="2200" dirty="0"/>
              <a:t> (</a:t>
            </a:r>
            <a:r>
              <a:rPr lang="fr-FR" sz="2200" dirty="0" err="1"/>
              <a:t>increase</a:t>
            </a:r>
            <a:r>
              <a:rPr lang="fr-FR" sz="2200" dirty="0"/>
              <a:t> of D</a:t>
            </a:r>
            <a:r>
              <a:rPr lang="fr-FR" sz="2200" baseline="-25000" dirty="0"/>
              <a:t>z</a:t>
            </a:r>
            <a:r>
              <a:rPr lang="fr-FR" sz="2200" dirty="0"/>
              <a:t>) and </a:t>
            </a:r>
            <a:r>
              <a:rPr lang="fr-FR" sz="2200" dirty="0" err="1"/>
              <a:t>retract</a:t>
            </a:r>
            <a:r>
              <a:rPr lang="fr-FR" sz="2200" dirty="0"/>
              <a:t> (</a:t>
            </a:r>
            <a:r>
              <a:rPr lang="fr-FR" sz="2200" dirty="0" err="1"/>
              <a:t>decrease</a:t>
            </a:r>
            <a:r>
              <a:rPr lang="fr-FR" sz="2200" dirty="0"/>
              <a:t> of D</a:t>
            </a:r>
            <a:r>
              <a:rPr lang="fr-FR" sz="2200" baseline="-25000" dirty="0"/>
              <a:t>z</a:t>
            </a:r>
            <a:r>
              <a:rPr lang="fr-FR" sz="2200" dirty="0"/>
              <a:t>).</a:t>
            </a:r>
          </a:p>
        </p:txBody>
      </p:sp>
      <mc:AlternateContent xmlns:mc="http://schemas.openxmlformats.org/markup-compatibility/2006" xmlns:a14="http://schemas.microsoft.com/office/drawing/2010/main">
        <mc:Choice Requires="a14">
          <p:sp>
            <p:nvSpPr>
              <p:cNvPr id="60" name="ZoneTexte 59">
                <a:extLst>
                  <a:ext uri="{FF2B5EF4-FFF2-40B4-BE49-F238E27FC236}">
                    <a16:creationId xmlns:a16="http://schemas.microsoft.com/office/drawing/2014/main" id="{11FF9B18-0810-F741-868C-EBAE09D4E7BB}"/>
                  </a:ext>
                </a:extLst>
              </p:cNvPr>
              <p:cNvSpPr txBox="1"/>
              <p:nvPr/>
            </p:nvSpPr>
            <p:spPr>
              <a:xfrm>
                <a:off x="5042252" y="1165182"/>
                <a:ext cx="4041556" cy="509178"/>
              </a:xfrm>
              <a:prstGeom prst="rect">
                <a:avLst/>
              </a:prstGeom>
              <a:noFill/>
            </p:spPr>
            <p:txBody>
              <a:bodyPr wrap="none" rtlCol="0">
                <a:spAutoFit/>
              </a:bodyPr>
              <a:lstStyle/>
              <a:p>
                <a:r>
                  <a:rPr lang="fr-FR" b="0" dirty="0"/>
                  <a:t>Z</a:t>
                </a:r>
                <a14:m>
                  <m:oMath xmlns:m="http://schemas.openxmlformats.org/officeDocument/2006/math">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m:t>
                    </m:r>
                    <m:r>
                      <a:rPr lang="fr-FR" b="0" i="1" smtClean="0">
                        <a:latin typeface="Cambria Math" panose="02040503050406030204" pitchFamily="18" charset="0"/>
                      </a:rPr>
                      <m:t>𝐴</m:t>
                    </m:r>
                    <m:d>
                      <m:dPr>
                        <m:ctrlPr>
                          <a:rPr lang="fr-FR" b="0" i="1" smtClean="0">
                            <a:latin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𝜔</m:t>
                        </m:r>
                      </m:e>
                    </m:d>
                    <m:r>
                      <a:rPr lang="fr-FR" b="0" i="1" smtClean="0">
                        <a:latin typeface="Cambria Math" panose="02040503050406030204" pitchFamily="18" charset="0"/>
                      </a:rPr>
                      <m:t>𝑐𝑜𝑠</m:t>
                    </m:r>
                    <m:d>
                      <m:dPr>
                        <m:ctrlPr>
                          <a:rPr lang="fr-FR" b="0" i="1" smtClean="0">
                            <a:latin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𝜔</m:t>
                        </m:r>
                        <m:r>
                          <a:rPr lang="fr-FR" b="0" i="1" smtClean="0">
                            <a:latin typeface="Cambria Math" panose="02040503050406030204" pitchFamily="18" charset="0"/>
                            <a:ea typeface="Cambria Math" panose="02040503050406030204" pitchFamily="18" charset="0"/>
                          </a:rPr>
                          <m:t>𝑡</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𝜑</m:t>
                        </m:r>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𝜔</m:t>
                            </m:r>
                          </m:e>
                        </m:d>
                      </m:e>
                    </m:d>
                  </m:oMath>
                </a14:m>
                <a:endParaRPr lang="fr-FR" dirty="0"/>
              </a:p>
            </p:txBody>
          </p:sp>
        </mc:Choice>
        <mc:Fallback xmlns="">
          <p:sp>
            <p:nvSpPr>
              <p:cNvPr id="60" name="ZoneTexte 59">
                <a:extLst>
                  <a:ext uri="{FF2B5EF4-FFF2-40B4-BE49-F238E27FC236}">
                    <a16:creationId xmlns:a16="http://schemas.microsoft.com/office/drawing/2014/main" id="{11FF9B18-0810-F741-868C-EBAE09D4E7BB}"/>
                  </a:ext>
                </a:extLst>
              </p:cNvPr>
              <p:cNvSpPr txBox="1">
                <a:spLocks noRot="1" noChangeAspect="1" noMove="1" noResize="1" noEditPoints="1" noAdjustHandles="1" noChangeArrowheads="1" noChangeShapeType="1" noTextEdit="1"/>
              </p:cNvSpPr>
              <p:nvPr/>
            </p:nvSpPr>
            <p:spPr>
              <a:xfrm>
                <a:off x="5042252" y="1165182"/>
                <a:ext cx="4041556" cy="509178"/>
              </a:xfrm>
              <a:prstGeom prst="rect">
                <a:avLst/>
              </a:prstGeom>
              <a:blipFill>
                <a:blip r:embed="rId2"/>
                <a:stretch>
                  <a:fillRect l="-2188" t="-2439" b="-26829"/>
                </a:stretch>
              </a:blipFill>
            </p:spPr>
            <p:txBody>
              <a:bodyPr/>
              <a:lstStyle/>
              <a:p>
                <a:r>
                  <a:rPr lang="fr-FR">
                    <a:noFill/>
                  </a:rPr>
                  <a:t> </a:t>
                </a:r>
              </a:p>
            </p:txBody>
          </p:sp>
        </mc:Fallback>
      </mc:AlternateContent>
    </p:spTree>
    <p:extLst>
      <p:ext uri="{BB962C8B-B14F-4D97-AF65-F5344CB8AC3E}">
        <p14:creationId xmlns:p14="http://schemas.microsoft.com/office/powerpoint/2010/main" val="54586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 13" descr="phase-attrac.tif">
            <a:extLst>
              <a:ext uri="{FF2B5EF4-FFF2-40B4-BE49-F238E27FC236}">
                <a16:creationId xmlns:a16="http://schemas.microsoft.com/office/drawing/2014/main" id="{7D76AB9D-01C5-1E4A-BB9A-9AF8EC289F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59272"/>
            <a:ext cx="3333750" cy="314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Image 12" descr="Amp-attrac.tif">
            <a:extLst>
              <a:ext uri="{FF2B5EF4-FFF2-40B4-BE49-F238E27FC236}">
                <a16:creationId xmlns:a16="http://schemas.microsoft.com/office/drawing/2014/main" id="{6D5F2FE6-0216-2A4F-A647-8120A88D53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62481"/>
            <a:ext cx="3267075" cy="312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a:extLst>
              <a:ext uri="{FF2B5EF4-FFF2-40B4-BE49-F238E27FC236}">
                <a16:creationId xmlns:a16="http://schemas.microsoft.com/office/drawing/2014/main" id="{4920C3AB-2672-0646-9A30-D9B645CF8BD0}"/>
              </a:ext>
            </a:extLst>
          </p:cNvPr>
          <p:cNvSpPr txBox="1">
            <a:spLocks noChangeArrowheads="1"/>
          </p:cNvSpPr>
          <p:nvPr/>
        </p:nvSpPr>
        <p:spPr bwMode="auto">
          <a:xfrm>
            <a:off x="6703028" y="2567673"/>
            <a:ext cx="2202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Amplitude of cantilever </a:t>
            </a:r>
          </a:p>
        </p:txBody>
      </p:sp>
      <p:sp>
        <p:nvSpPr>
          <p:cNvPr id="30725" name="Text Box 5">
            <a:extLst>
              <a:ext uri="{FF2B5EF4-FFF2-40B4-BE49-F238E27FC236}">
                <a16:creationId xmlns:a16="http://schemas.microsoft.com/office/drawing/2014/main" id="{6E62B4ED-C60A-434C-8F08-4790B11D65EF}"/>
              </a:ext>
            </a:extLst>
          </p:cNvPr>
          <p:cNvSpPr txBox="1">
            <a:spLocks noChangeArrowheads="1"/>
          </p:cNvSpPr>
          <p:nvPr/>
        </p:nvSpPr>
        <p:spPr bwMode="auto">
          <a:xfrm>
            <a:off x="6864579" y="5837715"/>
            <a:ext cx="2053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Phase of the cantilever</a:t>
            </a:r>
          </a:p>
        </p:txBody>
      </p:sp>
      <p:sp>
        <p:nvSpPr>
          <p:cNvPr id="7" name="Rectangle 6">
            <a:extLst>
              <a:ext uri="{FF2B5EF4-FFF2-40B4-BE49-F238E27FC236}">
                <a16:creationId xmlns:a16="http://schemas.microsoft.com/office/drawing/2014/main" id="{2A50B084-9C87-1841-8539-27C1E1A39DF5}"/>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8" name="Rectangle 7">
            <a:extLst>
              <a:ext uri="{FF2B5EF4-FFF2-40B4-BE49-F238E27FC236}">
                <a16:creationId xmlns:a16="http://schemas.microsoft.com/office/drawing/2014/main" id="{ECFD3A9D-474E-8145-8FE2-C8AB813C244F}"/>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30728" name="ZoneTexte 10">
            <a:extLst>
              <a:ext uri="{FF2B5EF4-FFF2-40B4-BE49-F238E27FC236}">
                <a16:creationId xmlns:a16="http://schemas.microsoft.com/office/drawing/2014/main" id="{D7CFE748-54F7-6D4C-A3E3-D1E23FE0910B}"/>
              </a:ext>
            </a:extLst>
          </p:cNvPr>
          <p:cNvSpPr txBox="1">
            <a:spLocks noChangeArrowheads="1"/>
          </p:cNvSpPr>
          <p:nvPr/>
        </p:nvSpPr>
        <p:spPr bwMode="auto">
          <a:xfrm>
            <a:off x="1492395" y="630535"/>
            <a:ext cx="28023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Attractive interaction</a:t>
            </a:r>
          </a:p>
        </p:txBody>
      </p:sp>
      <p:cxnSp>
        <p:nvCxnSpPr>
          <p:cNvPr id="30729" name="Connecteur droit 15">
            <a:extLst>
              <a:ext uri="{FF2B5EF4-FFF2-40B4-BE49-F238E27FC236}">
                <a16:creationId xmlns:a16="http://schemas.microsoft.com/office/drawing/2014/main" id="{E147914E-8D92-CD4E-9A40-B59D787846EF}"/>
              </a:ext>
            </a:extLst>
          </p:cNvPr>
          <p:cNvCxnSpPr>
            <a:cxnSpLocks noChangeShapeType="1"/>
          </p:cNvCxnSpPr>
          <p:nvPr/>
        </p:nvCxnSpPr>
        <p:spPr bwMode="auto">
          <a:xfrm rot="5400000">
            <a:off x="6142831" y="1139032"/>
            <a:ext cx="1998663" cy="1498600"/>
          </a:xfrm>
          <a:prstGeom prst="line">
            <a:avLst/>
          </a:prstGeom>
          <a:noFill/>
          <a:ln w="9525">
            <a:solidFill>
              <a:srgbClr val="0000FF"/>
            </a:solidFill>
            <a:prstDash val="dash"/>
            <a:round/>
            <a:headEnd/>
            <a:tailEnd/>
          </a:ln>
          <a:extLst>
            <a:ext uri="{909E8E84-426E-40DD-AFC4-6F175D3DCCD1}">
              <a14:hiddenFill xmlns:a14="http://schemas.microsoft.com/office/drawing/2010/main">
                <a:noFill/>
              </a14:hiddenFill>
            </a:ext>
          </a:extLst>
        </p:spPr>
      </p:cxnSp>
      <p:sp>
        <p:nvSpPr>
          <p:cNvPr id="30730" name="ZoneTexte 20">
            <a:extLst>
              <a:ext uri="{FF2B5EF4-FFF2-40B4-BE49-F238E27FC236}">
                <a16:creationId xmlns:a16="http://schemas.microsoft.com/office/drawing/2014/main" id="{8043FF94-716A-BD43-898B-DBA749135579}"/>
              </a:ext>
            </a:extLst>
          </p:cNvPr>
          <p:cNvSpPr txBox="1">
            <a:spLocks noChangeArrowheads="1"/>
          </p:cNvSpPr>
          <p:nvPr/>
        </p:nvSpPr>
        <p:spPr bwMode="auto">
          <a:xfrm rot="-3223980">
            <a:off x="7069138" y="1227137"/>
            <a:ext cx="6302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solidFill>
                  <a:srgbClr val="0000FF"/>
                </a:solidFill>
              </a:rPr>
              <a:t>surface</a:t>
            </a:r>
          </a:p>
        </p:txBody>
      </p:sp>
      <p:cxnSp>
        <p:nvCxnSpPr>
          <p:cNvPr id="30731" name="Connecteur droit 24">
            <a:extLst>
              <a:ext uri="{FF2B5EF4-FFF2-40B4-BE49-F238E27FC236}">
                <a16:creationId xmlns:a16="http://schemas.microsoft.com/office/drawing/2014/main" id="{7ABEAAB3-89BB-514A-9460-12F8F372D715}"/>
              </a:ext>
            </a:extLst>
          </p:cNvPr>
          <p:cNvCxnSpPr>
            <a:cxnSpLocks noChangeShapeType="1"/>
          </p:cNvCxnSpPr>
          <p:nvPr/>
        </p:nvCxnSpPr>
        <p:spPr bwMode="auto">
          <a:xfrm flipV="1">
            <a:off x="6392863" y="881063"/>
            <a:ext cx="2268537" cy="0"/>
          </a:xfrm>
          <a:prstGeom prst="line">
            <a:avLst/>
          </a:prstGeom>
          <a:noFill/>
          <a:ln w="6350">
            <a:solidFill>
              <a:schemeClr val="tx1"/>
            </a:solidFill>
            <a:prstDash val="sysDot"/>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5EA4C82E-A41D-2E49-8A17-BD14B24B3C23}"/>
                  </a:ext>
                </a:extLst>
              </p:cNvPr>
              <p:cNvSpPr txBox="1"/>
              <p:nvPr/>
            </p:nvSpPr>
            <p:spPr>
              <a:xfrm>
                <a:off x="0" y="1315369"/>
                <a:ext cx="5234510" cy="1459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r>
                                <a:rPr lang="fr-FR" b="0" i="1" smtClean="0">
                                  <a:latin typeface="Cambria Math" panose="02040503050406030204" pitchFamily="18" charset="0"/>
                                </a:rPr>
                                <m:t>𝑐𝑜𝑠</m:t>
                              </m:r>
                              <m:r>
                                <a:rPr lang="fr-FR" b="0"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𝑄𝑎</m:t>
                              </m:r>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1−</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𝑢</m:t>
                                      </m:r>
                                    </m:e>
                                    <m:sup>
                                      <m:r>
                                        <a:rPr lang="fr-FR" b="0" i="1" smtClean="0">
                                          <a:latin typeface="Cambria Math" panose="02040503050406030204" pitchFamily="18" charset="0"/>
                                          <a:ea typeface="Cambria Math" panose="02040503050406030204" pitchFamily="18" charset="0"/>
                                        </a:rPr>
                                        <m:t>2</m:t>
                                      </m:r>
                                    </m:sup>
                                  </m:sSup>
                                </m:e>
                              </m:d>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𝑎𝑄</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ea typeface="Cambria Math" panose="02040503050406030204" pitchFamily="18" charset="0"/>
                                        </a:rPr>
                                        <m:t>𝑛𝑐</m:t>
                                      </m:r>
                                    </m:sub>
                                  </m:sSub>
                                </m:num>
                                <m:den>
                                  <m:r>
                                    <a:rPr lang="fr-FR" b="0" i="1" smtClean="0">
                                      <a:latin typeface="Cambria Math" panose="02040503050406030204" pitchFamily="18" charset="0"/>
                                      <a:ea typeface="Cambria Math" panose="02040503050406030204" pitchFamily="18" charset="0"/>
                                    </a:rPr>
                                    <m:t>3</m:t>
                                  </m:r>
                                  <m:sSup>
                                    <m:sSupPr>
                                      <m:ctrlPr>
                                        <a:rPr lang="fr-FR" b="0" i="1" smtClean="0">
                                          <a:latin typeface="Cambria Math" panose="02040503050406030204" pitchFamily="18" charset="0"/>
                                          <a:ea typeface="Cambria Math" panose="02040503050406030204" pitchFamily="18" charset="0"/>
                                        </a:rPr>
                                      </m:ctrlPr>
                                    </m:sSupPr>
                                    <m:e>
                                      <m:d>
                                        <m:dPr>
                                          <m:ctrlPr>
                                            <a:rPr lang="fr-FR" b="0" i="1" smtClean="0">
                                              <a:latin typeface="Cambria Math" panose="02040503050406030204" pitchFamily="18" charset="0"/>
                                              <a:ea typeface="Cambria Math" panose="02040503050406030204" pitchFamily="18" charset="0"/>
                                            </a:rPr>
                                          </m:ctrlPr>
                                        </m:dPr>
                                        <m:e>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𝑑</m:t>
                                              </m:r>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𝑎</m:t>
                                              </m:r>
                                            </m:e>
                                            <m:sup>
                                              <m:r>
                                                <a:rPr lang="fr-FR" b="0" i="1" smtClean="0">
                                                  <a:latin typeface="Cambria Math" panose="02040503050406030204" pitchFamily="18" charset="0"/>
                                                  <a:ea typeface="Cambria Math" panose="02040503050406030204" pitchFamily="18" charset="0"/>
                                                </a:rPr>
                                                <m:t>2</m:t>
                                              </m:r>
                                            </m:sup>
                                          </m:sSup>
                                        </m:e>
                                      </m:d>
                                    </m:e>
                                    <m:sup>
                                      <m:f>
                                        <m:fPr>
                                          <m:type m:val="lin"/>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3</m:t>
                                          </m:r>
                                        </m:num>
                                        <m:den>
                                          <m:r>
                                            <a:rPr lang="fr-FR" b="0" i="1" smtClean="0">
                                              <a:latin typeface="Cambria Math" panose="02040503050406030204" pitchFamily="18" charset="0"/>
                                              <a:ea typeface="Cambria Math" panose="02040503050406030204" pitchFamily="18" charset="0"/>
                                            </a:rPr>
                                            <m:t>2</m:t>
                                          </m:r>
                                        </m:den>
                                      </m:f>
                                    </m:sup>
                                  </m:sSup>
                                </m:den>
                              </m:f>
                            </m:e>
                            <m:e>
                              <m:r>
                                <a:rPr lang="fr-FR" b="0" i="1" smtClean="0">
                                  <a:latin typeface="Cambria Math" panose="02040503050406030204" pitchFamily="18" charset="0"/>
                                </a:rPr>
                                <m:t>𝑠𝑖𝑛</m:t>
                              </m:r>
                              <m:r>
                                <a:rPr lang="fr-FR" b="0"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𝑢𝑎</m:t>
                              </m:r>
                            </m:e>
                          </m:eqArr>
                        </m:e>
                      </m:d>
                    </m:oMath>
                  </m:oMathPara>
                </a14:m>
                <a:endParaRPr lang="fr-FR" dirty="0"/>
              </a:p>
            </p:txBody>
          </p:sp>
        </mc:Choice>
        <mc:Fallback xmlns="">
          <p:sp>
            <p:nvSpPr>
              <p:cNvPr id="2" name="ZoneTexte 1">
                <a:extLst>
                  <a:ext uri="{FF2B5EF4-FFF2-40B4-BE49-F238E27FC236}">
                    <a16:creationId xmlns:a16="http://schemas.microsoft.com/office/drawing/2014/main" id="{5EA4C82E-A41D-2E49-8A17-BD14B24B3C23}"/>
                  </a:ext>
                </a:extLst>
              </p:cNvPr>
              <p:cNvSpPr txBox="1">
                <a:spLocks noRot="1" noChangeAspect="1" noMove="1" noResize="1" noEditPoints="1" noAdjustHandles="1" noChangeArrowheads="1" noChangeShapeType="1" noTextEdit="1"/>
              </p:cNvSpPr>
              <p:nvPr/>
            </p:nvSpPr>
            <p:spPr>
              <a:xfrm>
                <a:off x="0" y="1315369"/>
                <a:ext cx="5234510" cy="1459887"/>
              </a:xfrm>
              <a:prstGeom prst="rect">
                <a:avLst/>
              </a:prstGeom>
              <a:blipFill>
                <a:blip r:embed="rId4"/>
                <a:stretch>
                  <a:fillRect l="-46973" t="-214655" b="-307759"/>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CB803D8E-5724-7440-802E-C8AB447605C2}"/>
                  </a:ext>
                </a:extLst>
              </p:cNvPr>
              <p:cNvSpPr txBox="1"/>
              <p:nvPr/>
            </p:nvSpPr>
            <p:spPr>
              <a:xfrm>
                <a:off x="-63898" y="3067997"/>
                <a:ext cx="5464573" cy="23342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fr-FR" sz="2000" i="1" smtClean="0">
                              <a:latin typeface="Cambria Math" panose="02040503050406030204" pitchFamily="18" charset="0"/>
                            </a:rPr>
                          </m:ctrlPr>
                        </m:mPr>
                        <m:mr>
                          <m:e>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𝑑</m:t>
                                </m:r>
                              </m:e>
                              <m:sub>
                                <m:r>
                                  <a:rPr lang="fr-FR" sz="2000" i="1" smtClean="0">
                                    <a:latin typeface="Cambria Math" panose="02040503050406030204" pitchFamily="18" charset="0"/>
                                    <a:ea typeface="Cambria Math" panose="02040503050406030204" pitchFamily="18" charset="0"/>
                                  </a:rPr>
                                  <m:t>±</m:t>
                                </m:r>
                              </m:sub>
                            </m:sSub>
                            <m:r>
                              <m:rPr>
                                <m:brk m:alnAt="7"/>
                              </m:rPr>
                              <a:rPr lang="fr-FR" sz="2000" b="0" i="1" smtClean="0">
                                <a:latin typeface="Cambria Math" panose="02040503050406030204" pitchFamily="18" charset="0"/>
                              </a:rPr>
                              <m:t>=</m:t>
                            </m:r>
                            <m:rad>
                              <m:radPr>
                                <m:degHide m:val="on"/>
                                <m:ctrlPr>
                                  <a:rPr lang="fr-FR" sz="2000" b="0" i="1" smtClean="0">
                                    <a:latin typeface="Cambria Math" panose="02040503050406030204" pitchFamily="18" charset="0"/>
                                  </a:rPr>
                                </m:ctrlPr>
                              </m:radPr>
                              <m:deg/>
                              <m:e>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𝑎</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𝑄</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𝜅</m:t>
                                                </m:r>
                                              </m:e>
                                              <m:sub>
                                                <m:r>
                                                  <a:rPr lang="fr-FR" sz="2000" b="0" i="1" smtClean="0">
                                                    <a:latin typeface="Cambria Math" panose="02040503050406030204" pitchFamily="18" charset="0"/>
                                                  </a:rPr>
                                                  <m:t>𝑛𝑐</m:t>
                                                </m:r>
                                              </m:sub>
                                            </m:sSub>
                                          </m:num>
                                          <m:den>
                                            <m:r>
                                              <a:rPr lang="fr-FR" sz="2000" b="0" i="1" smtClean="0">
                                                <a:latin typeface="Cambria Math" panose="02040503050406030204" pitchFamily="18" charset="0"/>
                                              </a:rPr>
                                              <m:t>3</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𝑄</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1−</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𝑢</m:t>
                                                        </m:r>
                                                      </m:e>
                                                      <m:sup>
                                                        <m:r>
                                                          <a:rPr lang="fr-FR" sz="2000" b="0" i="1" smtClean="0">
                                                            <a:latin typeface="Cambria Math" panose="02040503050406030204" pitchFamily="18" charset="0"/>
                                                          </a:rPr>
                                                          <m:t>2</m:t>
                                                        </m:r>
                                                      </m:sup>
                                                    </m:sSup>
                                                  </m:e>
                                                </m:d>
                                                <m:r>
                                                  <a:rPr lang="fr-FR" sz="2000" b="0" i="1" smtClean="0">
                                                    <a:latin typeface="Cambria Math" panose="02040503050406030204" pitchFamily="18" charset="0"/>
                                                    <a:ea typeface="Cambria Math" panose="02040503050406030204" pitchFamily="18" charset="0"/>
                                                  </a:rPr>
                                                  <m:t>∓</m:t>
                                                </m:r>
                                                <m:rad>
                                                  <m:radPr>
                                                    <m:degHide m:val="on"/>
                                                    <m:ctrlPr>
                                                      <a:rPr lang="fr-FR" sz="2000" b="0" i="1" smtClean="0">
                                                        <a:latin typeface="Cambria Math" panose="02040503050406030204" pitchFamily="18" charset="0"/>
                                                        <a:ea typeface="Cambria Math" panose="02040503050406030204" pitchFamily="18" charset="0"/>
                                                      </a:rPr>
                                                    </m:ctrlPr>
                                                  </m:radPr>
                                                  <m:deg/>
                                                  <m:e>
                                                    <m:f>
                                                      <m:fPr>
                                                        <m:type m:val="lin"/>
                                                        <m:ctrlPr>
                                                          <a:rPr lang="fr-FR" sz="2000" b="0" i="1" smtClean="0">
                                                            <a:latin typeface="Cambria Math" panose="02040503050406030204" pitchFamily="18" charset="0"/>
                                                            <a:ea typeface="Cambria Math" panose="02040503050406030204" pitchFamily="18" charset="0"/>
                                                          </a:rPr>
                                                        </m:ctrlPr>
                                                      </m:fPr>
                                                      <m:num>
                                                        <m:r>
                                                          <a:rPr lang="fr-FR" sz="2000" b="0" i="1" smtClean="0">
                                                            <a:latin typeface="Cambria Math" panose="02040503050406030204" pitchFamily="18" charset="0"/>
                                                            <a:ea typeface="Cambria Math" panose="02040503050406030204" pitchFamily="18" charset="0"/>
                                                          </a:rPr>
                                                          <m:t>1</m:t>
                                                        </m:r>
                                                      </m:num>
                                                      <m:den>
                                                        <m:sSup>
                                                          <m:sSupPr>
                                                            <m:ctrlPr>
                                                              <a:rPr lang="fr-FR" sz="2000" b="0" i="1" smtClean="0">
                                                                <a:latin typeface="Cambria Math" panose="02040503050406030204" pitchFamily="18" charset="0"/>
                                                                <a:ea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𝑎</m:t>
                                                            </m:r>
                                                          </m:e>
                                                          <m:sup>
                                                            <m:r>
                                                              <a:rPr lang="fr-FR" sz="2000" b="0" i="1" smtClean="0">
                                                                <a:latin typeface="Cambria Math" panose="02040503050406030204" pitchFamily="18" charset="0"/>
                                                                <a:ea typeface="Cambria Math" panose="02040503050406030204" pitchFamily="18" charset="0"/>
                                                              </a:rPr>
                                                              <m:t>2</m:t>
                                                            </m:r>
                                                          </m:sup>
                                                        </m:sSup>
                                                        <m:r>
                                                          <a:rPr lang="fr-FR" sz="2000" b="0" i="1" smtClean="0">
                                                            <a:latin typeface="Cambria Math" panose="02040503050406030204" pitchFamily="18" charset="0"/>
                                                            <a:ea typeface="Cambria Math" panose="02040503050406030204" pitchFamily="18" charset="0"/>
                                                          </a:rPr>
                                                          <m:t>−</m:t>
                                                        </m:r>
                                                        <m:sSup>
                                                          <m:sSupPr>
                                                            <m:ctrlPr>
                                                              <a:rPr lang="fr-FR" sz="2000" b="0" i="1" smtClean="0">
                                                                <a:latin typeface="Cambria Math" panose="02040503050406030204" pitchFamily="18" charset="0"/>
                                                                <a:ea typeface="Cambria Math" panose="02040503050406030204" pitchFamily="18" charset="0"/>
                                                              </a:rPr>
                                                            </m:ctrlPr>
                                                          </m:sSupPr>
                                                          <m:e>
                                                            <m:r>
                                                              <a:rPr lang="fr-FR" sz="2000" b="0" i="1" smtClean="0">
                                                                <a:latin typeface="Cambria Math" panose="02040503050406030204" pitchFamily="18" charset="0"/>
                                                                <a:ea typeface="Cambria Math" panose="02040503050406030204" pitchFamily="18" charset="0"/>
                                                              </a:rPr>
                                                              <m:t>𝑢</m:t>
                                                            </m:r>
                                                          </m:e>
                                                          <m:sup>
                                                            <m:r>
                                                              <a:rPr lang="fr-FR" sz="2000" b="0" i="1" smtClean="0">
                                                                <a:latin typeface="Cambria Math" panose="02040503050406030204" pitchFamily="18" charset="0"/>
                                                                <a:ea typeface="Cambria Math" panose="02040503050406030204" pitchFamily="18" charset="0"/>
                                                              </a:rPr>
                                                              <m:t>2</m:t>
                                                            </m:r>
                                                          </m:sup>
                                                        </m:sSup>
                                                      </m:den>
                                                    </m:f>
                                                  </m:e>
                                                </m:rad>
                                              </m:e>
                                            </m:d>
                                          </m:den>
                                        </m:f>
                                      </m:e>
                                    </m:d>
                                  </m:e>
                                  <m:sup>
                                    <m:f>
                                      <m:fPr>
                                        <m:type m:val="lin"/>
                                        <m:ctrlPr>
                                          <a:rPr lang="fr-FR" sz="2000" b="0" i="1" smtClean="0">
                                            <a:latin typeface="Cambria Math" panose="02040503050406030204" pitchFamily="18" charset="0"/>
                                          </a:rPr>
                                        </m:ctrlPr>
                                      </m:fPr>
                                      <m:num>
                                        <m:r>
                                          <a:rPr lang="fr-FR" sz="2000" b="0" i="1" smtClean="0">
                                            <a:latin typeface="Cambria Math" panose="02040503050406030204" pitchFamily="18" charset="0"/>
                                          </a:rPr>
                                          <m:t>2</m:t>
                                        </m:r>
                                      </m:num>
                                      <m:den>
                                        <m:r>
                                          <a:rPr lang="fr-FR" sz="2000" b="0" i="1" smtClean="0">
                                            <a:latin typeface="Cambria Math" panose="02040503050406030204" pitchFamily="18" charset="0"/>
                                          </a:rPr>
                                          <m:t>3</m:t>
                                        </m:r>
                                      </m:den>
                                    </m:f>
                                  </m:sup>
                                </m:sSup>
                              </m:e>
                            </m:rad>
                          </m:e>
                        </m:mr>
                        <m:mr>
                          <m:e>
                            <m:sSub>
                              <m:sSubPr>
                                <m:ctrlPr>
                                  <a:rPr lang="fr-FR" sz="2000" i="1" smtClean="0">
                                    <a:latin typeface="Cambria Math" panose="02040503050406030204" pitchFamily="18" charset="0"/>
                                  </a:rPr>
                                </m:ctrlPr>
                              </m:sSubPr>
                              <m:e>
                                <m:r>
                                  <a:rPr lang="fr-FR" sz="2000" i="1" smtClean="0">
                                    <a:latin typeface="Cambria Math" panose="02040503050406030204" pitchFamily="18" charset="0"/>
                                    <a:ea typeface="Cambria Math" panose="02040503050406030204" pitchFamily="18" charset="0"/>
                                  </a:rPr>
                                  <m:t>𝜑</m:t>
                                </m:r>
                              </m:e>
                              <m:sub>
                                <m:r>
                                  <a:rPr lang="fr-FR" sz="2000" i="1" smtClean="0">
                                    <a:latin typeface="Cambria Math" panose="02040503050406030204" pitchFamily="18" charset="0"/>
                                    <a:ea typeface="Cambria Math" panose="02040503050406030204" pitchFamily="18" charset="0"/>
                                  </a:rPr>
                                  <m:t>±</m:t>
                                </m:r>
                              </m:sub>
                            </m:sSub>
                            <m:r>
                              <a:rPr lang="fr-FR" sz="2000" b="0" i="1" smtClean="0">
                                <a:latin typeface="Cambria Math" panose="02040503050406030204" pitchFamily="18" charset="0"/>
                              </a:rPr>
                              <m:t>=</m:t>
                            </m:r>
                            <m:func>
                              <m:funcPr>
                                <m:ctrlPr>
                                  <a:rPr lang="fr-FR" sz="2000" b="0" i="1" smtClean="0">
                                    <a:latin typeface="Cambria Math" panose="02040503050406030204" pitchFamily="18" charset="0"/>
                                  </a:rPr>
                                </m:ctrlPr>
                              </m:funcPr>
                              <m:fName>
                                <m:sSup>
                                  <m:sSupPr>
                                    <m:ctrlPr>
                                      <a:rPr lang="fr-FR" sz="2000" b="0" i="1" smtClean="0">
                                        <a:latin typeface="Cambria Math" panose="02040503050406030204" pitchFamily="18" charset="0"/>
                                      </a:rPr>
                                    </m:ctrlPr>
                                  </m:sSupPr>
                                  <m:e>
                                    <m:r>
                                      <m:rPr>
                                        <m:sty m:val="p"/>
                                      </m:rPr>
                                      <a:rPr lang="fr-FR" sz="2000" b="0" i="0" smtClean="0">
                                        <a:latin typeface="Cambria Math" panose="02040503050406030204" pitchFamily="18" charset="0"/>
                                      </a:rPr>
                                      <m:t>tan</m:t>
                                    </m:r>
                                  </m:e>
                                  <m:sup>
                                    <m:r>
                                      <a:rPr lang="fr-FR" sz="2000" b="0" i="1" smtClean="0">
                                        <a:latin typeface="Cambria Math" panose="02040503050406030204" pitchFamily="18" charset="0"/>
                                      </a:rPr>
                                      <m:t>−1</m:t>
                                    </m:r>
                                  </m:sup>
                                </m:sSup>
                              </m:fName>
                              <m:e>
                                <m:d>
                                  <m:dPr>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𝑢</m:t>
                                        </m:r>
                                      </m:num>
                                      <m:den>
                                        <m:r>
                                          <a:rPr lang="fr-FR" sz="2000" b="0" i="1" smtClean="0">
                                            <a:latin typeface="Cambria Math" panose="02040503050406030204" pitchFamily="18" charset="0"/>
                                          </a:rPr>
                                          <m:t>𝑄</m:t>
                                        </m:r>
                                        <m:d>
                                          <m:dPr>
                                            <m:ctrlPr>
                                              <a:rPr lang="fr-FR" sz="2000" b="0" i="1" smtClean="0">
                                                <a:latin typeface="Cambria Math" panose="02040503050406030204" pitchFamily="18" charset="0"/>
                                              </a:rPr>
                                            </m:ctrlPr>
                                          </m:dPr>
                                          <m:e>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𝑢</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−1</m:t>
                                            </m:r>
                                          </m:e>
                                        </m:d>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𝑄</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𝜅</m:t>
                                                </m:r>
                                              </m:e>
                                              <m:sub>
                                                <m:r>
                                                  <a:rPr lang="fr-FR" sz="2000" b="0" i="1" smtClean="0">
                                                    <a:latin typeface="Cambria Math" panose="02040503050406030204" pitchFamily="18" charset="0"/>
                                                  </a:rPr>
                                                  <m:t>𝑛𝑐</m:t>
                                                </m:r>
                                              </m:sub>
                                            </m:sSub>
                                          </m:num>
                                          <m:den>
                                            <m:r>
                                              <a:rPr lang="fr-FR" sz="2000" b="0" i="1" smtClean="0">
                                                <a:latin typeface="Cambria Math" panose="02040503050406030204" pitchFamily="18" charset="0"/>
                                              </a:rPr>
                                              <m:t>3</m:t>
                                            </m:r>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sSup>
                                                      <m:sSupPr>
                                                        <m:ctrlPr>
                                                          <a:rPr lang="fr-FR" sz="2000" b="0" i="1" smtClean="0">
                                                            <a:latin typeface="Cambria Math" panose="02040503050406030204" pitchFamily="18" charset="0"/>
                                                          </a:rPr>
                                                        </m:ctrlPr>
                                                      </m:sSupPr>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𝑑</m:t>
                                                            </m:r>
                                                          </m:e>
                                                          <m:sub>
                                                            <m:r>
                                                              <a:rPr lang="fr-FR" sz="2000" b="0" i="1" smtClean="0">
                                                                <a:latin typeface="Cambria Math" panose="02040503050406030204" pitchFamily="18" charset="0"/>
                                                                <a:ea typeface="Cambria Math" panose="02040503050406030204" pitchFamily="18" charset="0"/>
                                                              </a:rPr>
                                                              <m:t>±</m:t>
                                                            </m:r>
                                                          </m:sub>
                                                        </m:sSub>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𝑎</m:t>
                                                        </m:r>
                                                      </m:e>
                                                      <m:sup>
                                                        <m:r>
                                                          <a:rPr lang="fr-FR" sz="2000" b="0" i="1" smtClean="0">
                                                            <a:latin typeface="Cambria Math" panose="02040503050406030204" pitchFamily="18" charset="0"/>
                                                          </a:rPr>
                                                          <m:t>2</m:t>
                                                        </m:r>
                                                      </m:sup>
                                                    </m:sSup>
                                                  </m:e>
                                                </m:d>
                                              </m:e>
                                              <m:sup>
                                                <m:f>
                                                  <m:fPr>
                                                    <m:type m:val="lin"/>
                                                    <m:ctrlPr>
                                                      <a:rPr lang="fr-FR" sz="2000" b="0" i="1" smtClean="0">
                                                        <a:latin typeface="Cambria Math" panose="02040503050406030204" pitchFamily="18" charset="0"/>
                                                      </a:rPr>
                                                    </m:ctrlPr>
                                                  </m:fPr>
                                                  <m:num>
                                                    <m:r>
                                                      <a:rPr lang="fr-FR" sz="2000" b="0" i="1" smtClean="0">
                                                        <a:latin typeface="Cambria Math" panose="02040503050406030204" pitchFamily="18" charset="0"/>
                                                      </a:rPr>
                                                      <m:t>3</m:t>
                                                    </m:r>
                                                  </m:num>
                                                  <m:den>
                                                    <m:r>
                                                      <a:rPr lang="fr-FR" sz="2000" b="0" i="1" smtClean="0">
                                                        <a:latin typeface="Cambria Math" panose="02040503050406030204" pitchFamily="18" charset="0"/>
                                                      </a:rPr>
                                                      <m:t>2</m:t>
                                                    </m:r>
                                                  </m:den>
                                                </m:f>
                                              </m:sup>
                                            </m:sSup>
                                          </m:den>
                                        </m:f>
                                      </m:den>
                                    </m:f>
                                  </m:e>
                                </m:d>
                              </m:e>
                            </m:func>
                          </m:e>
                        </m:mr>
                      </m:m>
                    </m:oMath>
                  </m:oMathPara>
                </a14:m>
                <a:endParaRPr lang="fr-FR" sz="2000" dirty="0"/>
              </a:p>
            </p:txBody>
          </p:sp>
        </mc:Choice>
        <mc:Fallback xmlns="">
          <p:sp>
            <p:nvSpPr>
              <p:cNvPr id="3" name="ZoneTexte 2">
                <a:extLst>
                  <a:ext uri="{FF2B5EF4-FFF2-40B4-BE49-F238E27FC236}">
                    <a16:creationId xmlns:a16="http://schemas.microsoft.com/office/drawing/2014/main" id="{CB803D8E-5724-7440-802E-C8AB447605C2}"/>
                  </a:ext>
                </a:extLst>
              </p:cNvPr>
              <p:cNvSpPr txBox="1">
                <a:spLocks noRot="1" noChangeAspect="1" noMove="1" noResize="1" noEditPoints="1" noAdjustHandles="1" noChangeArrowheads="1" noChangeShapeType="1" noTextEdit="1"/>
              </p:cNvSpPr>
              <p:nvPr/>
            </p:nvSpPr>
            <p:spPr>
              <a:xfrm>
                <a:off x="-63898" y="3067997"/>
                <a:ext cx="5464573" cy="2334293"/>
              </a:xfrm>
              <a:prstGeom prst="rect">
                <a:avLst/>
              </a:prstGeom>
              <a:blipFill>
                <a:blip r:embed="rId5"/>
                <a:stretch>
                  <a:fillRect t="-7027" b="-14595"/>
                </a:stretch>
              </a:blipFill>
            </p:spPr>
            <p:txBody>
              <a:bodyPr/>
              <a:lstStyle/>
              <a:p>
                <a:r>
                  <a:rPr lang="fr-FR">
                    <a:noFill/>
                  </a:rPr>
                  <a:t> </a:t>
                </a:r>
              </a:p>
            </p:txBody>
          </p:sp>
        </mc:Fallback>
      </mc:AlternateContent>
    </p:spTree>
    <p:extLst>
      <p:ext uri="{BB962C8B-B14F-4D97-AF65-F5344CB8AC3E}">
        <p14:creationId xmlns:p14="http://schemas.microsoft.com/office/powerpoint/2010/main" val="160157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7" name="ZoneTexte 6">
            <a:extLst>
              <a:ext uri="{FF2B5EF4-FFF2-40B4-BE49-F238E27FC236}">
                <a16:creationId xmlns:a16="http://schemas.microsoft.com/office/drawing/2014/main" id="{20B0E854-CC59-5247-8444-7EDFF7158BBB}"/>
              </a:ext>
            </a:extLst>
          </p:cNvPr>
          <p:cNvSpPr txBox="1"/>
          <p:nvPr/>
        </p:nvSpPr>
        <p:spPr>
          <a:xfrm>
            <a:off x="523982" y="678094"/>
            <a:ext cx="3377015" cy="461665"/>
          </a:xfrm>
          <a:prstGeom prst="rect">
            <a:avLst/>
          </a:prstGeom>
          <a:noFill/>
        </p:spPr>
        <p:txBody>
          <a:bodyPr wrap="none" rtlCol="0">
            <a:spAutoFit/>
          </a:bodyPr>
          <a:lstStyle/>
          <a:p>
            <a:r>
              <a:rPr lang="fr-FR" dirty="0"/>
              <a:t>A) </a:t>
            </a:r>
            <a:r>
              <a:rPr lang="fr-FR" dirty="0" err="1"/>
              <a:t>Atom-atom</a:t>
            </a:r>
            <a:r>
              <a:rPr lang="fr-FR" dirty="0"/>
              <a:t> interaction</a:t>
            </a:r>
          </a:p>
        </p:txBody>
      </p:sp>
      <p:sp>
        <p:nvSpPr>
          <p:cNvPr id="9" name="ZoneTexte 8">
            <a:extLst>
              <a:ext uri="{FF2B5EF4-FFF2-40B4-BE49-F238E27FC236}">
                <a16:creationId xmlns:a16="http://schemas.microsoft.com/office/drawing/2014/main" id="{48C83F1C-DD22-B24F-B8B0-BA4FE69D68A5}"/>
              </a:ext>
            </a:extLst>
          </p:cNvPr>
          <p:cNvSpPr txBox="1"/>
          <p:nvPr/>
        </p:nvSpPr>
        <p:spPr>
          <a:xfrm>
            <a:off x="144345" y="1386053"/>
            <a:ext cx="8855309" cy="400110"/>
          </a:xfrm>
          <a:prstGeom prst="rect">
            <a:avLst/>
          </a:prstGeom>
          <a:noFill/>
        </p:spPr>
        <p:txBody>
          <a:bodyPr wrap="none" rtlCol="0">
            <a:spAutoFit/>
          </a:bodyPr>
          <a:lstStyle/>
          <a:p>
            <a:r>
              <a:rPr lang="en-US" sz="2000" dirty="0"/>
              <a:t>Lennard-Jones potential describes the interaction between atoms or small molecules.</a:t>
            </a:r>
          </a:p>
        </p:txBody>
      </p:sp>
      <p:sp>
        <p:nvSpPr>
          <p:cNvPr id="13" name="ZoneTexte 12">
            <a:extLst>
              <a:ext uri="{FF2B5EF4-FFF2-40B4-BE49-F238E27FC236}">
                <a16:creationId xmlns:a16="http://schemas.microsoft.com/office/drawing/2014/main" id="{4D14750E-B3A8-2B48-A1FC-28109D10FC9B}"/>
              </a:ext>
            </a:extLst>
          </p:cNvPr>
          <p:cNvSpPr txBox="1"/>
          <p:nvPr/>
        </p:nvSpPr>
        <p:spPr>
          <a:xfrm>
            <a:off x="144345" y="3190636"/>
            <a:ext cx="7281160" cy="400110"/>
          </a:xfrm>
          <a:prstGeom prst="rect">
            <a:avLst/>
          </a:prstGeom>
          <a:noFill/>
        </p:spPr>
        <p:txBody>
          <a:bodyPr wrap="none" rtlCol="0">
            <a:spAutoFit/>
          </a:bodyPr>
          <a:lstStyle/>
          <a:p>
            <a:r>
              <a:rPr lang="fr-FR" sz="2000" dirty="0"/>
              <a:t>A,B constant </a:t>
            </a:r>
            <a:r>
              <a:rPr lang="fr-FR" sz="2000" dirty="0" err="1"/>
              <a:t>related</a:t>
            </a:r>
            <a:r>
              <a:rPr lang="fr-FR" sz="2000" dirty="0"/>
              <a:t> to nature of </a:t>
            </a:r>
            <a:r>
              <a:rPr lang="fr-FR" sz="2000" dirty="0" err="1"/>
              <a:t>atoms</a:t>
            </a:r>
            <a:r>
              <a:rPr lang="fr-FR" sz="2000" dirty="0"/>
              <a:t> and r distance </a:t>
            </a:r>
            <a:r>
              <a:rPr lang="fr-FR" sz="2000" dirty="0" err="1"/>
              <a:t>between</a:t>
            </a:r>
            <a:r>
              <a:rPr lang="fr-FR" sz="2000" dirty="0"/>
              <a:t> </a:t>
            </a:r>
            <a:r>
              <a:rPr lang="fr-FR" sz="2000" dirty="0" err="1"/>
              <a:t>atoms</a:t>
            </a:r>
            <a:endParaRPr lang="fr-FR" sz="2000" dirty="0"/>
          </a:p>
        </p:txBody>
      </p:sp>
      <p:grpSp>
        <p:nvGrpSpPr>
          <p:cNvPr id="29" name="Groupe 28">
            <a:extLst>
              <a:ext uri="{FF2B5EF4-FFF2-40B4-BE49-F238E27FC236}">
                <a16:creationId xmlns:a16="http://schemas.microsoft.com/office/drawing/2014/main" id="{D7BCB605-7C21-ED4A-9C12-97DC9518FF19}"/>
              </a:ext>
            </a:extLst>
          </p:cNvPr>
          <p:cNvGrpSpPr/>
          <p:nvPr/>
        </p:nvGrpSpPr>
        <p:grpSpPr>
          <a:xfrm>
            <a:off x="2977047" y="5079881"/>
            <a:ext cx="2664536" cy="784131"/>
            <a:chOff x="2312756" y="4549644"/>
            <a:chExt cx="2664536" cy="784131"/>
          </a:xfrm>
        </p:grpSpPr>
        <p:sp>
          <p:nvSpPr>
            <p:cNvPr id="17" name="Ellipse 16">
              <a:extLst>
                <a:ext uri="{FF2B5EF4-FFF2-40B4-BE49-F238E27FC236}">
                  <a16:creationId xmlns:a16="http://schemas.microsoft.com/office/drawing/2014/main" id="{F9146EAC-6666-CB42-8250-3E75CA32F940}"/>
                </a:ext>
              </a:extLst>
            </p:cNvPr>
            <p:cNvSpPr/>
            <p:nvPr/>
          </p:nvSpPr>
          <p:spPr bwMode="auto">
            <a:xfrm>
              <a:off x="2312756" y="4549644"/>
              <a:ext cx="810587" cy="78413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000" dirty="0">
                  <a:latin typeface="Times" charset="0"/>
                </a:rPr>
                <a:t>M1</a:t>
              </a:r>
              <a:endParaRPr kumimoji="0" lang="fr-FR" sz="2000" b="0" i="0" u="none" strike="noStrike" cap="none" normalizeH="0" baseline="0" dirty="0">
                <a:ln>
                  <a:noFill/>
                </a:ln>
                <a:solidFill>
                  <a:schemeClr val="tx1"/>
                </a:solidFill>
                <a:effectLst/>
                <a:latin typeface="Times" charset="0"/>
              </a:endParaRPr>
            </a:p>
          </p:txBody>
        </p:sp>
        <p:sp>
          <p:nvSpPr>
            <p:cNvPr id="42" name="Ellipse 41">
              <a:extLst>
                <a:ext uri="{FF2B5EF4-FFF2-40B4-BE49-F238E27FC236}">
                  <a16:creationId xmlns:a16="http://schemas.microsoft.com/office/drawing/2014/main" id="{F235F6D3-460F-C847-98F2-D8228135795A}"/>
                </a:ext>
              </a:extLst>
            </p:cNvPr>
            <p:cNvSpPr/>
            <p:nvPr/>
          </p:nvSpPr>
          <p:spPr bwMode="auto">
            <a:xfrm>
              <a:off x="4166705" y="4549644"/>
              <a:ext cx="810587" cy="78413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sz="2000" dirty="0">
                  <a:latin typeface="Times" charset="0"/>
                </a:rPr>
                <a:t>M2</a:t>
              </a:r>
              <a:endParaRPr kumimoji="0" lang="fr-FR" sz="2000" b="0" i="0" u="none" strike="noStrike" cap="none" normalizeH="0" baseline="0" dirty="0">
                <a:ln>
                  <a:noFill/>
                </a:ln>
                <a:solidFill>
                  <a:schemeClr val="tx1"/>
                </a:solidFill>
                <a:effectLst/>
                <a:latin typeface="Times" charset="0"/>
              </a:endParaRPr>
            </a:p>
          </p:txBody>
        </p:sp>
        <p:cxnSp>
          <p:nvCxnSpPr>
            <p:cNvPr id="43" name="Connecteur droit avec flèche 42">
              <a:extLst>
                <a:ext uri="{FF2B5EF4-FFF2-40B4-BE49-F238E27FC236}">
                  <a16:creationId xmlns:a16="http://schemas.microsoft.com/office/drawing/2014/main" id="{3B51AB91-CEE0-0F4E-8B23-5DE517A92450}"/>
                </a:ext>
              </a:extLst>
            </p:cNvPr>
            <p:cNvCxnSpPr>
              <a:cxnSpLocks/>
            </p:cNvCxnSpPr>
            <p:nvPr/>
          </p:nvCxnSpPr>
          <p:spPr bwMode="auto">
            <a:xfrm>
              <a:off x="2671281" y="5005002"/>
              <a:ext cx="1972637"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5" name="ZoneTexte 24">
              <a:extLst>
                <a:ext uri="{FF2B5EF4-FFF2-40B4-BE49-F238E27FC236}">
                  <a16:creationId xmlns:a16="http://schemas.microsoft.com/office/drawing/2014/main" id="{DB5BA94F-7523-6B4C-BF25-41821EE25E9B}"/>
                </a:ext>
              </a:extLst>
            </p:cNvPr>
            <p:cNvSpPr txBox="1"/>
            <p:nvPr/>
          </p:nvSpPr>
          <p:spPr>
            <a:xfrm>
              <a:off x="3481868" y="4587959"/>
              <a:ext cx="287258" cy="461665"/>
            </a:xfrm>
            <a:prstGeom prst="rect">
              <a:avLst/>
            </a:prstGeom>
            <a:noFill/>
          </p:spPr>
          <p:txBody>
            <a:bodyPr wrap="none" rtlCol="0">
              <a:spAutoFit/>
            </a:bodyPr>
            <a:lstStyle/>
            <a:p>
              <a:r>
                <a:rPr lang="fr-FR" dirty="0"/>
                <a:t>r</a:t>
              </a:r>
            </a:p>
          </p:txBody>
        </p:sp>
      </p:grpSp>
      <p:grpSp>
        <p:nvGrpSpPr>
          <p:cNvPr id="51" name="Groupe 50">
            <a:extLst>
              <a:ext uri="{FF2B5EF4-FFF2-40B4-BE49-F238E27FC236}">
                <a16:creationId xmlns:a16="http://schemas.microsoft.com/office/drawing/2014/main" id="{24884B93-4208-474A-9FFD-01515AAB8082}"/>
              </a:ext>
            </a:extLst>
          </p:cNvPr>
          <p:cNvGrpSpPr/>
          <p:nvPr/>
        </p:nvGrpSpPr>
        <p:grpSpPr>
          <a:xfrm>
            <a:off x="586162" y="2032456"/>
            <a:ext cx="3913919" cy="2751800"/>
            <a:chOff x="586162" y="2032456"/>
            <a:chExt cx="3913919" cy="2751800"/>
          </a:xfrm>
        </p:grpSpPr>
        <p:sp>
          <p:nvSpPr>
            <p:cNvPr id="32" name="Bouée 31">
              <a:extLst>
                <a:ext uri="{FF2B5EF4-FFF2-40B4-BE49-F238E27FC236}">
                  <a16:creationId xmlns:a16="http://schemas.microsoft.com/office/drawing/2014/main" id="{E7EEEFD7-E4FF-9A4D-B127-1E08AFF8C63E}"/>
                </a:ext>
              </a:extLst>
            </p:cNvPr>
            <p:cNvSpPr/>
            <p:nvPr/>
          </p:nvSpPr>
          <p:spPr bwMode="auto">
            <a:xfrm>
              <a:off x="3784925" y="2032456"/>
              <a:ext cx="715156" cy="1158179"/>
            </a:xfrm>
            <a:prstGeom prst="donut">
              <a:avLst>
                <a:gd name="adj" fmla="val 181"/>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36" name="Connecteur droit avec flèche 35">
              <a:extLst>
                <a:ext uri="{FF2B5EF4-FFF2-40B4-BE49-F238E27FC236}">
                  <a16:creationId xmlns:a16="http://schemas.microsoft.com/office/drawing/2014/main" id="{B2F9C453-CEFE-7E4C-8336-869545479E13}"/>
                </a:ext>
              </a:extLst>
            </p:cNvPr>
            <p:cNvCxnSpPr/>
            <p:nvPr/>
          </p:nvCxnSpPr>
          <p:spPr bwMode="auto">
            <a:xfrm flipH="1">
              <a:off x="1942886" y="2924772"/>
              <a:ext cx="2034283" cy="144244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4" name="ZoneTexte 43">
              <a:extLst>
                <a:ext uri="{FF2B5EF4-FFF2-40B4-BE49-F238E27FC236}">
                  <a16:creationId xmlns:a16="http://schemas.microsoft.com/office/drawing/2014/main" id="{18FE97A3-C7D6-8149-B85E-809C5D275A71}"/>
                </a:ext>
              </a:extLst>
            </p:cNvPr>
            <p:cNvSpPr txBox="1"/>
            <p:nvPr/>
          </p:nvSpPr>
          <p:spPr>
            <a:xfrm>
              <a:off x="586162" y="4322591"/>
              <a:ext cx="2924198" cy="461665"/>
            </a:xfrm>
            <a:prstGeom prst="rect">
              <a:avLst/>
            </a:prstGeom>
            <a:noFill/>
          </p:spPr>
          <p:txBody>
            <a:bodyPr wrap="none" rtlCol="0">
              <a:spAutoFit/>
            </a:bodyPr>
            <a:lstStyle/>
            <a:p>
              <a:r>
                <a:rPr lang="fr-FR" dirty="0" err="1"/>
                <a:t>Repulsive</a:t>
              </a:r>
              <a:r>
                <a:rPr lang="fr-FR" dirty="0"/>
                <a:t> interactions</a:t>
              </a:r>
            </a:p>
          </p:txBody>
        </p:sp>
      </p:gr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26B0B2C5-C9AA-8641-9CC0-B64DEB65F920}"/>
                  </a:ext>
                </a:extLst>
              </p:cNvPr>
              <p:cNvSpPr txBox="1"/>
              <p:nvPr/>
            </p:nvSpPr>
            <p:spPr>
              <a:xfrm>
                <a:off x="2312756" y="2098578"/>
                <a:ext cx="3328827" cy="8062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𝑉</m:t>
                      </m:r>
                      <m:d>
                        <m:dPr>
                          <m:ctrlPr>
                            <a:rPr lang="fr-FR" b="0" i="1" smtClean="0">
                              <a:latin typeface="Cambria Math" panose="02040503050406030204" pitchFamily="18" charset="0"/>
                            </a:rPr>
                          </m:ctrlPr>
                        </m:dPr>
                        <m:e>
                          <m:r>
                            <a:rPr lang="fr-FR" b="0" i="1" smtClean="0">
                              <a:latin typeface="Cambria Math" panose="02040503050406030204" pitchFamily="18" charset="0"/>
                            </a:rPr>
                            <m:t>𝑟</m:t>
                          </m:r>
                        </m:e>
                      </m:d>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𝐴</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𝑟</m:t>
                              </m:r>
                            </m:e>
                            <m:sup>
                              <m:r>
                                <a:rPr lang="fr-FR" b="0" i="1" smtClean="0">
                                  <a:latin typeface="Cambria Math" panose="02040503050406030204" pitchFamily="18" charset="0"/>
                                </a:rPr>
                                <m:t>12</m:t>
                              </m:r>
                            </m:sup>
                          </m:sSup>
                        </m:den>
                      </m:f>
                      <m:r>
                        <a:rPr lang="fr-FR" b="0" i="0"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𝐵</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𝑟</m:t>
                              </m:r>
                            </m:e>
                            <m:sup>
                              <m:r>
                                <a:rPr lang="fr-FR" b="0" i="1" smtClean="0">
                                  <a:latin typeface="Cambria Math" panose="02040503050406030204" pitchFamily="18" charset="0"/>
                                </a:rPr>
                                <m:t>6</m:t>
                              </m:r>
                            </m:sup>
                          </m:sSup>
                        </m:den>
                      </m:f>
                    </m:oMath>
                  </m:oMathPara>
                </a14:m>
                <a:endParaRPr lang="fr-FR" dirty="0"/>
              </a:p>
            </p:txBody>
          </p:sp>
        </mc:Choice>
        <mc:Fallback xmlns="">
          <p:sp>
            <p:nvSpPr>
              <p:cNvPr id="12" name="ZoneTexte 11">
                <a:extLst>
                  <a:ext uri="{FF2B5EF4-FFF2-40B4-BE49-F238E27FC236}">
                    <a16:creationId xmlns:a16="http://schemas.microsoft.com/office/drawing/2014/main" id="{26B0B2C5-C9AA-8641-9CC0-B64DEB65F920}"/>
                  </a:ext>
                </a:extLst>
              </p:cNvPr>
              <p:cNvSpPr txBox="1">
                <a:spLocks noRot="1" noChangeAspect="1" noMove="1" noResize="1" noEditPoints="1" noAdjustHandles="1" noChangeArrowheads="1" noChangeShapeType="1" noTextEdit="1"/>
              </p:cNvSpPr>
              <p:nvPr/>
            </p:nvSpPr>
            <p:spPr>
              <a:xfrm>
                <a:off x="2312756" y="2098578"/>
                <a:ext cx="3328827" cy="806246"/>
              </a:xfrm>
              <a:prstGeom prst="rect">
                <a:avLst/>
              </a:prstGeom>
              <a:blipFill>
                <a:blip r:embed="rId2"/>
                <a:stretch>
                  <a:fillRect/>
                </a:stretch>
              </a:blipFill>
            </p:spPr>
            <p:txBody>
              <a:bodyPr/>
              <a:lstStyle/>
              <a:p>
                <a:r>
                  <a:rPr lang="fr-FR">
                    <a:noFill/>
                  </a:rPr>
                  <a:t> </a:t>
                </a:r>
              </a:p>
            </p:txBody>
          </p:sp>
        </mc:Fallback>
      </mc:AlternateContent>
      <p:grpSp>
        <p:nvGrpSpPr>
          <p:cNvPr id="55" name="Groupe 54">
            <a:extLst>
              <a:ext uri="{FF2B5EF4-FFF2-40B4-BE49-F238E27FC236}">
                <a16:creationId xmlns:a16="http://schemas.microsoft.com/office/drawing/2014/main" id="{E9ED86DC-7E7E-4346-9938-C60C6F2C351B}"/>
              </a:ext>
            </a:extLst>
          </p:cNvPr>
          <p:cNvGrpSpPr/>
          <p:nvPr/>
        </p:nvGrpSpPr>
        <p:grpSpPr>
          <a:xfrm>
            <a:off x="4571999" y="2032456"/>
            <a:ext cx="3741314" cy="3031895"/>
            <a:chOff x="4571999" y="2032456"/>
            <a:chExt cx="3741314" cy="3031895"/>
          </a:xfrm>
        </p:grpSpPr>
        <p:sp>
          <p:nvSpPr>
            <p:cNvPr id="49" name="Bouée 48">
              <a:extLst>
                <a:ext uri="{FF2B5EF4-FFF2-40B4-BE49-F238E27FC236}">
                  <a16:creationId xmlns:a16="http://schemas.microsoft.com/office/drawing/2014/main" id="{7D3D8E75-45CC-D644-9451-9E400A3D07E7}"/>
                </a:ext>
              </a:extLst>
            </p:cNvPr>
            <p:cNvSpPr/>
            <p:nvPr/>
          </p:nvSpPr>
          <p:spPr bwMode="auto">
            <a:xfrm>
              <a:off x="4571999" y="2032456"/>
              <a:ext cx="715156" cy="1158179"/>
            </a:xfrm>
            <a:prstGeom prst="donut">
              <a:avLst>
                <a:gd name="adj" fmla="val 181"/>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50" name="Connecteur droit avec flèche 49">
              <a:extLst>
                <a:ext uri="{FF2B5EF4-FFF2-40B4-BE49-F238E27FC236}">
                  <a16:creationId xmlns:a16="http://schemas.microsoft.com/office/drawing/2014/main" id="{9DCCD515-1871-8D4B-8F80-E6FAF2536E72}"/>
                </a:ext>
              </a:extLst>
            </p:cNvPr>
            <p:cNvCxnSpPr>
              <a:cxnSpLocks/>
            </p:cNvCxnSpPr>
            <p:nvPr/>
          </p:nvCxnSpPr>
          <p:spPr bwMode="auto">
            <a:xfrm>
              <a:off x="5018732" y="2945545"/>
              <a:ext cx="1261397" cy="136099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3" name="ZoneTexte 52">
              <a:extLst>
                <a:ext uri="{FF2B5EF4-FFF2-40B4-BE49-F238E27FC236}">
                  <a16:creationId xmlns:a16="http://schemas.microsoft.com/office/drawing/2014/main" id="{CD9705D4-8B7E-A44D-8D98-C9317A57ABD1}"/>
                </a:ext>
              </a:extLst>
            </p:cNvPr>
            <p:cNvSpPr txBox="1"/>
            <p:nvPr/>
          </p:nvSpPr>
          <p:spPr>
            <a:xfrm>
              <a:off x="5390718" y="4294910"/>
              <a:ext cx="2922595" cy="769441"/>
            </a:xfrm>
            <a:prstGeom prst="rect">
              <a:avLst/>
            </a:prstGeom>
            <a:noFill/>
          </p:spPr>
          <p:txBody>
            <a:bodyPr wrap="none" rtlCol="0">
              <a:spAutoFit/>
            </a:bodyPr>
            <a:lstStyle/>
            <a:p>
              <a:r>
                <a:rPr lang="fr-FR" dirty="0"/>
                <a:t>Attractive interactions</a:t>
              </a:r>
            </a:p>
            <a:p>
              <a:pPr algn="ctr"/>
              <a:r>
                <a:rPr lang="fr-FR" sz="2000" dirty="0"/>
                <a:t>(Van der </a:t>
              </a:r>
              <a:r>
                <a:rPr lang="fr-FR" sz="2000" dirty="0" err="1"/>
                <a:t>Waals</a:t>
              </a:r>
              <a:r>
                <a:rPr lang="fr-FR" sz="2000" dirty="0"/>
                <a:t>)</a:t>
              </a:r>
            </a:p>
          </p:txBody>
        </p:sp>
      </p:grpSp>
    </p:spTree>
    <p:extLst>
      <p:ext uri="{BB962C8B-B14F-4D97-AF65-F5344CB8AC3E}">
        <p14:creationId xmlns:p14="http://schemas.microsoft.com/office/powerpoint/2010/main" val="18509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10" descr="phase-rep.tif">
            <a:extLst>
              <a:ext uri="{FF2B5EF4-FFF2-40B4-BE49-F238E27FC236}">
                <a16:creationId xmlns:a16="http://schemas.microsoft.com/office/drawing/2014/main" id="{DACBB945-DC02-3644-9410-24BA2F451A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2572" y="3387368"/>
            <a:ext cx="3262528" cy="318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age 9" descr="amp-rep.tif">
            <a:extLst>
              <a:ext uri="{FF2B5EF4-FFF2-40B4-BE49-F238E27FC236}">
                <a16:creationId xmlns:a16="http://schemas.microsoft.com/office/drawing/2014/main" id="{B413CE20-94AE-2A4B-893D-133E249C05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2572" y="431800"/>
            <a:ext cx="326252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4823929-72D9-864F-B62B-7B06A92665C9}"/>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8" name="Rectangle 7">
            <a:extLst>
              <a:ext uri="{FF2B5EF4-FFF2-40B4-BE49-F238E27FC236}">
                <a16:creationId xmlns:a16="http://schemas.microsoft.com/office/drawing/2014/main" id="{79E97000-4F76-ED48-91BF-DAEBCD7924A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sp>
        <p:nvSpPr>
          <p:cNvPr id="31751" name="ZoneTexte 9">
            <a:extLst>
              <a:ext uri="{FF2B5EF4-FFF2-40B4-BE49-F238E27FC236}">
                <a16:creationId xmlns:a16="http://schemas.microsoft.com/office/drawing/2014/main" id="{9C59243B-A894-264C-BDB9-F66705A3A768}"/>
              </a:ext>
            </a:extLst>
          </p:cNvPr>
          <p:cNvSpPr txBox="1">
            <a:spLocks noChangeArrowheads="1"/>
          </p:cNvSpPr>
          <p:nvPr/>
        </p:nvSpPr>
        <p:spPr bwMode="auto">
          <a:xfrm>
            <a:off x="1468452" y="568602"/>
            <a:ext cx="28039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Repulsive</a:t>
            </a:r>
            <a:r>
              <a:rPr lang="fr-FR" altLang="fr-FR" dirty="0"/>
              <a:t> interaction</a:t>
            </a:r>
          </a:p>
        </p:txBody>
      </p:sp>
      <p:cxnSp>
        <p:nvCxnSpPr>
          <p:cNvPr id="31753" name="Connecteur droit avec flèche 12">
            <a:extLst>
              <a:ext uri="{FF2B5EF4-FFF2-40B4-BE49-F238E27FC236}">
                <a16:creationId xmlns:a16="http://schemas.microsoft.com/office/drawing/2014/main" id="{8EFD004C-F994-5947-A2D2-E6F34018ADD8}"/>
              </a:ext>
            </a:extLst>
          </p:cNvPr>
          <p:cNvCxnSpPr>
            <a:cxnSpLocks noChangeShapeType="1"/>
          </p:cNvCxnSpPr>
          <p:nvPr/>
        </p:nvCxnSpPr>
        <p:spPr bwMode="auto">
          <a:xfrm flipH="1" flipV="1">
            <a:off x="7041350" y="1714500"/>
            <a:ext cx="527850" cy="431800"/>
          </a:xfrm>
          <a:prstGeom prst="straightConnector1">
            <a:avLst/>
          </a:prstGeom>
          <a:noFill/>
          <a:ln w="9525">
            <a:solidFill>
              <a:srgbClr val="0000FF"/>
            </a:solidFill>
            <a:round/>
            <a:headEnd/>
            <a:tailEnd type="arrow" w="med" len="med"/>
          </a:ln>
          <a:extLst>
            <a:ext uri="{909E8E84-426E-40DD-AFC4-6F175D3DCCD1}">
              <a14:hiddenFill xmlns:a14="http://schemas.microsoft.com/office/drawing/2010/main">
                <a:noFill/>
              </a14:hiddenFill>
            </a:ext>
          </a:extLst>
        </p:spPr>
      </p:cxnSp>
      <p:sp>
        <p:nvSpPr>
          <p:cNvPr id="31754" name="ZoneTexte 14">
            <a:extLst>
              <a:ext uri="{FF2B5EF4-FFF2-40B4-BE49-F238E27FC236}">
                <a16:creationId xmlns:a16="http://schemas.microsoft.com/office/drawing/2014/main" id="{89189C8F-D6AC-E74A-B6AB-E19D05399D84}"/>
              </a:ext>
            </a:extLst>
          </p:cNvPr>
          <p:cNvSpPr txBox="1">
            <a:spLocks noChangeArrowheads="1"/>
          </p:cNvSpPr>
          <p:nvPr/>
        </p:nvSpPr>
        <p:spPr bwMode="auto">
          <a:xfrm rot="-3808875">
            <a:off x="6891338" y="1254125"/>
            <a:ext cx="628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solidFill>
                  <a:srgbClr val="0000FF"/>
                </a:solidFill>
              </a:rPr>
              <a:t>surface</a:t>
            </a:r>
          </a:p>
        </p:txBody>
      </p:sp>
      <p:sp>
        <p:nvSpPr>
          <p:cNvPr id="31755" name="ZoneTexte 15">
            <a:extLst>
              <a:ext uri="{FF2B5EF4-FFF2-40B4-BE49-F238E27FC236}">
                <a16:creationId xmlns:a16="http://schemas.microsoft.com/office/drawing/2014/main" id="{3BA791DB-0298-7949-8A6E-FE1A92A0E6C4}"/>
              </a:ext>
            </a:extLst>
          </p:cNvPr>
          <p:cNvSpPr txBox="1">
            <a:spLocks noChangeArrowheads="1"/>
          </p:cNvSpPr>
          <p:nvPr/>
        </p:nvSpPr>
        <p:spPr bwMode="auto">
          <a:xfrm>
            <a:off x="7518400" y="2032000"/>
            <a:ext cx="8370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err="1">
                <a:solidFill>
                  <a:srgbClr val="0000FF"/>
                </a:solidFill>
              </a:rPr>
              <a:t>slope</a:t>
            </a:r>
            <a:r>
              <a:rPr lang="fr-FR" altLang="fr-FR" sz="1600" dirty="0">
                <a:solidFill>
                  <a:srgbClr val="0000FF"/>
                </a:solidFill>
              </a:rPr>
              <a:t>=1</a:t>
            </a:r>
          </a:p>
        </p:txBody>
      </p:sp>
      <p:sp>
        <p:nvSpPr>
          <p:cNvPr id="14" name="Text Box 4">
            <a:extLst>
              <a:ext uri="{FF2B5EF4-FFF2-40B4-BE49-F238E27FC236}">
                <a16:creationId xmlns:a16="http://schemas.microsoft.com/office/drawing/2014/main" id="{89A82800-FF38-6942-B0EC-3E18C1BCC74B}"/>
              </a:ext>
            </a:extLst>
          </p:cNvPr>
          <p:cNvSpPr txBox="1">
            <a:spLocks noChangeArrowheads="1"/>
          </p:cNvSpPr>
          <p:nvPr/>
        </p:nvSpPr>
        <p:spPr bwMode="auto">
          <a:xfrm>
            <a:off x="6835520" y="2837667"/>
            <a:ext cx="2202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Amplitude of cantilever </a:t>
            </a:r>
          </a:p>
        </p:txBody>
      </p:sp>
      <p:sp>
        <p:nvSpPr>
          <p:cNvPr id="15" name="Text Box 5">
            <a:extLst>
              <a:ext uri="{FF2B5EF4-FFF2-40B4-BE49-F238E27FC236}">
                <a16:creationId xmlns:a16="http://schemas.microsoft.com/office/drawing/2014/main" id="{9BB3A9B6-6AA4-2942-8B1B-D0860623CAC9}"/>
              </a:ext>
            </a:extLst>
          </p:cNvPr>
          <p:cNvSpPr txBox="1">
            <a:spLocks noChangeArrowheads="1"/>
          </p:cNvSpPr>
          <p:nvPr/>
        </p:nvSpPr>
        <p:spPr bwMode="auto">
          <a:xfrm>
            <a:off x="6835520" y="3764156"/>
            <a:ext cx="2053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Phase of the cantilever</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50B10AA1-21A5-2D4F-98E4-18960E52D28C}"/>
                  </a:ext>
                </a:extLst>
              </p:cNvPr>
              <p:cNvSpPr txBox="1"/>
              <p:nvPr/>
            </p:nvSpPr>
            <p:spPr>
              <a:xfrm>
                <a:off x="-261662" y="1018194"/>
                <a:ext cx="6315896" cy="15090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latin typeface="Cambria Math" panose="02040503050406030204" pitchFamily="18" charset="0"/>
                            </a:rPr>
                          </m:ctrlPr>
                        </m:dPr>
                        <m:e>
                          <m:eqArr>
                            <m:eqArrPr>
                              <m:ctrlPr>
                                <a:rPr lang="fr-FR" i="1" smtClean="0">
                                  <a:latin typeface="Cambria Math" panose="02040503050406030204" pitchFamily="18" charset="0"/>
                                </a:rPr>
                              </m:ctrlPr>
                            </m:eqArrPr>
                            <m:e>
                              <m:r>
                                <a:rPr lang="fr-FR" b="0" i="1" smtClean="0">
                                  <a:latin typeface="Cambria Math" panose="02040503050406030204" pitchFamily="18" charset="0"/>
                                </a:rPr>
                                <m:t>𝑐𝑜𝑠</m:t>
                              </m:r>
                              <m:r>
                                <a:rPr lang="fr-FR" b="0"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𝑄𝑎</m:t>
                              </m:r>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1−</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𝑢</m:t>
                                      </m:r>
                                    </m:e>
                                    <m:sup>
                                      <m:r>
                                        <a:rPr lang="fr-FR" b="0" i="1" smtClean="0">
                                          <a:latin typeface="Cambria Math" panose="02040503050406030204" pitchFamily="18" charset="0"/>
                                          <a:ea typeface="Cambria Math" panose="02040503050406030204" pitchFamily="18" charset="0"/>
                                        </a:rPr>
                                        <m:t>2</m:t>
                                      </m:r>
                                    </m:sup>
                                  </m:sSup>
                                </m:e>
                              </m:d>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4</m:t>
                                  </m:r>
                                  <m:rad>
                                    <m:radPr>
                                      <m:degHide m:val="on"/>
                                      <m:ctrlPr>
                                        <a:rPr lang="fr-FR" b="0" i="1" smtClean="0">
                                          <a:latin typeface="Cambria Math" panose="02040503050406030204" pitchFamily="18" charset="0"/>
                                          <a:ea typeface="Cambria Math" panose="02040503050406030204" pitchFamily="18" charset="0"/>
                                        </a:rPr>
                                      </m:ctrlPr>
                                    </m:radPr>
                                    <m:deg/>
                                    <m:e>
                                      <m:r>
                                        <a:rPr lang="fr-FR" b="0" i="1" smtClean="0">
                                          <a:latin typeface="Cambria Math" panose="02040503050406030204" pitchFamily="18" charset="0"/>
                                          <a:ea typeface="Cambria Math" panose="02040503050406030204" pitchFamily="18" charset="0"/>
                                        </a:rPr>
                                        <m:t>2</m:t>
                                      </m:r>
                                    </m:e>
                                  </m:rad>
                                </m:num>
                                <m:den>
                                  <m:r>
                                    <a:rPr lang="fr-FR" b="0" i="1" smtClean="0">
                                      <a:latin typeface="Cambria Math" panose="02040503050406030204" pitchFamily="18" charset="0"/>
                                      <a:ea typeface="Cambria Math" panose="02040503050406030204" pitchFamily="18" charset="0"/>
                                    </a:rPr>
                                    <m:t>3</m:t>
                                  </m:r>
                                  <m:r>
                                    <a:rPr lang="fr-FR" b="0" i="1" smtClean="0">
                                      <a:latin typeface="Cambria Math" panose="02040503050406030204" pitchFamily="18" charset="0"/>
                                      <a:ea typeface="Cambria Math" panose="02040503050406030204" pitchFamily="18" charset="0"/>
                                    </a:rPr>
                                    <m:t>𝜋</m:t>
                                  </m:r>
                                </m:den>
                              </m:f>
                              <m:r>
                                <a:rPr lang="fr-FR" b="0" i="1" smtClean="0">
                                  <a:latin typeface="Cambria Math" panose="02040503050406030204" pitchFamily="18" charset="0"/>
                                  <a:ea typeface="Cambria Math" panose="02040503050406030204" pitchFamily="18" charset="0"/>
                                </a:rPr>
                                <m:t>𝑄</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𝜅</m:t>
                                  </m:r>
                                </m:e>
                                <m:sub>
                                  <m:r>
                                    <a:rPr lang="fr-FR" b="0" i="1" smtClean="0">
                                      <a:latin typeface="Cambria Math" panose="02040503050406030204" pitchFamily="18" charset="0"/>
                                      <a:ea typeface="Cambria Math" panose="02040503050406030204" pitchFamily="18" charset="0"/>
                                    </a:rPr>
                                    <m:t>𝑐</m:t>
                                  </m:r>
                                </m:sub>
                              </m:sSub>
                              <m:r>
                                <a:rPr lang="fr-FR" b="0" i="1" smtClean="0">
                                  <a:latin typeface="Cambria Math" panose="02040503050406030204" pitchFamily="18" charset="0"/>
                                  <a:ea typeface="Cambria Math" panose="02040503050406030204" pitchFamily="18" charset="0"/>
                                </a:rPr>
                                <m:t>𝑎</m:t>
                              </m:r>
                              <m:sSup>
                                <m:sSupPr>
                                  <m:ctrlPr>
                                    <a:rPr lang="fr-FR" b="0" i="1" smtClean="0">
                                      <a:latin typeface="Cambria Math" panose="02040503050406030204" pitchFamily="18" charset="0"/>
                                      <a:ea typeface="Cambria Math" panose="02040503050406030204" pitchFamily="18" charset="0"/>
                                    </a:rPr>
                                  </m:ctrlPr>
                                </m:sSupPr>
                                <m:e>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1−</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𝑑</m:t>
                                          </m:r>
                                        </m:num>
                                        <m:den>
                                          <m:r>
                                            <a:rPr lang="fr-FR" b="0" i="1" smtClean="0">
                                              <a:latin typeface="Cambria Math" panose="02040503050406030204" pitchFamily="18" charset="0"/>
                                              <a:ea typeface="Cambria Math" panose="02040503050406030204" pitchFamily="18" charset="0"/>
                                            </a:rPr>
                                            <m:t>𝑎</m:t>
                                          </m:r>
                                        </m:den>
                                      </m:f>
                                    </m:e>
                                  </m:d>
                                </m:e>
                                <m:sup>
                                  <m:f>
                                    <m:fPr>
                                      <m:type m:val="lin"/>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3</m:t>
                                      </m:r>
                                    </m:num>
                                    <m:den>
                                      <m:r>
                                        <a:rPr lang="fr-FR" b="0" i="1" smtClean="0">
                                          <a:latin typeface="Cambria Math" panose="02040503050406030204" pitchFamily="18" charset="0"/>
                                          <a:ea typeface="Cambria Math" panose="02040503050406030204" pitchFamily="18" charset="0"/>
                                        </a:rPr>
                                        <m:t>2</m:t>
                                      </m:r>
                                    </m:den>
                                  </m:f>
                                </m:sup>
                              </m:sSup>
                            </m:e>
                            <m:e>
                              <m:r>
                                <a:rPr lang="fr-FR" b="0" i="1" smtClean="0">
                                  <a:latin typeface="Cambria Math" panose="02040503050406030204" pitchFamily="18" charset="0"/>
                                </a:rPr>
                                <m:t>𝑠𝑖𝑛</m:t>
                              </m:r>
                              <m:r>
                                <a:rPr lang="fr-FR" b="0" i="1" smtClean="0">
                                  <a:latin typeface="Cambria Math" panose="02040503050406030204" pitchFamily="18" charset="0"/>
                                  <a:ea typeface="Cambria Math" panose="02040503050406030204" pitchFamily="18" charset="0"/>
                                </a:rPr>
                                <m:t>𝜑</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𝑢𝑎</m:t>
                              </m:r>
                            </m:e>
                          </m:eqArr>
                        </m:e>
                      </m:d>
                    </m:oMath>
                  </m:oMathPara>
                </a14:m>
                <a:endParaRPr lang="fr-FR" dirty="0"/>
              </a:p>
            </p:txBody>
          </p:sp>
        </mc:Choice>
        <mc:Fallback xmlns="">
          <p:sp>
            <p:nvSpPr>
              <p:cNvPr id="17" name="ZoneTexte 16">
                <a:extLst>
                  <a:ext uri="{FF2B5EF4-FFF2-40B4-BE49-F238E27FC236}">
                    <a16:creationId xmlns:a16="http://schemas.microsoft.com/office/drawing/2014/main" id="{50B10AA1-21A5-2D4F-98E4-18960E52D28C}"/>
                  </a:ext>
                </a:extLst>
              </p:cNvPr>
              <p:cNvSpPr txBox="1">
                <a:spLocks noRot="1" noChangeAspect="1" noMove="1" noResize="1" noEditPoints="1" noAdjustHandles="1" noChangeArrowheads="1" noChangeShapeType="1" noTextEdit="1"/>
              </p:cNvSpPr>
              <p:nvPr/>
            </p:nvSpPr>
            <p:spPr>
              <a:xfrm>
                <a:off x="-261662" y="1018194"/>
                <a:ext cx="6315896" cy="1509067"/>
              </a:xfrm>
              <a:prstGeom prst="rect">
                <a:avLst/>
              </a:prstGeom>
              <a:blipFill>
                <a:blip r:embed="rId4"/>
                <a:stretch>
                  <a:fillRect l="-37751" t="-208333" b="-29333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51FAF6AC-8022-CD42-B260-B34B6C0B801E}"/>
                  </a:ext>
                </a:extLst>
              </p:cNvPr>
              <p:cNvSpPr txBox="1"/>
              <p:nvPr/>
            </p:nvSpPr>
            <p:spPr>
              <a:xfrm>
                <a:off x="0" y="3555762"/>
                <a:ext cx="5619231" cy="20099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fr-FR" sz="2000" i="1" smtClean="0">
                              <a:latin typeface="Cambria Math" panose="02040503050406030204" pitchFamily="18" charset="0"/>
                            </a:rPr>
                          </m:ctrlPr>
                        </m:mPr>
                        <m:mr>
                          <m:e>
                            <m:r>
                              <m:rPr>
                                <m:brk m:alnAt="7"/>
                              </m:rPr>
                              <a:rPr lang="fr-FR" sz="2000" i="1" smtClean="0">
                                <a:latin typeface="Cambria Math" panose="02040503050406030204" pitchFamily="18" charset="0"/>
                              </a:rPr>
                              <m:t>𝑑</m:t>
                            </m:r>
                            <m:r>
                              <a:rPr lang="fr-FR" sz="2000" b="0" i="1" smtClean="0">
                                <a:latin typeface="Cambria Math" panose="02040503050406030204" pitchFamily="18" charset="0"/>
                              </a:rPr>
                              <m:t>=</m:t>
                            </m:r>
                            <m:r>
                              <a:rPr lang="fr-FR" sz="2000" b="0" i="1" smtClean="0">
                                <a:latin typeface="Cambria Math" panose="02040503050406030204" pitchFamily="18" charset="0"/>
                              </a:rPr>
                              <m:t>𝑎</m:t>
                            </m:r>
                            <m:d>
                              <m:dPr>
                                <m:ctrlPr>
                                  <a:rPr lang="fr-FR" sz="2000" b="0" i="1" smtClean="0">
                                    <a:latin typeface="Cambria Math" panose="02040503050406030204" pitchFamily="18" charset="0"/>
                                  </a:rPr>
                                </m:ctrlPr>
                              </m:dPr>
                              <m:e>
                                <m:r>
                                  <a:rPr lang="fr-FR" sz="2000" b="0" i="1" smtClean="0">
                                    <a:latin typeface="Cambria Math" panose="02040503050406030204" pitchFamily="18" charset="0"/>
                                  </a:rPr>
                                  <m:t>1−</m:t>
                                </m:r>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3</m:t>
                                            </m:r>
                                            <m:r>
                                              <a:rPr lang="fr-FR" sz="2000" b="0" i="1" smtClean="0">
                                                <a:latin typeface="Cambria Math" panose="02040503050406030204" pitchFamily="18" charset="0"/>
                                                <a:ea typeface="Cambria Math" panose="02040503050406030204" pitchFamily="18" charset="0"/>
                                              </a:rPr>
                                              <m:t>𝜋</m:t>
                                            </m:r>
                                          </m:num>
                                          <m:den>
                                            <m:r>
                                              <a:rPr lang="fr-FR" sz="2000" b="0" i="1" smtClean="0">
                                                <a:latin typeface="Cambria Math" panose="02040503050406030204" pitchFamily="18" charset="0"/>
                                              </a:rPr>
                                              <m:t>4</m:t>
                                            </m:r>
                                            <m:rad>
                                              <m:radPr>
                                                <m:degHide m:val="on"/>
                                                <m:ctrlPr>
                                                  <a:rPr lang="fr-FR" sz="2000" b="0" i="1" smtClean="0">
                                                    <a:latin typeface="Cambria Math" panose="02040503050406030204" pitchFamily="18" charset="0"/>
                                                  </a:rPr>
                                                </m:ctrlPr>
                                              </m:radPr>
                                              <m:deg/>
                                              <m:e>
                                                <m:r>
                                                  <a:rPr lang="fr-FR" sz="2000" b="0" i="1" smtClean="0">
                                                    <a:latin typeface="Cambria Math" panose="02040503050406030204" pitchFamily="18" charset="0"/>
                                                  </a:rPr>
                                                  <m:t>2</m:t>
                                                </m:r>
                                              </m:e>
                                            </m:rad>
                                          </m:den>
                                        </m:f>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𝑄</m:t>
                                            </m:r>
                                            <m:d>
                                              <m:dPr>
                                                <m:ctrlPr>
                                                  <a:rPr lang="fr-FR" sz="2000" b="0" i="1" smtClean="0">
                                                    <a:latin typeface="Cambria Math" panose="02040503050406030204" pitchFamily="18" charset="0"/>
                                                  </a:rPr>
                                                </m:ctrlPr>
                                              </m:dPr>
                                              <m:e>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𝑢</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−1</m:t>
                                                </m:r>
                                              </m:e>
                                            </m:d>
                                            <m:r>
                                              <a:rPr lang="fr-FR" sz="2000" b="0" i="1" smtClean="0">
                                                <a:latin typeface="Cambria Math" panose="02040503050406030204" pitchFamily="18" charset="0"/>
                                              </a:rPr>
                                              <m:t>+</m:t>
                                            </m:r>
                                            <m:rad>
                                              <m:radPr>
                                                <m:degHide m:val="on"/>
                                                <m:ctrlPr>
                                                  <a:rPr lang="fr-FR" sz="2000" b="0" i="1" smtClean="0">
                                                    <a:latin typeface="Cambria Math" panose="02040503050406030204" pitchFamily="18" charset="0"/>
                                                  </a:rPr>
                                                </m:ctrlPr>
                                              </m:radPr>
                                              <m:deg/>
                                              <m:e>
                                                <m:f>
                                                  <m:fPr>
                                                    <m:type m:val="lin"/>
                                                    <m:ctrlPr>
                                                      <a:rPr lang="fr-FR" sz="2000" b="0" i="1" smtClean="0">
                                                        <a:latin typeface="Cambria Math" panose="02040503050406030204" pitchFamily="18" charset="0"/>
                                                      </a:rPr>
                                                    </m:ctrlPr>
                                                  </m:fPr>
                                                  <m:num>
                                                    <m:r>
                                                      <a:rPr lang="fr-FR" sz="2000" b="0" i="1" smtClean="0">
                                                        <a:latin typeface="Cambria Math" panose="02040503050406030204" pitchFamily="18" charset="0"/>
                                                      </a:rPr>
                                                      <m:t>1</m:t>
                                                    </m:r>
                                                  </m:num>
                                                  <m:den>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𝑎</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m:t>
                                                    </m:r>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𝑢</m:t>
                                                        </m:r>
                                                      </m:e>
                                                      <m:sup>
                                                        <m:r>
                                                          <a:rPr lang="fr-FR" sz="2000" b="0" i="1" smtClean="0">
                                                            <a:latin typeface="Cambria Math" panose="02040503050406030204" pitchFamily="18" charset="0"/>
                                                          </a:rPr>
                                                          <m:t>2</m:t>
                                                        </m:r>
                                                      </m:sup>
                                                    </m:sSup>
                                                  </m:den>
                                                </m:f>
                                              </m:e>
                                            </m:rad>
                                          </m:num>
                                          <m:den>
                                            <m:r>
                                              <a:rPr lang="fr-FR" sz="2000" b="0" i="1" smtClean="0">
                                                <a:latin typeface="Cambria Math" panose="02040503050406030204" pitchFamily="18" charset="0"/>
                                              </a:rPr>
                                              <m:t>𝑄</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𝜅</m:t>
                                                </m:r>
                                              </m:e>
                                              <m:sub>
                                                <m:r>
                                                  <a:rPr lang="fr-FR" sz="2000" b="0" i="1" smtClean="0">
                                                    <a:latin typeface="Cambria Math" panose="02040503050406030204" pitchFamily="18" charset="0"/>
                                                  </a:rPr>
                                                  <m:t>𝑐</m:t>
                                                </m:r>
                                              </m:sub>
                                            </m:sSub>
                                          </m:den>
                                        </m:f>
                                      </m:e>
                                    </m:d>
                                  </m:e>
                                  <m:sup>
                                    <m:f>
                                      <m:fPr>
                                        <m:type m:val="lin"/>
                                        <m:ctrlPr>
                                          <a:rPr lang="fr-FR" sz="2000" b="0" i="1" smtClean="0">
                                            <a:latin typeface="Cambria Math" panose="02040503050406030204" pitchFamily="18" charset="0"/>
                                          </a:rPr>
                                        </m:ctrlPr>
                                      </m:fPr>
                                      <m:num>
                                        <m:r>
                                          <a:rPr lang="fr-FR" sz="2000" b="0" i="1" smtClean="0">
                                            <a:latin typeface="Cambria Math" panose="02040503050406030204" pitchFamily="18" charset="0"/>
                                          </a:rPr>
                                          <m:t>2</m:t>
                                        </m:r>
                                      </m:num>
                                      <m:den>
                                        <m:r>
                                          <a:rPr lang="fr-FR" sz="2000" b="0" i="1" smtClean="0">
                                            <a:latin typeface="Cambria Math" panose="02040503050406030204" pitchFamily="18" charset="0"/>
                                          </a:rPr>
                                          <m:t>3</m:t>
                                        </m:r>
                                      </m:den>
                                    </m:f>
                                  </m:sup>
                                </m:sSup>
                              </m:e>
                            </m:d>
                          </m:e>
                        </m:mr>
                        <m:mr>
                          <m:e>
                            <m:r>
                              <a:rPr lang="fr-FR" sz="2000" i="1" smtClean="0">
                                <a:latin typeface="Cambria Math" panose="02040503050406030204" pitchFamily="18" charset="0"/>
                                <a:ea typeface="Cambria Math" panose="02040503050406030204" pitchFamily="18" charset="0"/>
                              </a:rPr>
                              <m:t>𝜑</m:t>
                            </m:r>
                            <m:r>
                              <a:rPr lang="fr-FR" sz="2000" b="0" i="1" smtClean="0">
                                <a:latin typeface="Cambria Math" panose="02040503050406030204" pitchFamily="18" charset="0"/>
                              </a:rPr>
                              <m:t>=</m:t>
                            </m:r>
                            <m:func>
                              <m:funcPr>
                                <m:ctrlPr>
                                  <a:rPr lang="fr-FR" sz="2000" b="0" i="1" smtClean="0">
                                    <a:latin typeface="Cambria Math" panose="02040503050406030204" pitchFamily="18" charset="0"/>
                                  </a:rPr>
                                </m:ctrlPr>
                              </m:funcPr>
                              <m:fName>
                                <m:sSup>
                                  <m:sSupPr>
                                    <m:ctrlPr>
                                      <a:rPr lang="fr-FR" sz="2000" b="0" i="1" smtClean="0">
                                        <a:latin typeface="Cambria Math" panose="02040503050406030204" pitchFamily="18" charset="0"/>
                                      </a:rPr>
                                    </m:ctrlPr>
                                  </m:sSupPr>
                                  <m:e>
                                    <m:r>
                                      <m:rPr>
                                        <m:sty m:val="p"/>
                                      </m:rPr>
                                      <a:rPr lang="fr-FR" sz="2000" b="0" i="0" smtClean="0">
                                        <a:latin typeface="Cambria Math" panose="02040503050406030204" pitchFamily="18" charset="0"/>
                                      </a:rPr>
                                      <m:t>tan</m:t>
                                    </m:r>
                                  </m:e>
                                  <m:sup>
                                    <m:r>
                                      <a:rPr lang="fr-FR" sz="2000" b="0" i="1" smtClean="0">
                                        <a:latin typeface="Cambria Math" panose="02040503050406030204" pitchFamily="18" charset="0"/>
                                      </a:rPr>
                                      <m:t>−1</m:t>
                                    </m:r>
                                  </m:sup>
                                </m:sSup>
                              </m:fName>
                              <m:e>
                                <m:d>
                                  <m:dPr>
                                    <m:ctrlPr>
                                      <a:rPr lang="fr-FR" sz="2000" b="0" i="1" smtClean="0">
                                        <a:latin typeface="Cambria Math" panose="02040503050406030204" pitchFamily="18" charset="0"/>
                                      </a:rPr>
                                    </m:ctrlPr>
                                  </m:dPr>
                                  <m:e>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𝑢</m:t>
                                        </m:r>
                                      </m:num>
                                      <m:den>
                                        <m:r>
                                          <a:rPr lang="fr-FR" sz="2000" b="0" i="1" smtClean="0">
                                            <a:latin typeface="Cambria Math" panose="02040503050406030204" pitchFamily="18" charset="0"/>
                                          </a:rPr>
                                          <m:t>𝑄</m:t>
                                        </m:r>
                                        <m:d>
                                          <m:dPr>
                                            <m:ctrlPr>
                                              <a:rPr lang="fr-FR" sz="2000" b="0" i="1" smtClean="0">
                                                <a:latin typeface="Cambria Math" panose="02040503050406030204" pitchFamily="18" charset="0"/>
                                              </a:rPr>
                                            </m:ctrlPr>
                                          </m:dPr>
                                          <m:e>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𝑢</m:t>
                                                </m:r>
                                              </m:e>
                                              <m:sup>
                                                <m:r>
                                                  <a:rPr lang="fr-FR" sz="2000" b="0" i="1" smtClean="0">
                                                    <a:latin typeface="Cambria Math" panose="02040503050406030204" pitchFamily="18" charset="0"/>
                                                  </a:rPr>
                                                  <m:t>2</m:t>
                                                </m:r>
                                              </m:sup>
                                            </m:sSup>
                                            <m:r>
                                              <a:rPr lang="fr-FR" sz="2000" b="0" i="1" smtClean="0">
                                                <a:latin typeface="Cambria Math" panose="02040503050406030204" pitchFamily="18" charset="0"/>
                                              </a:rPr>
                                              <m:t>−1</m:t>
                                            </m:r>
                                          </m:e>
                                        </m:d>
                                        <m:r>
                                          <a:rPr lang="fr-FR" sz="2000" b="0" i="1" smtClean="0">
                                            <a:latin typeface="Cambria Math" panose="02040503050406030204" pitchFamily="18" charset="0"/>
                                          </a:rPr>
                                          <m:t>−</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4</m:t>
                                            </m:r>
                                            <m:rad>
                                              <m:radPr>
                                                <m:degHide m:val="on"/>
                                                <m:ctrlPr>
                                                  <a:rPr lang="fr-FR" sz="2000" b="0" i="1" smtClean="0">
                                                    <a:latin typeface="Cambria Math" panose="02040503050406030204" pitchFamily="18" charset="0"/>
                                                  </a:rPr>
                                                </m:ctrlPr>
                                              </m:radPr>
                                              <m:deg/>
                                              <m:e>
                                                <m:r>
                                                  <a:rPr lang="fr-FR" sz="2000" b="0" i="1" smtClean="0">
                                                    <a:latin typeface="Cambria Math" panose="02040503050406030204" pitchFamily="18" charset="0"/>
                                                  </a:rPr>
                                                  <m:t>2</m:t>
                                                </m:r>
                                              </m:e>
                                            </m:rad>
                                          </m:num>
                                          <m:den>
                                            <m:r>
                                              <a:rPr lang="fr-FR" sz="2000" b="0" i="1" smtClean="0">
                                                <a:latin typeface="Cambria Math" panose="02040503050406030204" pitchFamily="18" charset="0"/>
                                              </a:rPr>
                                              <m:t>3</m:t>
                                            </m:r>
                                            <m:r>
                                              <a:rPr lang="fr-FR" sz="2000" b="0" i="1" smtClean="0">
                                                <a:latin typeface="Cambria Math" panose="02040503050406030204" pitchFamily="18" charset="0"/>
                                                <a:ea typeface="Cambria Math" panose="02040503050406030204" pitchFamily="18" charset="0"/>
                                              </a:rPr>
                                              <m:t>𝜋</m:t>
                                            </m:r>
                                          </m:den>
                                        </m:f>
                                        <m:r>
                                          <a:rPr lang="fr-FR" sz="2000" b="0" i="1" smtClean="0">
                                            <a:latin typeface="Cambria Math" panose="02040503050406030204" pitchFamily="18" charset="0"/>
                                          </a:rPr>
                                          <m:t>𝑄</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𝜅</m:t>
                                            </m:r>
                                          </m:e>
                                          <m:sub>
                                            <m:r>
                                              <a:rPr lang="fr-FR" sz="2000" b="0" i="1" smtClean="0">
                                                <a:latin typeface="Cambria Math" panose="02040503050406030204" pitchFamily="18" charset="0"/>
                                              </a:rPr>
                                              <m:t>𝑐</m:t>
                                            </m:r>
                                          </m:sub>
                                        </m:sSub>
                                        <m:sSup>
                                          <m:sSupPr>
                                            <m:ctrlPr>
                                              <a:rPr lang="fr-FR" sz="2000" b="0" i="1" smtClean="0">
                                                <a:latin typeface="Cambria Math" panose="02040503050406030204" pitchFamily="18" charset="0"/>
                                              </a:rPr>
                                            </m:ctrlPr>
                                          </m:sSupPr>
                                          <m:e>
                                            <m:d>
                                              <m:dPr>
                                                <m:ctrlPr>
                                                  <a:rPr lang="fr-FR" sz="2000" b="0" i="1" smtClean="0">
                                                    <a:latin typeface="Cambria Math" panose="02040503050406030204" pitchFamily="18" charset="0"/>
                                                  </a:rPr>
                                                </m:ctrlPr>
                                              </m:dPr>
                                              <m:e>
                                                <m:r>
                                                  <a:rPr lang="fr-FR" sz="2000" b="0" i="1" smtClean="0">
                                                    <a:latin typeface="Cambria Math" panose="02040503050406030204" pitchFamily="18" charset="0"/>
                                                  </a:rPr>
                                                  <m:t>1−</m:t>
                                                </m:r>
                                                <m:f>
                                                  <m:fPr>
                                                    <m:ctrlPr>
                                                      <a:rPr lang="fr-FR" sz="2000" b="0" i="1" smtClean="0">
                                                        <a:latin typeface="Cambria Math" panose="02040503050406030204" pitchFamily="18" charset="0"/>
                                                      </a:rPr>
                                                    </m:ctrlPr>
                                                  </m:fPr>
                                                  <m:num>
                                                    <m:r>
                                                      <a:rPr lang="fr-FR" sz="2000" b="0" i="1" smtClean="0">
                                                        <a:latin typeface="Cambria Math" panose="02040503050406030204" pitchFamily="18" charset="0"/>
                                                      </a:rPr>
                                                      <m:t>𝑑</m:t>
                                                    </m:r>
                                                  </m:num>
                                                  <m:den>
                                                    <m:r>
                                                      <a:rPr lang="fr-FR" sz="2000" b="0" i="1" smtClean="0">
                                                        <a:latin typeface="Cambria Math" panose="02040503050406030204" pitchFamily="18" charset="0"/>
                                                      </a:rPr>
                                                      <m:t>𝑎</m:t>
                                                    </m:r>
                                                  </m:den>
                                                </m:f>
                                              </m:e>
                                            </m:d>
                                          </m:e>
                                          <m:sup>
                                            <m:f>
                                              <m:fPr>
                                                <m:type m:val="lin"/>
                                                <m:ctrlPr>
                                                  <a:rPr lang="fr-FR" sz="2000" b="0" i="1" smtClean="0">
                                                    <a:latin typeface="Cambria Math" panose="02040503050406030204" pitchFamily="18" charset="0"/>
                                                  </a:rPr>
                                                </m:ctrlPr>
                                              </m:fPr>
                                              <m:num>
                                                <m:r>
                                                  <a:rPr lang="fr-FR" sz="2000" b="0" i="1" smtClean="0">
                                                    <a:latin typeface="Cambria Math" panose="02040503050406030204" pitchFamily="18" charset="0"/>
                                                  </a:rPr>
                                                  <m:t>3</m:t>
                                                </m:r>
                                              </m:num>
                                              <m:den>
                                                <m:r>
                                                  <a:rPr lang="fr-FR" sz="2000" b="0" i="1" smtClean="0">
                                                    <a:latin typeface="Cambria Math" panose="02040503050406030204" pitchFamily="18" charset="0"/>
                                                  </a:rPr>
                                                  <m:t>2</m:t>
                                                </m:r>
                                              </m:den>
                                            </m:f>
                                          </m:sup>
                                        </m:sSup>
                                      </m:den>
                                    </m:f>
                                  </m:e>
                                </m:d>
                              </m:e>
                            </m:func>
                          </m:e>
                        </m:mr>
                      </m:m>
                    </m:oMath>
                  </m:oMathPara>
                </a14:m>
                <a:endParaRPr lang="fr-FR" sz="2000" dirty="0"/>
              </a:p>
            </p:txBody>
          </p:sp>
        </mc:Choice>
        <mc:Fallback xmlns="">
          <p:sp>
            <p:nvSpPr>
              <p:cNvPr id="18" name="ZoneTexte 17">
                <a:extLst>
                  <a:ext uri="{FF2B5EF4-FFF2-40B4-BE49-F238E27FC236}">
                    <a16:creationId xmlns:a16="http://schemas.microsoft.com/office/drawing/2014/main" id="{51FAF6AC-8022-CD42-B260-B34B6C0B801E}"/>
                  </a:ext>
                </a:extLst>
              </p:cNvPr>
              <p:cNvSpPr txBox="1">
                <a:spLocks noRot="1" noChangeAspect="1" noMove="1" noResize="1" noEditPoints="1" noAdjustHandles="1" noChangeArrowheads="1" noChangeShapeType="1" noTextEdit="1"/>
              </p:cNvSpPr>
              <p:nvPr/>
            </p:nvSpPr>
            <p:spPr>
              <a:xfrm>
                <a:off x="0" y="3555762"/>
                <a:ext cx="5619231" cy="2009974"/>
              </a:xfrm>
              <a:prstGeom prst="rect">
                <a:avLst/>
              </a:prstGeom>
              <a:blipFill>
                <a:blip r:embed="rId5"/>
                <a:stretch>
                  <a:fillRect t="-17500" b="-8750"/>
                </a:stretch>
              </a:blipFill>
            </p:spPr>
            <p:txBody>
              <a:bodyPr/>
              <a:lstStyle/>
              <a:p>
                <a:r>
                  <a:rPr lang="fr-FR">
                    <a:noFill/>
                  </a:rPr>
                  <a:t> </a:t>
                </a:r>
              </a:p>
            </p:txBody>
          </p:sp>
        </mc:Fallback>
      </mc:AlternateContent>
    </p:spTree>
    <p:extLst>
      <p:ext uri="{BB962C8B-B14F-4D97-AF65-F5344CB8AC3E}">
        <p14:creationId xmlns:p14="http://schemas.microsoft.com/office/powerpoint/2010/main" val="1790296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1909E996-AAD7-1D48-85D9-DB291F29433C}"/>
              </a:ext>
            </a:extLst>
          </p:cNvPr>
          <p:cNvSpPr txBox="1">
            <a:spLocks noChangeArrowheads="1"/>
          </p:cNvSpPr>
          <p:nvPr/>
        </p:nvSpPr>
        <p:spPr bwMode="auto">
          <a:xfrm>
            <a:off x="736071" y="622300"/>
            <a:ext cx="80147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Modelling</a:t>
            </a:r>
            <a:r>
              <a:rPr lang="fr-FR" altLang="fr-FR" dirty="0"/>
              <a:t> the amplitude and phase for </a:t>
            </a:r>
            <a:r>
              <a:rPr lang="fr-FR" altLang="fr-FR" dirty="0" err="1"/>
              <a:t>different</a:t>
            </a:r>
            <a:r>
              <a:rPr lang="fr-FR" altLang="fr-FR" dirty="0"/>
              <a:t> surface contact</a:t>
            </a:r>
          </a:p>
        </p:txBody>
      </p:sp>
      <p:sp>
        <p:nvSpPr>
          <p:cNvPr id="32771" name="Text Box 4">
            <a:extLst>
              <a:ext uri="{FF2B5EF4-FFF2-40B4-BE49-F238E27FC236}">
                <a16:creationId xmlns:a16="http://schemas.microsoft.com/office/drawing/2014/main" id="{31A9FE0C-2627-3946-8852-F7C03FF5ECA8}"/>
              </a:ext>
            </a:extLst>
          </p:cNvPr>
          <p:cNvSpPr txBox="1">
            <a:spLocks noChangeArrowheads="1"/>
          </p:cNvSpPr>
          <p:nvPr/>
        </p:nvSpPr>
        <p:spPr bwMode="auto">
          <a:xfrm>
            <a:off x="1663700" y="15240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a:t>Amplitude</a:t>
            </a:r>
          </a:p>
        </p:txBody>
      </p:sp>
      <p:sp>
        <p:nvSpPr>
          <p:cNvPr id="32772" name="Text Box 8">
            <a:extLst>
              <a:ext uri="{FF2B5EF4-FFF2-40B4-BE49-F238E27FC236}">
                <a16:creationId xmlns:a16="http://schemas.microsoft.com/office/drawing/2014/main" id="{D741CD38-6FCE-7A4A-BF75-ECE26D0B76CC}"/>
              </a:ext>
            </a:extLst>
          </p:cNvPr>
          <p:cNvSpPr txBox="1">
            <a:spLocks noChangeArrowheads="1"/>
          </p:cNvSpPr>
          <p:nvPr/>
        </p:nvSpPr>
        <p:spPr bwMode="auto">
          <a:xfrm>
            <a:off x="6705600" y="1498600"/>
            <a:ext cx="782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a:t>Phase</a:t>
            </a:r>
          </a:p>
        </p:txBody>
      </p:sp>
      <p:sp>
        <p:nvSpPr>
          <p:cNvPr id="7" name="Rectangle 6">
            <a:extLst>
              <a:ext uri="{FF2B5EF4-FFF2-40B4-BE49-F238E27FC236}">
                <a16:creationId xmlns:a16="http://schemas.microsoft.com/office/drawing/2014/main" id="{09E38C18-01F7-354E-BDFA-98DAFE5FAB14}"/>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8" name="Rectangle 7">
            <a:extLst>
              <a:ext uri="{FF2B5EF4-FFF2-40B4-BE49-F238E27FC236}">
                <a16:creationId xmlns:a16="http://schemas.microsoft.com/office/drawing/2014/main" id="{FB6AF548-3A0E-5F41-8473-20E662093CD7}"/>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mn-ea"/>
            </a:endParaRPr>
          </a:p>
        </p:txBody>
      </p:sp>
      <p:pic>
        <p:nvPicPr>
          <p:cNvPr id="32775" name="Image 8" descr="Comp-amp-dureté.tif">
            <a:extLst>
              <a:ext uri="{FF2B5EF4-FFF2-40B4-BE49-F238E27FC236}">
                <a16:creationId xmlns:a16="http://schemas.microsoft.com/office/drawing/2014/main" id="{7D0C66B3-8F21-8946-8518-CD488C641E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55" y="2070100"/>
            <a:ext cx="4360183" cy="429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ZoneTexte 10">
            <a:extLst>
              <a:ext uri="{FF2B5EF4-FFF2-40B4-BE49-F238E27FC236}">
                <a16:creationId xmlns:a16="http://schemas.microsoft.com/office/drawing/2014/main" id="{44C6DBCA-3055-0646-86A0-A072633A92F9}"/>
              </a:ext>
            </a:extLst>
          </p:cNvPr>
          <p:cNvSpPr txBox="1">
            <a:spLocks noChangeArrowheads="1"/>
          </p:cNvSpPr>
          <p:nvPr/>
        </p:nvSpPr>
        <p:spPr bwMode="auto">
          <a:xfrm>
            <a:off x="3302000" y="4102100"/>
            <a:ext cx="119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800">
                <a:solidFill>
                  <a:srgbClr val="0000FF"/>
                </a:solidFill>
                <a:latin typeface="Symbol" pitchFamily="2" charset="2"/>
              </a:rPr>
              <a:t>k</a:t>
            </a:r>
            <a:r>
              <a:rPr lang="fr-FR" altLang="fr-FR" sz="1800">
                <a:solidFill>
                  <a:srgbClr val="0000FF"/>
                </a:solidFill>
              </a:rPr>
              <a:t>=300</a:t>
            </a:r>
          </a:p>
          <a:p>
            <a:r>
              <a:rPr lang="fr-FR" altLang="fr-FR" sz="1800">
                <a:solidFill>
                  <a:srgbClr val="FF0000"/>
                </a:solidFill>
                <a:latin typeface="Symbol" pitchFamily="2" charset="2"/>
              </a:rPr>
              <a:t>k</a:t>
            </a:r>
            <a:r>
              <a:rPr lang="fr-FR" altLang="fr-FR" sz="1800">
                <a:solidFill>
                  <a:srgbClr val="FF0000"/>
                </a:solidFill>
              </a:rPr>
              <a:t>=0.3</a:t>
            </a:r>
          </a:p>
          <a:p>
            <a:r>
              <a:rPr lang="fr-FR" altLang="fr-FR" sz="1800">
                <a:solidFill>
                  <a:srgbClr val="008000"/>
                </a:solidFill>
                <a:latin typeface="Symbol" pitchFamily="2" charset="2"/>
              </a:rPr>
              <a:t>k</a:t>
            </a:r>
            <a:r>
              <a:rPr lang="fr-FR" altLang="fr-FR" sz="1800">
                <a:solidFill>
                  <a:srgbClr val="008000"/>
                </a:solidFill>
              </a:rPr>
              <a:t>=0.03</a:t>
            </a:r>
          </a:p>
          <a:p>
            <a:r>
              <a:rPr lang="fr-FR" altLang="fr-FR" sz="1800">
                <a:solidFill>
                  <a:srgbClr val="FF6600"/>
                </a:solidFill>
                <a:latin typeface="Symbol" pitchFamily="2" charset="2"/>
              </a:rPr>
              <a:t>k</a:t>
            </a:r>
            <a:r>
              <a:rPr lang="fr-FR" altLang="fr-FR" sz="1800">
                <a:solidFill>
                  <a:srgbClr val="FF6600"/>
                </a:solidFill>
              </a:rPr>
              <a:t>=0.003</a:t>
            </a:r>
          </a:p>
        </p:txBody>
      </p:sp>
      <p:pic>
        <p:nvPicPr>
          <p:cNvPr id="32777" name="Image 11" descr="comp-phase-dureté.tif">
            <a:extLst>
              <a:ext uri="{FF2B5EF4-FFF2-40B4-BE49-F238E27FC236}">
                <a16:creationId xmlns:a16="http://schemas.microsoft.com/office/drawing/2014/main" id="{05B8B9D0-FA7E-0545-8E1D-592F329885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2089150"/>
            <a:ext cx="4432519" cy="427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786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13461F-2009-3340-AE5B-D4421E75BCF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12" name="ZoneTexte 11">
            <a:extLst>
              <a:ext uri="{FF2B5EF4-FFF2-40B4-BE49-F238E27FC236}">
                <a16:creationId xmlns:a16="http://schemas.microsoft.com/office/drawing/2014/main" id="{01EEA36E-49CF-FD47-BDF1-A11ABBFFF086}"/>
              </a:ext>
            </a:extLst>
          </p:cNvPr>
          <p:cNvSpPr txBox="1"/>
          <p:nvPr/>
        </p:nvSpPr>
        <p:spPr>
          <a:xfrm>
            <a:off x="161930" y="624494"/>
            <a:ext cx="2319866" cy="461665"/>
          </a:xfrm>
          <a:prstGeom prst="rect">
            <a:avLst/>
          </a:prstGeom>
          <a:noFill/>
        </p:spPr>
        <p:txBody>
          <a:bodyPr wrap="none" rtlCol="0">
            <a:spAutoFit/>
          </a:bodyPr>
          <a:lstStyle/>
          <a:p>
            <a:r>
              <a:rPr lang="fr-FR" dirty="0"/>
              <a:t>F) Imaging mode</a:t>
            </a:r>
          </a:p>
        </p:txBody>
      </p:sp>
      <p:sp>
        <p:nvSpPr>
          <p:cNvPr id="46" name="ZoneTexte 45">
            <a:extLst>
              <a:ext uri="{FF2B5EF4-FFF2-40B4-BE49-F238E27FC236}">
                <a16:creationId xmlns:a16="http://schemas.microsoft.com/office/drawing/2014/main" id="{47ECE82E-782F-2642-AE42-D38CFB7B031F}"/>
              </a:ext>
            </a:extLst>
          </p:cNvPr>
          <p:cNvSpPr txBox="1"/>
          <p:nvPr/>
        </p:nvSpPr>
        <p:spPr>
          <a:xfrm>
            <a:off x="182839" y="3589986"/>
            <a:ext cx="5523179" cy="707886"/>
          </a:xfrm>
          <a:prstGeom prst="rect">
            <a:avLst/>
          </a:prstGeom>
          <a:noFill/>
        </p:spPr>
        <p:txBody>
          <a:bodyPr wrap="none" rtlCol="0">
            <a:spAutoFit/>
          </a:bodyPr>
          <a:lstStyle/>
          <a:p>
            <a:r>
              <a:rPr lang="fr-FR" sz="2000" dirty="0" err="1"/>
              <a:t>PiezoZ</a:t>
            </a:r>
            <a:r>
              <a:rPr lang="fr-FR" sz="2000" dirty="0"/>
              <a:t> </a:t>
            </a:r>
            <a:r>
              <a:rPr lang="fr-FR" sz="2000" dirty="0" err="1"/>
              <a:t>actuator</a:t>
            </a:r>
            <a:r>
              <a:rPr lang="fr-FR" sz="2000" dirty="0"/>
              <a:t> : surface </a:t>
            </a:r>
            <a:r>
              <a:rPr lang="fr-FR" sz="2000" dirty="0" err="1"/>
              <a:t>approach</a:t>
            </a:r>
            <a:endParaRPr lang="fr-FR" sz="2000" dirty="0"/>
          </a:p>
          <a:p>
            <a:r>
              <a:rPr lang="fr-FR" sz="2000" dirty="0" err="1"/>
              <a:t>PiezoXY</a:t>
            </a:r>
            <a:r>
              <a:rPr lang="fr-FR" sz="2000" dirty="0"/>
              <a:t> </a:t>
            </a:r>
            <a:r>
              <a:rPr lang="fr-FR" sz="2000" dirty="0" err="1"/>
              <a:t>actuators</a:t>
            </a:r>
            <a:r>
              <a:rPr lang="fr-FR" sz="2000" dirty="0"/>
              <a:t> : scan of the surface in XY plane</a:t>
            </a:r>
          </a:p>
        </p:txBody>
      </p:sp>
      <p:sp>
        <p:nvSpPr>
          <p:cNvPr id="79" name="ZoneTexte 78">
            <a:extLst>
              <a:ext uri="{FF2B5EF4-FFF2-40B4-BE49-F238E27FC236}">
                <a16:creationId xmlns:a16="http://schemas.microsoft.com/office/drawing/2014/main" id="{19934A9D-D79A-7741-8CBF-6D4F6A08B964}"/>
              </a:ext>
            </a:extLst>
          </p:cNvPr>
          <p:cNvSpPr txBox="1"/>
          <p:nvPr/>
        </p:nvSpPr>
        <p:spPr>
          <a:xfrm>
            <a:off x="106187" y="4610105"/>
            <a:ext cx="2525307" cy="1077218"/>
          </a:xfrm>
          <a:prstGeom prst="rect">
            <a:avLst/>
          </a:prstGeom>
          <a:noFill/>
        </p:spPr>
        <p:txBody>
          <a:bodyPr wrap="none" rtlCol="0">
            <a:spAutoFit/>
          </a:bodyPr>
          <a:lstStyle/>
          <a:p>
            <a:r>
              <a:rPr lang="fr-FR" dirty="0"/>
              <a:t>Surface scanning:</a:t>
            </a:r>
          </a:p>
          <a:p>
            <a:pPr marL="457200" indent="-457200">
              <a:buAutoNum type="arabicParenR"/>
            </a:pPr>
            <a:r>
              <a:rPr lang="fr-FR" sz="2000" dirty="0" err="1"/>
              <a:t>Approach</a:t>
            </a:r>
            <a:endParaRPr lang="fr-FR" sz="2000" dirty="0"/>
          </a:p>
          <a:p>
            <a:pPr marL="457200" indent="-457200">
              <a:buAutoNum type="arabicParenR"/>
            </a:pPr>
            <a:r>
              <a:rPr lang="fr-FR" sz="2000" dirty="0"/>
              <a:t>Scanning X and Y</a:t>
            </a:r>
          </a:p>
        </p:txBody>
      </p:sp>
      <p:grpSp>
        <p:nvGrpSpPr>
          <p:cNvPr id="98" name="Groupe 97">
            <a:extLst>
              <a:ext uri="{FF2B5EF4-FFF2-40B4-BE49-F238E27FC236}">
                <a16:creationId xmlns:a16="http://schemas.microsoft.com/office/drawing/2014/main" id="{45ECF83D-9B13-6F48-AFBC-2FA50FBC3263}"/>
              </a:ext>
            </a:extLst>
          </p:cNvPr>
          <p:cNvGrpSpPr/>
          <p:nvPr/>
        </p:nvGrpSpPr>
        <p:grpSpPr>
          <a:xfrm>
            <a:off x="2886203" y="4498701"/>
            <a:ext cx="2240214" cy="2115856"/>
            <a:chOff x="2886203" y="4498701"/>
            <a:chExt cx="2240214" cy="2115856"/>
          </a:xfrm>
        </p:grpSpPr>
        <p:sp>
          <p:nvSpPr>
            <p:cNvPr id="80" name="Rectangle 79">
              <a:extLst>
                <a:ext uri="{FF2B5EF4-FFF2-40B4-BE49-F238E27FC236}">
                  <a16:creationId xmlns:a16="http://schemas.microsoft.com/office/drawing/2014/main" id="{F39FB992-7CC1-DC47-B8ED-15BA50A2E694}"/>
                </a:ext>
              </a:extLst>
            </p:cNvPr>
            <p:cNvSpPr/>
            <p:nvPr/>
          </p:nvSpPr>
          <p:spPr bwMode="auto">
            <a:xfrm>
              <a:off x="2886204" y="4884332"/>
              <a:ext cx="1873824" cy="1730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91" name="Connecteur droit avec flèche 90">
              <a:extLst>
                <a:ext uri="{FF2B5EF4-FFF2-40B4-BE49-F238E27FC236}">
                  <a16:creationId xmlns:a16="http://schemas.microsoft.com/office/drawing/2014/main" id="{E958ECC8-6315-D241-9345-1BBBEFFFF15F}"/>
                </a:ext>
              </a:extLst>
            </p:cNvPr>
            <p:cNvCxnSpPr>
              <a:cxnSpLocks/>
            </p:cNvCxnSpPr>
            <p:nvPr/>
          </p:nvCxnSpPr>
          <p:spPr bwMode="auto">
            <a:xfrm flipV="1">
              <a:off x="2886203" y="4610105"/>
              <a:ext cx="0" cy="274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4" name="Connecteur droit avec flèche 93">
              <a:extLst>
                <a:ext uri="{FF2B5EF4-FFF2-40B4-BE49-F238E27FC236}">
                  <a16:creationId xmlns:a16="http://schemas.microsoft.com/office/drawing/2014/main" id="{5CF985F9-BB37-9443-9136-A90248F0424A}"/>
                </a:ext>
              </a:extLst>
            </p:cNvPr>
            <p:cNvCxnSpPr>
              <a:cxnSpLocks/>
            </p:cNvCxnSpPr>
            <p:nvPr/>
          </p:nvCxnSpPr>
          <p:spPr bwMode="auto">
            <a:xfrm flipV="1">
              <a:off x="4504052" y="6614556"/>
              <a:ext cx="510686"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6" name="ZoneTexte 95">
              <a:extLst>
                <a:ext uri="{FF2B5EF4-FFF2-40B4-BE49-F238E27FC236}">
                  <a16:creationId xmlns:a16="http://schemas.microsoft.com/office/drawing/2014/main" id="{113796E0-F2AD-2D44-B8C4-E868DCC879D5}"/>
                </a:ext>
              </a:extLst>
            </p:cNvPr>
            <p:cNvSpPr txBox="1"/>
            <p:nvPr/>
          </p:nvSpPr>
          <p:spPr>
            <a:xfrm>
              <a:off x="3234714" y="5574269"/>
              <a:ext cx="951030" cy="338554"/>
            </a:xfrm>
            <a:prstGeom prst="rect">
              <a:avLst/>
            </a:prstGeom>
            <a:noFill/>
          </p:spPr>
          <p:txBody>
            <a:bodyPr wrap="none" rtlCol="0">
              <a:spAutoFit/>
            </a:bodyPr>
            <a:lstStyle/>
            <a:p>
              <a:r>
                <a:rPr lang="fr-FR" sz="1600" dirty="0"/>
                <a:t>Top </a:t>
              </a:r>
              <a:r>
                <a:rPr lang="fr-FR" sz="1600" dirty="0" err="1"/>
                <a:t>view</a:t>
              </a:r>
              <a:endParaRPr lang="fr-FR" sz="1600" dirty="0"/>
            </a:p>
          </p:txBody>
        </p:sp>
        <p:sp>
          <p:nvSpPr>
            <p:cNvPr id="97" name="ZoneTexte 96">
              <a:extLst>
                <a:ext uri="{FF2B5EF4-FFF2-40B4-BE49-F238E27FC236}">
                  <a16:creationId xmlns:a16="http://schemas.microsoft.com/office/drawing/2014/main" id="{DB0AAB73-158A-694F-8F6B-CC0DC2222FC3}"/>
                </a:ext>
              </a:extLst>
            </p:cNvPr>
            <p:cNvSpPr txBox="1"/>
            <p:nvPr/>
          </p:nvSpPr>
          <p:spPr>
            <a:xfrm>
              <a:off x="2914929" y="4498701"/>
              <a:ext cx="351378" cy="369332"/>
            </a:xfrm>
            <a:prstGeom prst="rect">
              <a:avLst/>
            </a:prstGeom>
            <a:noFill/>
          </p:spPr>
          <p:txBody>
            <a:bodyPr wrap="none" rtlCol="0">
              <a:spAutoFit/>
            </a:bodyPr>
            <a:lstStyle/>
            <a:p>
              <a:r>
                <a:rPr lang="fr-FR" sz="1800" dirty="0"/>
                <a:t>Y</a:t>
              </a:r>
            </a:p>
          </p:txBody>
        </p:sp>
        <p:sp>
          <p:nvSpPr>
            <p:cNvPr id="100" name="ZoneTexte 99">
              <a:extLst>
                <a:ext uri="{FF2B5EF4-FFF2-40B4-BE49-F238E27FC236}">
                  <a16:creationId xmlns:a16="http://schemas.microsoft.com/office/drawing/2014/main" id="{BCF3D54D-CF7D-FA42-9AB3-E8ADD7057211}"/>
                </a:ext>
              </a:extLst>
            </p:cNvPr>
            <p:cNvSpPr txBox="1"/>
            <p:nvPr/>
          </p:nvSpPr>
          <p:spPr>
            <a:xfrm>
              <a:off x="4775039" y="6245224"/>
              <a:ext cx="351378" cy="369332"/>
            </a:xfrm>
            <a:prstGeom prst="rect">
              <a:avLst/>
            </a:prstGeom>
            <a:noFill/>
          </p:spPr>
          <p:txBody>
            <a:bodyPr wrap="none" rtlCol="0">
              <a:spAutoFit/>
            </a:bodyPr>
            <a:lstStyle/>
            <a:p>
              <a:r>
                <a:rPr lang="fr-FR" sz="1800" dirty="0"/>
                <a:t>X</a:t>
              </a:r>
            </a:p>
          </p:txBody>
        </p:sp>
      </p:grpSp>
      <p:sp>
        <p:nvSpPr>
          <p:cNvPr id="99" name="Ellipse 98">
            <a:extLst>
              <a:ext uri="{FF2B5EF4-FFF2-40B4-BE49-F238E27FC236}">
                <a16:creationId xmlns:a16="http://schemas.microsoft.com/office/drawing/2014/main" id="{EE7C2C47-95D4-D442-AE81-79D42C205A3A}"/>
              </a:ext>
            </a:extLst>
          </p:cNvPr>
          <p:cNvSpPr/>
          <p:nvPr/>
        </p:nvSpPr>
        <p:spPr bwMode="auto">
          <a:xfrm>
            <a:off x="2944428" y="4884332"/>
            <a:ext cx="146190" cy="146190"/>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50" name="Groupe 49">
            <a:extLst>
              <a:ext uri="{FF2B5EF4-FFF2-40B4-BE49-F238E27FC236}">
                <a16:creationId xmlns:a16="http://schemas.microsoft.com/office/drawing/2014/main" id="{DB15A054-7DF9-BC46-B249-84AD03BAAC26}"/>
              </a:ext>
            </a:extLst>
          </p:cNvPr>
          <p:cNvGrpSpPr/>
          <p:nvPr/>
        </p:nvGrpSpPr>
        <p:grpSpPr>
          <a:xfrm>
            <a:off x="2617519" y="748490"/>
            <a:ext cx="6526496" cy="2776535"/>
            <a:chOff x="2164772" y="855326"/>
            <a:chExt cx="6526496" cy="2776535"/>
          </a:xfrm>
        </p:grpSpPr>
        <p:grpSp>
          <p:nvGrpSpPr>
            <p:cNvPr id="52" name="Groupe 51">
              <a:extLst>
                <a:ext uri="{FF2B5EF4-FFF2-40B4-BE49-F238E27FC236}">
                  <a16:creationId xmlns:a16="http://schemas.microsoft.com/office/drawing/2014/main" id="{E8C47F8F-7717-8040-A2BC-8AF6B8D4EAB2}"/>
                </a:ext>
              </a:extLst>
            </p:cNvPr>
            <p:cNvGrpSpPr/>
            <p:nvPr/>
          </p:nvGrpSpPr>
          <p:grpSpPr>
            <a:xfrm rot="386301">
              <a:off x="3412737" y="1606820"/>
              <a:ext cx="2991185" cy="475593"/>
              <a:chOff x="5426696" y="5228173"/>
              <a:chExt cx="2991185" cy="475593"/>
            </a:xfrm>
          </p:grpSpPr>
          <p:sp>
            <p:nvSpPr>
              <p:cNvPr id="105" name="Triangle 104">
                <a:extLst>
                  <a:ext uri="{FF2B5EF4-FFF2-40B4-BE49-F238E27FC236}">
                    <a16:creationId xmlns:a16="http://schemas.microsoft.com/office/drawing/2014/main" id="{9F476B04-5B8F-7143-8490-06EF79734191}"/>
                  </a:ext>
                </a:extLst>
              </p:cNvPr>
              <p:cNvSpPr/>
              <p:nvPr/>
            </p:nvSpPr>
            <p:spPr bwMode="auto">
              <a:xfrm rot="10800000">
                <a:off x="5523179" y="5296289"/>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06" name="Rectangle 80">
                <a:extLst>
                  <a:ext uri="{FF2B5EF4-FFF2-40B4-BE49-F238E27FC236}">
                    <a16:creationId xmlns:a16="http://schemas.microsoft.com/office/drawing/2014/main" id="{35125B6C-1BAA-5146-B675-4A27DF063E91}"/>
                  </a:ext>
                </a:extLst>
              </p:cNvPr>
              <p:cNvSpPr/>
              <p:nvPr/>
            </p:nvSpPr>
            <p:spPr bwMode="auto">
              <a:xfrm>
                <a:off x="5426696" y="5228173"/>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53" name="Groupe 52">
              <a:extLst>
                <a:ext uri="{FF2B5EF4-FFF2-40B4-BE49-F238E27FC236}">
                  <a16:creationId xmlns:a16="http://schemas.microsoft.com/office/drawing/2014/main" id="{6B4838C1-511E-1E4D-9807-79447191A938}"/>
                </a:ext>
              </a:extLst>
            </p:cNvPr>
            <p:cNvGrpSpPr/>
            <p:nvPr/>
          </p:nvGrpSpPr>
          <p:grpSpPr>
            <a:xfrm rot="21346947">
              <a:off x="3419023" y="2208143"/>
              <a:ext cx="2991185" cy="799854"/>
              <a:chOff x="4055867" y="5203315"/>
              <a:chExt cx="2991185" cy="799854"/>
            </a:xfrm>
          </p:grpSpPr>
          <p:sp>
            <p:nvSpPr>
              <p:cNvPr id="103" name="Triangle 102">
                <a:extLst>
                  <a:ext uri="{FF2B5EF4-FFF2-40B4-BE49-F238E27FC236}">
                    <a16:creationId xmlns:a16="http://schemas.microsoft.com/office/drawing/2014/main" id="{EEF2021F-4E7F-FF4A-B42D-118B4344A29A}"/>
                  </a:ext>
                </a:extLst>
              </p:cNvPr>
              <p:cNvSpPr/>
              <p:nvPr/>
            </p:nvSpPr>
            <p:spPr bwMode="auto">
              <a:xfrm rot="10210790">
                <a:off x="4194713" y="559569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04" name="Rectangle 70">
                <a:extLst>
                  <a:ext uri="{FF2B5EF4-FFF2-40B4-BE49-F238E27FC236}">
                    <a16:creationId xmlns:a16="http://schemas.microsoft.com/office/drawing/2014/main" id="{0AE3CA1D-6A6E-0947-A2F0-AD757C348179}"/>
                  </a:ext>
                </a:extLst>
              </p:cNvPr>
              <p:cNvSpPr/>
              <p:nvPr/>
            </p:nvSpPr>
            <p:spPr bwMode="auto">
              <a:xfrm>
                <a:off x="4055867" y="5203315"/>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54" name="Ellipse 53">
              <a:extLst>
                <a:ext uri="{FF2B5EF4-FFF2-40B4-BE49-F238E27FC236}">
                  <a16:creationId xmlns:a16="http://schemas.microsoft.com/office/drawing/2014/main" id="{FF72474E-998B-3548-8F4B-D55721BF0FCD}"/>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57" name="Groupe 56">
              <a:extLst>
                <a:ext uri="{FF2B5EF4-FFF2-40B4-BE49-F238E27FC236}">
                  <a16:creationId xmlns:a16="http://schemas.microsoft.com/office/drawing/2014/main" id="{189E19D4-4ECC-8D46-8E8E-6FFB9200D327}"/>
                </a:ext>
              </a:extLst>
            </p:cNvPr>
            <p:cNvGrpSpPr/>
            <p:nvPr/>
          </p:nvGrpSpPr>
          <p:grpSpPr>
            <a:xfrm>
              <a:off x="2164772" y="1255103"/>
              <a:ext cx="5146648" cy="2376758"/>
              <a:chOff x="862445" y="1793225"/>
              <a:chExt cx="5146648" cy="2376758"/>
            </a:xfrm>
          </p:grpSpPr>
          <p:grpSp>
            <p:nvGrpSpPr>
              <p:cNvPr id="82" name="Groupe 81">
                <a:extLst>
                  <a:ext uri="{FF2B5EF4-FFF2-40B4-BE49-F238E27FC236}">
                    <a16:creationId xmlns:a16="http://schemas.microsoft.com/office/drawing/2014/main" id="{E1207B6F-D0E5-514F-BCC6-66933DB0EFCE}"/>
                  </a:ext>
                </a:extLst>
              </p:cNvPr>
              <p:cNvGrpSpPr/>
              <p:nvPr/>
            </p:nvGrpSpPr>
            <p:grpSpPr>
              <a:xfrm>
                <a:off x="2134442" y="2641378"/>
                <a:ext cx="2991185" cy="453196"/>
                <a:chOff x="2092879" y="2624328"/>
                <a:chExt cx="2991185" cy="453196"/>
              </a:xfrm>
            </p:grpSpPr>
            <p:sp>
              <p:nvSpPr>
                <p:cNvPr id="101" name="Rectangle 100">
                  <a:extLst>
                    <a:ext uri="{FF2B5EF4-FFF2-40B4-BE49-F238E27FC236}">
                      <a16:creationId xmlns:a16="http://schemas.microsoft.com/office/drawing/2014/main" id="{F9163D0B-F8CE-1C4D-817D-CB7255609A7A}"/>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02" name="Triangle 101">
                  <a:extLst>
                    <a:ext uri="{FF2B5EF4-FFF2-40B4-BE49-F238E27FC236}">
                      <a16:creationId xmlns:a16="http://schemas.microsoft.com/office/drawing/2014/main" id="{587BC305-3D26-F54A-B719-9B21CA0982D0}"/>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83" name="Groupe 82">
                <a:extLst>
                  <a:ext uri="{FF2B5EF4-FFF2-40B4-BE49-F238E27FC236}">
                    <a16:creationId xmlns:a16="http://schemas.microsoft.com/office/drawing/2014/main" id="{EDD9281A-02E3-C842-B49F-2D34FD5C4E1A}"/>
                  </a:ext>
                </a:extLst>
              </p:cNvPr>
              <p:cNvGrpSpPr/>
              <p:nvPr/>
            </p:nvGrpSpPr>
            <p:grpSpPr>
              <a:xfrm>
                <a:off x="862445" y="1793225"/>
                <a:ext cx="5146648" cy="2071254"/>
                <a:chOff x="820882" y="1773154"/>
                <a:chExt cx="5146648" cy="2071254"/>
              </a:xfrm>
            </p:grpSpPr>
            <p:sp>
              <p:nvSpPr>
                <p:cNvPr id="89" name="Rectangle 88">
                  <a:extLst>
                    <a:ext uri="{FF2B5EF4-FFF2-40B4-BE49-F238E27FC236}">
                      <a16:creationId xmlns:a16="http://schemas.microsoft.com/office/drawing/2014/main" id="{5F358EA6-EE7E-A440-8577-C7A136DB6A65}"/>
                    </a:ext>
                  </a:extLst>
                </p:cNvPr>
                <p:cNvSpPr/>
                <p:nvPr/>
              </p:nvSpPr>
              <p:spPr bwMode="auto">
                <a:xfrm>
                  <a:off x="5021087" y="1773154"/>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nvGrpSpPr>
                <p:cNvPr id="90" name="Groupe 89">
                  <a:extLst>
                    <a:ext uri="{FF2B5EF4-FFF2-40B4-BE49-F238E27FC236}">
                      <a16:creationId xmlns:a16="http://schemas.microsoft.com/office/drawing/2014/main" id="{FEB6E8A9-BC44-104A-A302-CDD2D2EC0D4E}"/>
                    </a:ext>
                  </a:extLst>
                </p:cNvPr>
                <p:cNvGrpSpPr/>
                <p:nvPr/>
              </p:nvGrpSpPr>
              <p:grpSpPr>
                <a:xfrm>
                  <a:off x="820882" y="2514270"/>
                  <a:ext cx="4800600" cy="1330138"/>
                  <a:chOff x="820882" y="2514270"/>
                  <a:chExt cx="4800600" cy="1330138"/>
                </a:xfrm>
              </p:grpSpPr>
              <p:cxnSp>
                <p:nvCxnSpPr>
                  <p:cNvPr id="92" name="Connecteur droit avec flèche 91">
                    <a:extLst>
                      <a:ext uri="{FF2B5EF4-FFF2-40B4-BE49-F238E27FC236}">
                        <a16:creationId xmlns:a16="http://schemas.microsoft.com/office/drawing/2014/main" id="{83AA7BB8-2BCB-6946-90B7-13D39C766B95}"/>
                      </a:ext>
                    </a:extLst>
                  </p:cNvPr>
                  <p:cNvCxnSpPr/>
                  <p:nvPr/>
                </p:nvCxnSpPr>
                <p:spPr bwMode="auto">
                  <a:xfrm flipH="1">
                    <a:off x="820882" y="2624328"/>
                    <a:ext cx="4800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3" name="Connecteur droit avec flèche 92">
                    <a:extLst>
                      <a:ext uri="{FF2B5EF4-FFF2-40B4-BE49-F238E27FC236}">
                        <a16:creationId xmlns:a16="http://schemas.microsoft.com/office/drawing/2014/main" id="{8F9C3800-8B44-9240-A8A6-6D209C9A8CB2}"/>
                      </a:ext>
                    </a:extLst>
                  </p:cNvPr>
                  <p:cNvCxnSpPr>
                    <a:cxnSpLocks/>
                    <a:stCxn id="101" idx="3"/>
                  </p:cNvCxnSpPr>
                  <p:nvPr/>
                </p:nvCxnSpPr>
                <p:spPr bwMode="auto">
                  <a:xfrm flipH="1">
                    <a:off x="5121849" y="2661217"/>
                    <a:ext cx="3778" cy="11831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5" name="ZoneTexte 94">
                    <a:extLst>
                      <a:ext uri="{FF2B5EF4-FFF2-40B4-BE49-F238E27FC236}">
                        <a16:creationId xmlns:a16="http://schemas.microsoft.com/office/drawing/2014/main" id="{9E09BBA5-C0B4-A84B-850E-E2EC42C7C0DB}"/>
                      </a:ext>
                    </a:extLst>
                  </p:cNvPr>
                  <p:cNvSpPr txBox="1"/>
                  <p:nvPr/>
                </p:nvSpPr>
                <p:spPr>
                  <a:xfrm>
                    <a:off x="834135" y="2514270"/>
                    <a:ext cx="338554" cy="461665"/>
                  </a:xfrm>
                  <a:prstGeom prst="rect">
                    <a:avLst/>
                  </a:prstGeom>
                  <a:noFill/>
                </p:spPr>
                <p:txBody>
                  <a:bodyPr wrap="none" rtlCol="0">
                    <a:spAutoFit/>
                  </a:bodyPr>
                  <a:lstStyle/>
                  <a:p>
                    <a:r>
                      <a:rPr lang="fr-FR" dirty="0"/>
                      <a:t>x</a:t>
                    </a:r>
                  </a:p>
                </p:txBody>
              </p:sp>
            </p:grpSp>
          </p:grpSp>
          <p:sp>
            <p:nvSpPr>
              <p:cNvPr id="84" name="ZoneTexte 83">
                <a:extLst>
                  <a:ext uri="{FF2B5EF4-FFF2-40B4-BE49-F238E27FC236}">
                    <a16:creationId xmlns:a16="http://schemas.microsoft.com/office/drawing/2014/main" id="{120F70A0-B65E-464A-9FFC-2D5D37F9FFB8}"/>
                  </a:ext>
                </a:extLst>
              </p:cNvPr>
              <p:cNvSpPr txBox="1"/>
              <p:nvPr/>
            </p:nvSpPr>
            <p:spPr>
              <a:xfrm>
                <a:off x="5121847" y="196046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sp>
            <p:nvSpPr>
              <p:cNvPr id="85" name="ZoneTexte 84">
                <a:extLst>
                  <a:ext uri="{FF2B5EF4-FFF2-40B4-BE49-F238E27FC236}">
                    <a16:creationId xmlns:a16="http://schemas.microsoft.com/office/drawing/2014/main" id="{DB28EF61-2727-DD47-884F-424D870E9DAE}"/>
                  </a:ext>
                </a:extLst>
              </p:cNvPr>
              <p:cNvSpPr txBox="1"/>
              <p:nvPr/>
            </p:nvSpPr>
            <p:spPr>
              <a:xfrm>
                <a:off x="5145199" y="3494154"/>
                <a:ext cx="498855" cy="461665"/>
              </a:xfrm>
              <a:prstGeom prst="rect">
                <a:avLst/>
              </a:prstGeom>
              <a:noFill/>
            </p:spPr>
            <p:txBody>
              <a:bodyPr wrap="none" rtlCol="0">
                <a:spAutoFit/>
              </a:bodyPr>
              <a:lstStyle/>
              <a:p>
                <a:r>
                  <a:rPr lang="fr-FR" dirty="0"/>
                  <a:t>D</a:t>
                </a:r>
                <a:r>
                  <a:rPr lang="fr-FR" baseline="-25000" dirty="0"/>
                  <a:t>z</a:t>
                </a:r>
              </a:p>
            </p:txBody>
          </p:sp>
          <p:sp>
            <p:nvSpPr>
              <p:cNvPr id="86" name="Rectangle 85">
                <a:extLst>
                  <a:ext uri="{FF2B5EF4-FFF2-40B4-BE49-F238E27FC236}">
                    <a16:creationId xmlns:a16="http://schemas.microsoft.com/office/drawing/2014/main" id="{B6554E84-4BEC-0C46-9386-41078BCB5A13}"/>
                  </a:ext>
                </a:extLst>
              </p:cNvPr>
              <p:cNvSpPr/>
              <p:nvPr/>
            </p:nvSpPr>
            <p:spPr bwMode="auto">
              <a:xfrm>
                <a:off x="1622866" y="3741655"/>
                <a:ext cx="1237785" cy="428328"/>
              </a:xfrm>
              <a:prstGeom prst="rect">
                <a:avLst/>
              </a:prstGeom>
              <a:pattFill prst="wdDnDiag">
                <a:fgClr>
                  <a:schemeClr val="bg2"/>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87" name="Connecteur droit 86">
                <a:extLst>
                  <a:ext uri="{FF2B5EF4-FFF2-40B4-BE49-F238E27FC236}">
                    <a16:creationId xmlns:a16="http://schemas.microsoft.com/office/drawing/2014/main" id="{B91258CA-BD57-3A40-AA05-36BE3CD132C3}"/>
                  </a:ext>
                </a:extLst>
              </p:cNvPr>
              <p:cNvCxnSpPr>
                <a:cxnSpLocks/>
              </p:cNvCxnSpPr>
              <p:nvPr/>
            </p:nvCxnSpPr>
            <p:spPr bwMode="auto">
              <a:xfrm flipV="1">
                <a:off x="1583876" y="3738183"/>
                <a:ext cx="1315763" cy="34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Connecteur droit 87">
                <a:extLst>
                  <a:ext uri="{FF2B5EF4-FFF2-40B4-BE49-F238E27FC236}">
                    <a16:creationId xmlns:a16="http://schemas.microsoft.com/office/drawing/2014/main" id="{10C8AEE3-847C-2648-99BE-1A46560C8703}"/>
                  </a:ext>
                </a:extLst>
              </p:cNvPr>
              <p:cNvCxnSpPr/>
              <p:nvPr/>
            </p:nvCxnSpPr>
            <p:spPr bwMode="auto">
              <a:xfrm>
                <a:off x="2987796" y="3738183"/>
                <a:ext cx="2179976"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58" name="Rectangle 57">
              <a:extLst>
                <a:ext uri="{FF2B5EF4-FFF2-40B4-BE49-F238E27FC236}">
                  <a16:creationId xmlns:a16="http://schemas.microsoft.com/office/drawing/2014/main" id="{4AE18282-57FF-8742-87F4-085A8F59161B}"/>
                </a:ext>
              </a:extLst>
            </p:cNvPr>
            <p:cNvSpPr/>
            <p:nvPr/>
          </p:nvSpPr>
          <p:spPr bwMode="auto">
            <a:xfrm>
              <a:off x="6368754" y="855326"/>
              <a:ext cx="946444" cy="42352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59" name="ZoneTexte 58">
              <a:extLst>
                <a:ext uri="{FF2B5EF4-FFF2-40B4-BE49-F238E27FC236}">
                  <a16:creationId xmlns:a16="http://schemas.microsoft.com/office/drawing/2014/main" id="{0C603293-B14F-9A43-80BE-3FD0DAD5684D}"/>
                </a:ext>
              </a:extLst>
            </p:cNvPr>
            <p:cNvSpPr txBox="1"/>
            <p:nvPr/>
          </p:nvSpPr>
          <p:spPr>
            <a:xfrm>
              <a:off x="6410538" y="896072"/>
              <a:ext cx="936475" cy="338554"/>
            </a:xfrm>
            <a:prstGeom prst="rect">
              <a:avLst/>
            </a:prstGeom>
            <a:noFill/>
          </p:spPr>
          <p:txBody>
            <a:bodyPr wrap="none" rtlCol="0">
              <a:spAutoFit/>
            </a:bodyPr>
            <a:lstStyle/>
            <a:p>
              <a:r>
                <a:rPr lang="fr-FR" sz="1600" dirty="0" err="1">
                  <a:solidFill>
                    <a:schemeClr val="bg1"/>
                  </a:solidFill>
                </a:rPr>
                <a:t>PiezoXY</a:t>
              </a:r>
              <a:endParaRPr lang="fr-FR" sz="1600" dirty="0">
                <a:solidFill>
                  <a:schemeClr val="bg1"/>
                </a:solidFill>
              </a:endParaRPr>
            </a:p>
          </p:txBody>
        </p:sp>
        <p:sp>
          <p:nvSpPr>
            <p:cNvPr id="60" name="Rectangle 59">
              <a:extLst>
                <a:ext uri="{FF2B5EF4-FFF2-40B4-BE49-F238E27FC236}">
                  <a16:creationId xmlns:a16="http://schemas.microsoft.com/office/drawing/2014/main" id="{F709FDB5-A97D-F448-A32A-C86D05312FF5}"/>
                </a:ext>
              </a:extLst>
            </p:cNvPr>
            <p:cNvSpPr/>
            <p:nvPr/>
          </p:nvSpPr>
          <p:spPr bwMode="auto">
            <a:xfrm>
              <a:off x="6364977" y="1849322"/>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61" name="Connecteur droit 60">
              <a:extLst>
                <a:ext uri="{FF2B5EF4-FFF2-40B4-BE49-F238E27FC236}">
                  <a16:creationId xmlns:a16="http://schemas.microsoft.com/office/drawing/2014/main" id="{2135DAAA-6A20-C244-9F0A-6C2B37DB5A38}"/>
                </a:ext>
              </a:extLst>
            </p:cNvPr>
            <p:cNvCxnSpPr>
              <a:cxnSpLocks/>
            </p:cNvCxnSpPr>
            <p:nvPr/>
          </p:nvCxnSpPr>
          <p:spPr bwMode="auto">
            <a:xfrm>
              <a:off x="7311420" y="1900568"/>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2" name="ZoneTexte 61">
              <a:extLst>
                <a:ext uri="{FF2B5EF4-FFF2-40B4-BE49-F238E27FC236}">
                  <a16:creationId xmlns:a16="http://schemas.microsoft.com/office/drawing/2014/main" id="{DA2D2828-2E4D-9E40-9AC5-060D1017258F}"/>
                </a:ext>
              </a:extLst>
            </p:cNvPr>
            <p:cNvSpPr txBox="1"/>
            <p:nvPr/>
          </p:nvSpPr>
          <p:spPr>
            <a:xfrm>
              <a:off x="6354281" y="1852093"/>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cxnSp>
          <p:nvCxnSpPr>
            <p:cNvPr id="65" name="Connecteur droit 64">
              <a:extLst>
                <a:ext uri="{FF2B5EF4-FFF2-40B4-BE49-F238E27FC236}">
                  <a16:creationId xmlns:a16="http://schemas.microsoft.com/office/drawing/2014/main" id="{438EFC1D-85F9-4B43-90C4-1BB3C0581A32}"/>
                </a:ext>
              </a:extLst>
            </p:cNvPr>
            <p:cNvCxnSpPr>
              <a:cxnSpLocks/>
            </p:cNvCxnSpPr>
            <p:nvPr/>
          </p:nvCxnSpPr>
          <p:spPr bwMode="auto">
            <a:xfrm>
              <a:off x="7311419" y="207038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8" name="ZoneTexte 67">
              <a:extLst>
                <a:ext uri="{FF2B5EF4-FFF2-40B4-BE49-F238E27FC236}">
                  <a16:creationId xmlns:a16="http://schemas.microsoft.com/office/drawing/2014/main" id="{E25B8F17-7CF1-3B4C-9D94-E08EFDC345C9}"/>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cxnSp>
          <p:nvCxnSpPr>
            <p:cNvPr id="71" name="Connecteur droit avec flèche 70">
              <a:extLst>
                <a:ext uri="{FF2B5EF4-FFF2-40B4-BE49-F238E27FC236}">
                  <a16:creationId xmlns:a16="http://schemas.microsoft.com/office/drawing/2014/main" id="{1826932B-F8F1-B54A-A60B-7CC6E5A6C2F3}"/>
                </a:ext>
              </a:extLst>
            </p:cNvPr>
            <p:cNvCxnSpPr/>
            <p:nvPr/>
          </p:nvCxnSpPr>
          <p:spPr bwMode="auto">
            <a:xfrm>
              <a:off x="3200400" y="1440612"/>
              <a:ext cx="0" cy="1676005"/>
            </a:xfrm>
            <a:prstGeom prst="straightConnector1">
              <a:avLst/>
            </a:prstGeom>
            <a:solidFill>
              <a:schemeClr val="accent1"/>
            </a:solidFill>
            <a:ln w="9525" cap="flat" cmpd="sng" algn="ctr">
              <a:solidFill>
                <a:srgbClr val="C00000"/>
              </a:solidFill>
              <a:prstDash val="solid"/>
              <a:round/>
              <a:headEnd type="triangle"/>
              <a:tailEnd type="triangle"/>
            </a:ln>
            <a:effectLst/>
          </p:spPr>
        </p:cxnSp>
        <p:sp>
          <p:nvSpPr>
            <p:cNvPr id="76" name="ZoneTexte 75">
              <a:extLst>
                <a:ext uri="{FF2B5EF4-FFF2-40B4-BE49-F238E27FC236}">
                  <a16:creationId xmlns:a16="http://schemas.microsoft.com/office/drawing/2014/main" id="{D93EE450-A5E1-2045-BB52-5AE0C8E5B734}"/>
                </a:ext>
              </a:extLst>
            </p:cNvPr>
            <p:cNvSpPr txBox="1"/>
            <p:nvPr/>
          </p:nvSpPr>
          <p:spPr>
            <a:xfrm>
              <a:off x="2493553" y="1559705"/>
              <a:ext cx="543739" cy="369332"/>
            </a:xfrm>
            <a:prstGeom prst="rect">
              <a:avLst/>
            </a:prstGeom>
            <a:noFill/>
          </p:spPr>
          <p:txBody>
            <a:bodyPr wrap="none" rtlCol="0">
              <a:spAutoFit/>
            </a:bodyPr>
            <a:lstStyle/>
            <a:p>
              <a:r>
                <a:rPr lang="fr-FR" sz="1800" dirty="0">
                  <a:solidFill>
                    <a:srgbClr val="C00000"/>
                  </a:solidFill>
                </a:rPr>
                <a:t>Z(</a:t>
              </a:r>
              <a:r>
                <a:rPr lang="fr-FR" sz="1800" dirty="0" err="1">
                  <a:solidFill>
                    <a:srgbClr val="C00000"/>
                  </a:solidFill>
                </a:rPr>
                <a:t>t</a:t>
              </a:r>
              <a:r>
                <a:rPr lang="fr-FR" sz="1800" dirty="0">
                  <a:solidFill>
                    <a:srgbClr val="C00000"/>
                  </a:solidFill>
                </a:rPr>
                <a:t>)</a:t>
              </a:r>
            </a:p>
          </p:txBody>
        </p:sp>
        <p:sp>
          <p:nvSpPr>
            <p:cNvPr id="81" name="ZoneTexte 80">
              <a:extLst>
                <a:ext uri="{FF2B5EF4-FFF2-40B4-BE49-F238E27FC236}">
                  <a16:creationId xmlns:a16="http://schemas.microsoft.com/office/drawing/2014/main" id="{2CAA0546-5671-D548-B951-F93FAFAF4D43}"/>
                </a:ext>
              </a:extLst>
            </p:cNvPr>
            <p:cNvSpPr txBox="1"/>
            <p:nvPr/>
          </p:nvSpPr>
          <p:spPr>
            <a:xfrm>
              <a:off x="7490298" y="2239662"/>
              <a:ext cx="1200970" cy="276999"/>
            </a:xfrm>
            <a:prstGeom prst="rect">
              <a:avLst/>
            </a:prstGeom>
            <a:noFill/>
          </p:spPr>
          <p:txBody>
            <a:bodyPr wrap="none" rtlCol="0">
              <a:spAutoFit/>
            </a:bodyPr>
            <a:lstStyle/>
            <a:p>
              <a:r>
                <a:rPr lang="fr-FR" sz="1200" dirty="0"/>
                <a:t>Signal </a:t>
              </a:r>
              <a:r>
                <a:rPr lang="fr-FR" sz="1200" dirty="0" err="1"/>
                <a:t>generator</a:t>
              </a:r>
              <a:endParaRPr lang="fr-FR" sz="1200" dirty="0"/>
            </a:p>
          </p:txBody>
        </p:sp>
      </p:grpSp>
    </p:spTree>
    <p:extLst>
      <p:ext uri="{BB962C8B-B14F-4D97-AF65-F5344CB8AC3E}">
        <p14:creationId xmlns:p14="http://schemas.microsoft.com/office/powerpoint/2010/main" val="122125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 0 L 0.18455 0 L 0.18455 0.02407 L -0.00243 0.02593 L -0.00243 0.07963 L 0.18455 0.07963 L 0.18455 0.10208 L -0.00243 0.10394 L -0.00122 0.16806 L 0.18316 0.16458 L 0.18316 0.18704 L 0 0.18866 L 0 0.24259 L 0.18194 0.24074 " pathEditMode="relative" ptsTypes="AAAAAAAAAAAAAA">
                                      <p:cBhvr>
                                        <p:cTn id="18" dur="10000" fill="hold"/>
                                        <p:tgtEl>
                                          <p:spTgt spid="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99" grpId="0" animBg="1"/>
      <p:bldP spid="99"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
            <a:extLst>
              <a:ext uri="{FF2B5EF4-FFF2-40B4-BE49-F238E27FC236}">
                <a16:creationId xmlns:a16="http://schemas.microsoft.com/office/drawing/2014/main" id="{3BFE46B7-01E7-FC4C-80E8-A8A2DA4C1231}"/>
              </a:ext>
            </a:extLst>
          </p:cNvPr>
          <p:cNvSpPr txBox="1">
            <a:spLocks noChangeArrowheads="1"/>
          </p:cNvSpPr>
          <p:nvPr/>
        </p:nvSpPr>
        <p:spPr bwMode="auto">
          <a:xfrm>
            <a:off x="1866211" y="1054038"/>
            <a:ext cx="4870244" cy="461665"/>
          </a:xfrm>
          <a:prstGeom prst="rect">
            <a:avLst/>
          </a:prstGeom>
          <a:solidFill>
            <a:srgbClr val="FFE69B"/>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dirty="0"/>
              <a:t>Constant amplitude </a:t>
            </a:r>
            <a:r>
              <a:rPr lang="fr-FR" altLang="fr-FR" dirty="0" err="1"/>
              <a:t>imaging</a:t>
            </a:r>
            <a:r>
              <a:rPr lang="fr-FR" altLang="fr-FR" dirty="0"/>
              <a:t> (</a:t>
            </a:r>
            <a:r>
              <a:rPr lang="fr-FR" altLang="fr-FR" dirty="0" err="1"/>
              <a:t>tapping</a:t>
            </a:r>
            <a:r>
              <a:rPr lang="fr-FR" altLang="fr-FR" dirty="0"/>
              <a:t>)</a:t>
            </a:r>
          </a:p>
        </p:txBody>
      </p:sp>
      <p:sp>
        <p:nvSpPr>
          <p:cNvPr id="5" name="Rectangle 4">
            <a:extLst>
              <a:ext uri="{FF2B5EF4-FFF2-40B4-BE49-F238E27FC236}">
                <a16:creationId xmlns:a16="http://schemas.microsoft.com/office/drawing/2014/main" id="{35F49C47-A297-D64F-A63E-F0CEB3531E98}"/>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dirty="0"/>
              <a:t>V. </a:t>
            </a:r>
            <a:r>
              <a:rPr lang="fr-FR" altLang="fr-FR" sz="1600" dirty="0" err="1"/>
              <a:t>Dynamic</a:t>
            </a:r>
            <a:r>
              <a:rPr lang="fr-FR" altLang="fr-FR" sz="1600" dirty="0"/>
              <a:t> mode</a:t>
            </a:r>
          </a:p>
        </p:txBody>
      </p:sp>
      <p:sp>
        <p:nvSpPr>
          <p:cNvPr id="6" name="Rectangle 5">
            <a:extLst>
              <a:ext uri="{FF2B5EF4-FFF2-40B4-BE49-F238E27FC236}">
                <a16:creationId xmlns:a16="http://schemas.microsoft.com/office/drawing/2014/main" id="{7A34F342-73B7-4C40-A631-16A63B79520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pic>
        <p:nvPicPr>
          <p:cNvPr id="29700" name="Image 6" descr="fig-boucle.tif">
            <a:extLst>
              <a:ext uri="{FF2B5EF4-FFF2-40B4-BE49-F238E27FC236}">
                <a16:creationId xmlns:a16="http://schemas.microsoft.com/office/drawing/2014/main" id="{9EB3A685-262F-D748-AC3D-287AC6F085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2247900"/>
            <a:ext cx="81057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E7B40810-761F-4240-956B-7059B6687432}"/>
              </a:ext>
            </a:extLst>
          </p:cNvPr>
          <p:cNvSpPr txBox="1"/>
          <p:nvPr/>
        </p:nvSpPr>
        <p:spPr>
          <a:xfrm>
            <a:off x="929062" y="2529222"/>
            <a:ext cx="1210195" cy="338554"/>
          </a:xfrm>
          <a:prstGeom prst="rect">
            <a:avLst/>
          </a:prstGeom>
          <a:solidFill>
            <a:schemeClr val="bg1"/>
          </a:solidFill>
          <a:ln>
            <a:noFill/>
          </a:ln>
        </p:spPr>
        <p:txBody>
          <a:bodyPr wrap="square" rtlCol="0">
            <a:spAutoFit/>
          </a:bodyPr>
          <a:lstStyle/>
          <a:p>
            <a:r>
              <a:rPr lang="fr-FR" sz="1600" dirty="0"/>
              <a:t>4 quadrants</a:t>
            </a:r>
          </a:p>
        </p:txBody>
      </p:sp>
      <p:sp>
        <p:nvSpPr>
          <p:cNvPr id="8" name="ZoneTexte 7">
            <a:extLst>
              <a:ext uri="{FF2B5EF4-FFF2-40B4-BE49-F238E27FC236}">
                <a16:creationId xmlns:a16="http://schemas.microsoft.com/office/drawing/2014/main" id="{BFC11FB9-D7C1-C347-B1E0-626804AA64AE}"/>
              </a:ext>
            </a:extLst>
          </p:cNvPr>
          <p:cNvSpPr txBox="1"/>
          <p:nvPr/>
        </p:nvSpPr>
        <p:spPr>
          <a:xfrm>
            <a:off x="323965" y="3487651"/>
            <a:ext cx="1210195" cy="338554"/>
          </a:xfrm>
          <a:prstGeom prst="rect">
            <a:avLst/>
          </a:prstGeom>
          <a:solidFill>
            <a:schemeClr val="bg1"/>
          </a:solidFill>
          <a:ln>
            <a:noFill/>
          </a:ln>
        </p:spPr>
        <p:txBody>
          <a:bodyPr wrap="square" rtlCol="0">
            <a:spAutoFit/>
          </a:bodyPr>
          <a:lstStyle/>
          <a:p>
            <a:r>
              <a:rPr lang="fr-FR" sz="1600" dirty="0"/>
              <a:t>Laser diode</a:t>
            </a:r>
          </a:p>
        </p:txBody>
      </p:sp>
      <p:sp>
        <p:nvSpPr>
          <p:cNvPr id="9" name="ZoneTexte 8">
            <a:extLst>
              <a:ext uri="{FF2B5EF4-FFF2-40B4-BE49-F238E27FC236}">
                <a16:creationId xmlns:a16="http://schemas.microsoft.com/office/drawing/2014/main" id="{D7FAE5CD-F91E-8246-AC23-6592B667D6EA}"/>
              </a:ext>
            </a:extLst>
          </p:cNvPr>
          <p:cNvSpPr txBox="1"/>
          <p:nvPr/>
        </p:nvSpPr>
        <p:spPr>
          <a:xfrm>
            <a:off x="1351279" y="5245836"/>
            <a:ext cx="2593363" cy="307777"/>
          </a:xfrm>
          <a:prstGeom prst="rect">
            <a:avLst/>
          </a:prstGeom>
          <a:solidFill>
            <a:srgbClr val="FFB1BC"/>
          </a:solidFill>
          <a:ln>
            <a:noFill/>
          </a:ln>
        </p:spPr>
        <p:txBody>
          <a:bodyPr wrap="square" rtlCol="0">
            <a:spAutoFit/>
          </a:bodyPr>
          <a:lstStyle/>
          <a:p>
            <a:pPr algn="ctr"/>
            <a:r>
              <a:rPr lang="fr-FR" sz="1400" dirty="0" err="1"/>
              <a:t>sample</a:t>
            </a:r>
            <a:endParaRPr lang="fr-FR" sz="1400" dirty="0"/>
          </a:p>
        </p:txBody>
      </p:sp>
      <p:sp>
        <p:nvSpPr>
          <p:cNvPr id="10" name="ZoneTexte 9">
            <a:extLst>
              <a:ext uri="{FF2B5EF4-FFF2-40B4-BE49-F238E27FC236}">
                <a16:creationId xmlns:a16="http://schemas.microsoft.com/office/drawing/2014/main" id="{DFCAEC2F-F54E-834D-B37A-31263923B639}"/>
              </a:ext>
            </a:extLst>
          </p:cNvPr>
          <p:cNvSpPr txBox="1"/>
          <p:nvPr/>
        </p:nvSpPr>
        <p:spPr>
          <a:xfrm>
            <a:off x="5582814" y="5002945"/>
            <a:ext cx="939272" cy="584775"/>
          </a:xfrm>
          <a:prstGeom prst="rect">
            <a:avLst/>
          </a:prstGeom>
          <a:solidFill>
            <a:schemeClr val="bg1"/>
          </a:solidFill>
          <a:ln>
            <a:noFill/>
          </a:ln>
        </p:spPr>
        <p:txBody>
          <a:bodyPr wrap="square" rtlCol="0">
            <a:spAutoFit/>
          </a:bodyPr>
          <a:lstStyle/>
          <a:p>
            <a:r>
              <a:rPr lang="fr-FR" sz="1600" dirty="0" err="1"/>
              <a:t>Setpoint</a:t>
            </a:r>
            <a:r>
              <a:rPr lang="fr-FR" sz="1600" dirty="0"/>
              <a:t> (</a:t>
            </a:r>
            <a:r>
              <a:rPr lang="fr-FR" sz="1600" dirty="0" err="1"/>
              <a:t>A</a:t>
            </a:r>
            <a:r>
              <a:rPr lang="fr-FR" sz="1600" baseline="-25000" dirty="0" err="1"/>
              <a:t>w</a:t>
            </a:r>
            <a:r>
              <a:rPr lang="fr-FR" sz="1600" dirty="0"/>
              <a:t>/A</a:t>
            </a:r>
            <a:r>
              <a:rPr lang="fr-FR" sz="1600" baseline="-25000" dirty="0"/>
              <a:t>0</a:t>
            </a:r>
            <a:r>
              <a:rPr lang="fr-FR" sz="1600" dirty="0"/>
              <a:t>)</a:t>
            </a:r>
          </a:p>
        </p:txBody>
      </p:sp>
      <p:sp>
        <p:nvSpPr>
          <p:cNvPr id="15" name="ZoneTexte 14">
            <a:extLst>
              <a:ext uri="{FF2B5EF4-FFF2-40B4-BE49-F238E27FC236}">
                <a16:creationId xmlns:a16="http://schemas.microsoft.com/office/drawing/2014/main" id="{A062ED51-E745-EB48-A547-C0304BE1C84A}"/>
              </a:ext>
            </a:extLst>
          </p:cNvPr>
          <p:cNvSpPr txBox="1"/>
          <p:nvPr/>
        </p:nvSpPr>
        <p:spPr>
          <a:xfrm>
            <a:off x="3419498" y="2889240"/>
            <a:ext cx="1050288" cy="338554"/>
          </a:xfrm>
          <a:prstGeom prst="rect">
            <a:avLst/>
          </a:prstGeom>
          <a:solidFill>
            <a:srgbClr val="D4790A"/>
          </a:solidFill>
          <a:ln>
            <a:noFill/>
          </a:ln>
        </p:spPr>
        <p:txBody>
          <a:bodyPr wrap="none" rtlCol="0">
            <a:spAutoFit/>
          </a:bodyPr>
          <a:lstStyle/>
          <a:p>
            <a:r>
              <a:rPr lang="fr-FR" sz="1600" dirty="0" err="1"/>
              <a:t>piezoXYZ</a:t>
            </a:r>
            <a:endParaRPr lang="fr-FR" sz="1600" dirty="0"/>
          </a:p>
        </p:txBody>
      </p:sp>
      <p:sp>
        <p:nvSpPr>
          <p:cNvPr id="16" name="ZoneTexte 15">
            <a:extLst>
              <a:ext uri="{FF2B5EF4-FFF2-40B4-BE49-F238E27FC236}">
                <a16:creationId xmlns:a16="http://schemas.microsoft.com/office/drawing/2014/main" id="{61B4972D-628A-7044-8D1B-A9F68926442D}"/>
              </a:ext>
            </a:extLst>
          </p:cNvPr>
          <p:cNvSpPr txBox="1"/>
          <p:nvPr/>
        </p:nvSpPr>
        <p:spPr>
          <a:xfrm>
            <a:off x="5740400" y="3712258"/>
            <a:ext cx="1493520" cy="830997"/>
          </a:xfrm>
          <a:prstGeom prst="rect">
            <a:avLst/>
          </a:prstGeom>
          <a:solidFill>
            <a:schemeClr val="bg1"/>
          </a:solidFill>
          <a:ln w="28575">
            <a:solidFill>
              <a:schemeClr val="tx1"/>
            </a:solidFill>
          </a:ln>
        </p:spPr>
        <p:txBody>
          <a:bodyPr wrap="square" rtlCol="0">
            <a:spAutoFit/>
          </a:bodyPr>
          <a:lstStyle/>
          <a:p>
            <a:endParaRPr lang="fr-FR" sz="1600" dirty="0"/>
          </a:p>
          <a:p>
            <a:r>
              <a:rPr lang="fr-FR" sz="1600" dirty="0"/>
              <a:t>PI </a:t>
            </a:r>
            <a:r>
              <a:rPr lang="fr-FR" sz="1600" dirty="0" err="1"/>
              <a:t>controller</a:t>
            </a:r>
            <a:endParaRPr lang="fr-FR" sz="1600" dirty="0"/>
          </a:p>
          <a:p>
            <a:endParaRPr lang="fr-FR" sz="1600" dirty="0"/>
          </a:p>
        </p:txBody>
      </p:sp>
      <p:sp>
        <p:nvSpPr>
          <p:cNvPr id="3" name="Rectangle 2">
            <a:extLst>
              <a:ext uri="{FF2B5EF4-FFF2-40B4-BE49-F238E27FC236}">
                <a16:creationId xmlns:a16="http://schemas.microsoft.com/office/drawing/2014/main" id="{763DBA7B-D86B-B447-A3DE-C971830B6B97}"/>
              </a:ext>
            </a:extLst>
          </p:cNvPr>
          <p:cNvSpPr/>
          <p:nvPr/>
        </p:nvSpPr>
        <p:spPr bwMode="auto">
          <a:xfrm>
            <a:off x="4572000" y="4237630"/>
            <a:ext cx="887104" cy="504967"/>
          </a:xfrm>
          <a:prstGeom prst="rect">
            <a:avLst/>
          </a:prstGeom>
          <a:solidFill>
            <a:schemeClr val="accent5"/>
          </a:solidFill>
          <a:ln w="22225" cap="flat" cmpd="sng" algn="ctr">
            <a:solidFill>
              <a:srgbClr val="05A3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 name="ZoneTexte 1">
            <a:extLst>
              <a:ext uri="{FF2B5EF4-FFF2-40B4-BE49-F238E27FC236}">
                <a16:creationId xmlns:a16="http://schemas.microsoft.com/office/drawing/2014/main" id="{E93F98CA-882E-A84B-8C06-B8195FC839DD}"/>
              </a:ext>
            </a:extLst>
          </p:cNvPr>
          <p:cNvSpPr txBox="1"/>
          <p:nvPr/>
        </p:nvSpPr>
        <p:spPr>
          <a:xfrm>
            <a:off x="4609152" y="4305447"/>
            <a:ext cx="812800" cy="369332"/>
          </a:xfrm>
          <a:prstGeom prst="rect">
            <a:avLst/>
          </a:prstGeom>
          <a:noFill/>
          <a:ln w="34925">
            <a:noFill/>
          </a:ln>
        </p:spPr>
        <p:txBody>
          <a:bodyPr wrap="square" rtlCol="0">
            <a:spAutoFit/>
          </a:bodyPr>
          <a:lstStyle/>
          <a:p>
            <a:r>
              <a:rPr lang="fr-FR" sz="1800" dirty="0" err="1">
                <a:effectLst>
                  <a:glow rad="63500">
                    <a:srgbClr val="05A34B">
                      <a:alpha val="40000"/>
                    </a:srgbClr>
                  </a:glow>
                </a:effectLst>
              </a:rPr>
              <a:t>lockin</a:t>
            </a:r>
            <a:endParaRPr lang="fr-FR" sz="1800" dirty="0">
              <a:effectLst>
                <a:glow rad="63500">
                  <a:srgbClr val="05A34B">
                    <a:alpha val="40000"/>
                  </a:srgbClr>
                </a:glow>
              </a:effectLst>
            </a:endParaRPr>
          </a:p>
        </p:txBody>
      </p:sp>
      <p:sp>
        <p:nvSpPr>
          <p:cNvPr id="4" name="Rectangle 3">
            <a:extLst>
              <a:ext uri="{FF2B5EF4-FFF2-40B4-BE49-F238E27FC236}">
                <a16:creationId xmlns:a16="http://schemas.microsoft.com/office/drawing/2014/main" id="{D69B4438-4DCD-2B4F-A543-D6E6F2367DE3}"/>
              </a:ext>
            </a:extLst>
          </p:cNvPr>
          <p:cNvSpPr/>
          <p:nvPr/>
        </p:nvSpPr>
        <p:spPr bwMode="auto">
          <a:xfrm>
            <a:off x="2347415" y="5553462"/>
            <a:ext cx="1037230" cy="2244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13461F-2009-3340-AE5B-D4421E75BCF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2" name="ZoneTexte 1">
            <a:extLst>
              <a:ext uri="{FF2B5EF4-FFF2-40B4-BE49-F238E27FC236}">
                <a16:creationId xmlns:a16="http://schemas.microsoft.com/office/drawing/2014/main" id="{AC51B13F-DF3E-6F49-AD86-393866B62E9F}"/>
              </a:ext>
            </a:extLst>
          </p:cNvPr>
          <p:cNvSpPr txBox="1"/>
          <p:nvPr/>
        </p:nvSpPr>
        <p:spPr>
          <a:xfrm>
            <a:off x="181827" y="490797"/>
            <a:ext cx="8780346" cy="830997"/>
          </a:xfrm>
          <a:prstGeom prst="rect">
            <a:avLst/>
          </a:prstGeom>
          <a:noFill/>
        </p:spPr>
        <p:txBody>
          <a:bodyPr wrap="square" rtlCol="0">
            <a:spAutoFit/>
          </a:bodyPr>
          <a:lstStyle/>
          <a:p>
            <a:r>
              <a:rPr lang="fr-FR" dirty="0" err="1"/>
              <a:t>Tapping</a:t>
            </a:r>
            <a:r>
              <a:rPr lang="fr-FR" dirty="0"/>
              <a:t> mode </a:t>
            </a:r>
            <a:r>
              <a:rPr lang="fr-FR" dirty="0" err="1"/>
              <a:t>operation</a:t>
            </a:r>
            <a:r>
              <a:rPr lang="fr-FR" dirty="0"/>
              <a:t> :</a:t>
            </a:r>
          </a:p>
          <a:p>
            <a:endParaRPr lang="fr-FR" dirty="0"/>
          </a:p>
        </p:txBody>
      </p:sp>
      <p:pic>
        <p:nvPicPr>
          <p:cNvPr id="48" name="Image 5" descr="fig3a.tif">
            <a:extLst>
              <a:ext uri="{FF2B5EF4-FFF2-40B4-BE49-F238E27FC236}">
                <a16:creationId xmlns:a16="http://schemas.microsoft.com/office/drawing/2014/main" id="{855AB43C-0D83-D941-9B69-22B665006D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2529653"/>
            <a:ext cx="4248151" cy="39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9CC0FEC8-461A-0E41-BE31-9C669F2488F1}"/>
              </a:ext>
            </a:extLst>
          </p:cNvPr>
          <p:cNvSpPr txBox="1"/>
          <p:nvPr/>
        </p:nvSpPr>
        <p:spPr>
          <a:xfrm>
            <a:off x="85724" y="1068145"/>
            <a:ext cx="8780346" cy="646331"/>
          </a:xfrm>
          <a:prstGeom prst="rect">
            <a:avLst/>
          </a:prstGeom>
          <a:noFill/>
        </p:spPr>
        <p:txBody>
          <a:bodyPr wrap="square" rtlCol="0">
            <a:spAutoFit/>
          </a:bodyPr>
          <a:lstStyle/>
          <a:p>
            <a:r>
              <a:rPr lang="fr-FR" sz="1800" dirty="0"/>
              <a:t>1) Use a cantilever for </a:t>
            </a:r>
            <a:r>
              <a:rPr lang="fr-FR" sz="1800" dirty="0" err="1"/>
              <a:t>tapping</a:t>
            </a:r>
            <a:r>
              <a:rPr lang="fr-FR" sz="1800" dirty="0"/>
              <a:t> mode </a:t>
            </a:r>
            <a:r>
              <a:rPr lang="fr-FR" sz="1800" dirty="0" err="1"/>
              <a:t>with</a:t>
            </a:r>
            <a:r>
              <a:rPr lang="fr-FR" sz="1800" dirty="0"/>
              <a:t> the first mode </a:t>
            </a:r>
            <a:r>
              <a:rPr lang="fr-FR" sz="1800" dirty="0" err="1"/>
              <a:t>frequency</a:t>
            </a:r>
            <a:r>
              <a:rPr lang="fr-FR" sz="1800" dirty="0"/>
              <a:t> </a:t>
            </a:r>
            <a:r>
              <a:rPr lang="fr-FR" sz="1800" dirty="0" err="1"/>
              <a:t>around</a:t>
            </a:r>
            <a:r>
              <a:rPr lang="fr-FR" sz="1800" dirty="0"/>
              <a:t> 70kHz-400kHz.</a:t>
            </a:r>
          </a:p>
          <a:p>
            <a:endParaRPr lang="fr-FR" sz="1800" dirty="0"/>
          </a:p>
        </p:txBody>
      </p:sp>
      <p:sp>
        <p:nvSpPr>
          <p:cNvPr id="4" name="ZoneTexte 3">
            <a:extLst>
              <a:ext uri="{FF2B5EF4-FFF2-40B4-BE49-F238E27FC236}">
                <a16:creationId xmlns:a16="http://schemas.microsoft.com/office/drawing/2014/main" id="{6CF637B0-51B8-0C48-9E7E-2FABC0AF45C3}"/>
              </a:ext>
            </a:extLst>
          </p:cNvPr>
          <p:cNvSpPr txBox="1"/>
          <p:nvPr/>
        </p:nvSpPr>
        <p:spPr>
          <a:xfrm>
            <a:off x="106188" y="1447687"/>
            <a:ext cx="8952088" cy="923330"/>
          </a:xfrm>
          <a:prstGeom prst="rect">
            <a:avLst/>
          </a:prstGeom>
          <a:noFill/>
        </p:spPr>
        <p:txBody>
          <a:bodyPr wrap="square" rtlCol="0">
            <a:spAutoFit/>
          </a:bodyPr>
          <a:lstStyle/>
          <a:p>
            <a:r>
              <a:rPr lang="fr-FR" sz="1800" dirty="0"/>
              <a:t>2) </a:t>
            </a:r>
            <a:r>
              <a:rPr lang="fr-FR" sz="1800" dirty="0" err="1"/>
              <a:t>Detecting</a:t>
            </a:r>
            <a:r>
              <a:rPr lang="fr-FR" sz="1800" dirty="0"/>
              <a:t> of the </a:t>
            </a:r>
            <a:r>
              <a:rPr lang="fr-FR" sz="1800" dirty="0" err="1"/>
              <a:t>resonance</a:t>
            </a:r>
            <a:r>
              <a:rPr lang="fr-FR" sz="1800" dirty="0"/>
              <a:t> of mode. </a:t>
            </a:r>
            <a:r>
              <a:rPr lang="fr-FR" sz="1800" dirty="0" err="1"/>
              <a:t>Measurement</a:t>
            </a:r>
            <a:r>
              <a:rPr lang="fr-FR" sz="1800" dirty="0"/>
              <a:t> of the Amplitude in </a:t>
            </a:r>
            <a:r>
              <a:rPr lang="fr-FR" sz="1800" dirty="0" err="1"/>
              <a:t>function</a:t>
            </a:r>
            <a:r>
              <a:rPr lang="fr-FR" sz="1800" dirty="0"/>
              <a:t> of the </a:t>
            </a:r>
            <a:r>
              <a:rPr lang="fr-FR" sz="1800" dirty="0" err="1"/>
              <a:t>frequency</a:t>
            </a:r>
            <a:r>
              <a:rPr lang="fr-FR" sz="1800" dirty="0"/>
              <a:t> of the </a:t>
            </a:r>
            <a:r>
              <a:rPr lang="fr-FR" sz="1800" dirty="0" err="1"/>
              <a:t>piezo</a:t>
            </a:r>
            <a:r>
              <a:rPr lang="fr-FR" sz="1800" dirty="0"/>
              <a:t> driver.</a:t>
            </a:r>
          </a:p>
          <a:p>
            <a:endParaRPr lang="fr-FR" sz="1800" dirty="0"/>
          </a:p>
        </p:txBody>
      </p:sp>
      <p:sp>
        <p:nvSpPr>
          <p:cNvPr id="51" name="ZoneTexte 50">
            <a:extLst>
              <a:ext uri="{FF2B5EF4-FFF2-40B4-BE49-F238E27FC236}">
                <a16:creationId xmlns:a16="http://schemas.microsoft.com/office/drawing/2014/main" id="{3B19906D-077E-9546-84BE-F8A12A80E04C}"/>
              </a:ext>
            </a:extLst>
          </p:cNvPr>
          <p:cNvSpPr txBox="1"/>
          <p:nvPr/>
        </p:nvSpPr>
        <p:spPr>
          <a:xfrm>
            <a:off x="85724" y="2124419"/>
            <a:ext cx="8780346" cy="646331"/>
          </a:xfrm>
          <a:prstGeom prst="rect">
            <a:avLst/>
          </a:prstGeom>
          <a:noFill/>
        </p:spPr>
        <p:txBody>
          <a:bodyPr wrap="square" rtlCol="0">
            <a:spAutoFit/>
          </a:bodyPr>
          <a:lstStyle/>
          <a:p>
            <a:r>
              <a:rPr lang="fr-FR" sz="1800" dirty="0"/>
              <a:t>3) </a:t>
            </a:r>
            <a:r>
              <a:rPr lang="fr-FR" sz="1800" dirty="0" err="1"/>
              <a:t>Selecting</a:t>
            </a:r>
            <a:r>
              <a:rPr lang="fr-FR" sz="1800" dirty="0"/>
              <a:t> the </a:t>
            </a:r>
            <a:r>
              <a:rPr lang="fr-FR" sz="1800" dirty="0" err="1"/>
              <a:t>working</a:t>
            </a:r>
            <a:r>
              <a:rPr lang="fr-FR" sz="1800" dirty="0"/>
              <a:t> </a:t>
            </a:r>
            <a:r>
              <a:rPr lang="fr-FR" sz="1800" dirty="0" err="1"/>
              <a:t>frequency</a:t>
            </a:r>
            <a:r>
              <a:rPr lang="fr-FR" sz="1800" dirty="0"/>
              <a:t> (</a:t>
            </a:r>
            <a:r>
              <a:rPr lang="fr-FR" sz="1800" dirty="0" err="1"/>
              <a:t>A</a:t>
            </a:r>
            <a:r>
              <a:rPr lang="fr-FR" sz="1800" baseline="-25000" dirty="0" err="1"/>
              <a:t>free</a:t>
            </a:r>
            <a:r>
              <a:rPr lang="fr-FR" sz="1800" dirty="0"/>
              <a:t>)</a:t>
            </a:r>
          </a:p>
          <a:p>
            <a:endParaRPr lang="fr-FR" sz="1800" dirty="0"/>
          </a:p>
        </p:txBody>
      </p:sp>
      <p:sp>
        <p:nvSpPr>
          <p:cNvPr id="55" name="ZoneTexte 54">
            <a:extLst>
              <a:ext uri="{FF2B5EF4-FFF2-40B4-BE49-F238E27FC236}">
                <a16:creationId xmlns:a16="http://schemas.microsoft.com/office/drawing/2014/main" id="{847EE4A6-3964-8B4C-A2DD-1721B1C30C5C}"/>
              </a:ext>
            </a:extLst>
          </p:cNvPr>
          <p:cNvSpPr txBox="1"/>
          <p:nvPr/>
        </p:nvSpPr>
        <p:spPr>
          <a:xfrm>
            <a:off x="47753" y="2590608"/>
            <a:ext cx="8780346" cy="369332"/>
          </a:xfrm>
          <a:prstGeom prst="rect">
            <a:avLst/>
          </a:prstGeom>
          <a:noFill/>
        </p:spPr>
        <p:txBody>
          <a:bodyPr wrap="square" rtlCol="0">
            <a:spAutoFit/>
          </a:bodyPr>
          <a:lstStyle/>
          <a:p>
            <a:r>
              <a:rPr lang="fr-FR" sz="1800" dirty="0"/>
              <a:t>4) </a:t>
            </a:r>
            <a:r>
              <a:rPr lang="fr-FR" sz="1800" dirty="0" err="1"/>
              <a:t>Selecting</a:t>
            </a:r>
            <a:r>
              <a:rPr lang="fr-FR" sz="1800" dirty="0"/>
              <a:t> the </a:t>
            </a:r>
            <a:r>
              <a:rPr lang="fr-FR" sz="1800" dirty="0" err="1"/>
              <a:t>setpoint</a:t>
            </a:r>
            <a:r>
              <a:rPr lang="fr-FR" sz="1800" dirty="0"/>
              <a:t> for </a:t>
            </a:r>
            <a:r>
              <a:rPr lang="fr-FR" sz="1800" dirty="0" err="1"/>
              <a:t>imaging</a:t>
            </a:r>
            <a:r>
              <a:rPr lang="fr-FR" sz="1800" dirty="0"/>
              <a:t> (</a:t>
            </a:r>
            <a:r>
              <a:rPr lang="fr-FR" sz="1800" dirty="0" err="1"/>
              <a:t>A</a:t>
            </a:r>
            <a:r>
              <a:rPr lang="fr-FR" sz="1800" baseline="-25000" dirty="0" err="1"/>
              <a:t>w</a:t>
            </a:r>
            <a:r>
              <a:rPr lang="fr-FR" sz="1800" dirty="0"/>
              <a:t>/A</a:t>
            </a:r>
            <a:r>
              <a:rPr lang="fr-FR" sz="1800" baseline="-25000" dirty="0"/>
              <a:t>0</a:t>
            </a:r>
            <a:r>
              <a:rPr lang="fr-FR" sz="1800" dirty="0"/>
              <a:t>)</a:t>
            </a:r>
          </a:p>
        </p:txBody>
      </p:sp>
      <p:sp>
        <p:nvSpPr>
          <p:cNvPr id="56" name="ZoneTexte 55">
            <a:extLst>
              <a:ext uri="{FF2B5EF4-FFF2-40B4-BE49-F238E27FC236}">
                <a16:creationId xmlns:a16="http://schemas.microsoft.com/office/drawing/2014/main" id="{6099E3E5-D8DD-FB4E-B739-AF435AE69BFF}"/>
              </a:ext>
            </a:extLst>
          </p:cNvPr>
          <p:cNvSpPr txBox="1"/>
          <p:nvPr/>
        </p:nvSpPr>
        <p:spPr>
          <a:xfrm>
            <a:off x="28767" y="3323717"/>
            <a:ext cx="4800344" cy="646330"/>
          </a:xfrm>
          <a:prstGeom prst="rect">
            <a:avLst/>
          </a:prstGeom>
          <a:noFill/>
        </p:spPr>
        <p:txBody>
          <a:bodyPr wrap="square" rtlCol="0">
            <a:spAutoFit/>
          </a:bodyPr>
          <a:lstStyle/>
          <a:p>
            <a:r>
              <a:rPr lang="fr-FR" sz="1800" dirty="0"/>
              <a:t>5) </a:t>
            </a:r>
            <a:r>
              <a:rPr lang="fr-FR" sz="1800" dirty="0" err="1"/>
              <a:t>Approaching</a:t>
            </a:r>
            <a:r>
              <a:rPr lang="fr-FR" sz="1800" dirty="0"/>
              <a:t> the surface </a:t>
            </a:r>
            <a:r>
              <a:rPr lang="fr-FR" sz="1800" dirty="0" err="1"/>
              <a:t>until</a:t>
            </a:r>
            <a:r>
              <a:rPr lang="fr-FR" sz="1800" dirty="0"/>
              <a:t> </a:t>
            </a:r>
            <a:r>
              <a:rPr lang="fr-FR" sz="1800" dirty="0" err="1"/>
              <a:t>reaching</a:t>
            </a:r>
            <a:r>
              <a:rPr lang="fr-FR" sz="1800" dirty="0"/>
              <a:t> the </a:t>
            </a:r>
            <a:r>
              <a:rPr lang="fr-FR" sz="1800" dirty="0" err="1"/>
              <a:t>setpoint</a:t>
            </a:r>
            <a:r>
              <a:rPr lang="fr-FR" sz="1800" dirty="0"/>
              <a:t> (</a:t>
            </a:r>
            <a:r>
              <a:rPr lang="fr-FR" sz="1800" dirty="0" err="1"/>
              <a:t>A</a:t>
            </a:r>
            <a:r>
              <a:rPr lang="fr-FR" sz="1800" baseline="-25000" dirty="0" err="1"/>
              <a:t>w</a:t>
            </a:r>
            <a:r>
              <a:rPr lang="fr-FR" sz="1800" dirty="0"/>
              <a:t>/A</a:t>
            </a:r>
            <a:r>
              <a:rPr lang="fr-FR" sz="1800" baseline="-25000" dirty="0"/>
              <a:t>0</a:t>
            </a:r>
            <a:r>
              <a:rPr lang="fr-FR" sz="1800" dirty="0"/>
              <a:t>)</a:t>
            </a:r>
          </a:p>
        </p:txBody>
      </p:sp>
      <p:sp>
        <p:nvSpPr>
          <p:cNvPr id="63" name="ZoneTexte 62">
            <a:extLst>
              <a:ext uri="{FF2B5EF4-FFF2-40B4-BE49-F238E27FC236}">
                <a16:creationId xmlns:a16="http://schemas.microsoft.com/office/drawing/2014/main" id="{E521B6C0-C439-3745-BAC5-191F7CC61E26}"/>
              </a:ext>
            </a:extLst>
          </p:cNvPr>
          <p:cNvSpPr txBox="1"/>
          <p:nvPr/>
        </p:nvSpPr>
        <p:spPr>
          <a:xfrm>
            <a:off x="9781" y="4283227"/>
            <a:ext cx="4286123" cy="923330"/>
          </a:xfrm>
          <a:prstGeom prst="rect">
            <a:avLst/>
          </a:prstGeom>
          <a:noFill/>
        </p:spPr>
        <p:txBody>
          <a:bodyPr wrap="square" rtlCol="0">
            <a:spAutoFit/>
          </a:bodyPr>
          <a:lstStyle/>
          <a:p>
            <a:r>
              <a:rPr lang="fr-FR" sz="1800" dirty="0"/>
              <a:t>6) Scan in X and Y axis </a:t>
            </a:r>
            <a:r>
              <a:rPr lang="fr-FR" sz="1800" dirty="0" err="1"/>
              <a:t>keeping</a:t>
            </a:r>
            <a:r>
              <a:rPr lang="fr-FR" sz="1800" dirty="0"/>
              <a:t> the amplitude constant (</a:t>
            </a:r>
            <a:r>
              <a:rPr lang="fr-FR" sz="1800" dirty="0" err="1"/>
              <a:t>setpoint</a:t>
            </a:r>
            <a:r>
              <a:rPr lang="fr-FR" sz="1800" dirty="0"/>
              <a:t>) </a:t>
            </a:r>
            <a:r>
              <a:rPr lang="fr-FR" sz="1800" dirty="0" err="1"/>
              <a:t>recording</a:t>
            </a:r>
            <a:r>
              <a:rPr lang="fr-FR" sz="1800" dirty="0"/>
              <a:t> the variation of </a:t>
            </a:r>
            <a:r>
              <a:rPr lang="fr-FR" sz="1800" dirty="0" err="1"/>
              <a:t>V</a:t>
            </a:r>
            <a:r>
              <a:rPr lang="fr-FR" sz="1800" baseline="-25000" dirty="0" err="1"/>
              <a:t>z</a:t>
            </a:r>
            <a:r>
              <a:rPr lang="fr-FR" sz="1800" dirty="0"/>
              <a:t> as the </a:t>
            </a:r>
            <a:r>
              <a:rPr lang="fr-FR" sz="1800" dirty="0" err="1"/>
              <a:t>topography</a:t>
            </a:r>
            <a:r>
              <a:rPr lang="fr-FR" sz="1800" dirty="0"/>
              <a:t> image</a:t>
            </a:r>
          </a:p>
        </p:txBody>
      </p:sp>
      <p:cxnSp>
        <p:nvCxnSpPr>
          <p:cNvPr id="7" name="Connecteur droit 6">
            <a:extLst>
              <a:ext uri="{FF2B5EF4-FFF2-40B4-BE49-F238E27FC236}">
                <a16:creationId xmlns:a16="http://schemas.microsoft.com/office/drawing/2014/main" id="{70B71C0B-C582-E644-BF73-79D8C2E6EE1C}"/>
              </a:ext>
            </a:extLst>
          </p:cNvPr>
          <p:cNvCxnSpPr/>
          <p:nvPr/>
        </p:nvCxnSpPr>
        <p:spPr bwMode="auto">
          <a:xfrm>
            <a:off x="7134225" y="2959940"/>
            <a:ext cx="0" cy="31146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Connecteur droit 63">
            <a:extLst>
              <a:ext uri="{FF2B5EF4-FFF2-40B4-BE49-F238E27FC236}">
                <a16:creationId xmlns:a16="http://schemas.microsoft.com/office/drawing/2014/main" id="{83AEAD9A-3206-B84A-A36B-D82483A459EA}"/>
              </a:ext>
            </a:extLst>
          </p:cNvPr>
          <p:cNvCxnSpPr>
            <a:cxnSpLocks/>
          </p:cNvCxnSpPr>
          <p:nvPr/>
        </p:nvCxnSpPr>
        <p:spPr bwMode="auto">
          <a:xfrm>
            <a:off x="7200900" y="2725889"/>
            <a:ext cx="0" cy="33487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Connecteur droit 65">
            <a:extLst>
              <a:ext uri="{FF2B5EF4-FFF2-40B4-BE49-F238E27FC236}">
                <a16:creationId xmlns:a16="http://schemas.microsoft.com/office/drawing/2014/main" id="{AA42EC7E-B6EE-AB4D-9C83-6080903A60FD}"/>
              </a:ext>
            </a:extLst>
          </p:cNvPr>
          <p:cNvCxnSpPr>
            <a:cxnSpLocks/>
          </p:cNvCxnSpPr>
          <p:nvPr/>
        </p:nvCxnSpPr>
        <p:spPr bwMode="auto">
          <a:xfrm flipH="1">
            <a:off x="5238751" y="3056659"/>
            <a:ext cx="2600324"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Connecteur droit 66">
            <a:extLst>
              <a:ext uri="{FF2B5EF4-FFF2-40B4-BE49-F238E27FC236}">
                <a16:creationId xmlns:a16="http://schemas.microsoft.com/office/drawing/2014/main" id="{BA4A45C2-0870-AD46-BBA8-8CBF85176154}"/>
              </a:ext>
            </a:extLst>
          </p:cNvPr>
          <p:cNvCxnSpPr>
            <a:cxnSpLocks/>
          </p:cNvCxnSpPr>
          <p:nvPr/>
        </p:nvCxnSpPr>
        <p:spPr bwMode="auto">
          <a:xfrm flipH="1">
            <a:off x="5262564" y="3472143"/>
            <a:ext cx="2600324"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9" name="Connecteur droit 68">
            <a:extLst>
              <a:ext uri="{FF2B5EF4-FFF2-40B4-BE49-F238E27FC236}">
                <a16:creationId xmlns:a16="http://schemas.microsoft.com/office/drawing/2014/main" id="{EB8629BA-B684-8644-849E-ABABE7538CB0}"/>
              </a:ext>
            </a:extLst>
          </p:cNvPr>
          <p:cNvCxnSpPr>
            <a:cxnSpLocks/>
          </p:cNvCxnSpPr>
          <p:nvPr/>
        </p:nvCxnSpPr>
        <p:spPr bwMode="auto">
          <a:xfrm flipH="1">
            <a:off x="5238751" y="4461049"/>
            <a:ext cx="2600324"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0" name="Rectangle 69">
            <a:extLst>
              <a:ext uri="{FF2B5EF4-FFF2-40B4-BE49-F238E27FC236}">
                <a16:creationId xmlns:a16="http://schemas.microsoft.com/office/drawing/2014/main" id="{1C32F2CF-FE09-F244-942B-46106817CBBE}"/>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593116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13461F-2009-3340-AE5B-D4421E75BCF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2" name="ZoneTexte 1">
            <a:extLst>
              <a:ext uri="{FF2B5EF4-FFF2-40B4-BE49-F238E27FC236}">
                <a16:creationId xmlns:a16="http://schemas.microsoft.com/office/drawing/2014/main" id="{AC51B13F-DF3E-6F49-AD86-393866B62E9F}"/>
              </a:ext>
            </a:extLst>
          </p:cNvPr>
          <p:cNvSpPr txBox="1"/>
          <p:nvPr/>
        </p:nvSpPr>
        <p:spPr>
          <a:xfrm>
            <a:off x="394693" y="515838"/>
            <a:ext cx="3494823" cy="400110"/>
          </a:xfrm>
          <a:prstGeom prst="rect">
            <a:avLst/>
          </a:prstGeom>
          <a:noFill/>
        </p:spPr>
        <p:txBody>
          <a:bodyPr wrap="square" rtlCol="0">
            <a:spAutoFit/>
          </a:bodyPr>
          <a:lstStyle/>
          <a:p>
            <a:r>
              <a:rPr lang="fr-FR" sz="2000" dirty="0" err="1"/>
              <a:t>Tapping</a:t>
            </a:r>
            <a:r>
              <a:rPr lang="fr-FR" sz="2000" dirty="0"/>
              <a:t> mode </a:t>
            </a:r>
            <a:r>
              <a:rPr lang="fr-FR" sz="2000" dirty="0" err="1"/>
              <a:t>imaging</a:t>
            </a:r>
            <a:endParaRPr lang="fr-FR" sz="2000" dirty="0"/>
          </a:p>
        </p:txBody>
      </p:sp>
      <p:sp>
        <p:nvSpPr>
          <p:cNvPr id="6" name="Rectangle 5">
            <a:extLst>
              <a:ext uri="{FF2B5EF4-FFF2-40B4-BE49-F238E27FC236}">
                <a16:creationId xmlns:a16="http://schemas.microsoft.com/office/drawing/2014/main" id="{4B59E6BE-C49F-3646-9021-8D6B449C6AE0}"/>
              </a:ext>
            </a:extLst>
          </p:cNvPr>
          <p:cNvSpPr/>
          <p:nvPr/>
        </p:nvSpPr>
        <p:spPr bwMode="auto">
          <a:xfrm>
            <a:off x="800099" y="4991100"/>
            <a:ext cx="7915275" cy="12954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7" name="Rectangle 16">
            <a:extLst>
              <a:ext uri="{FF2B5EF4-FFF2-40B4-BE49-F238E27FC236}">
                <a16:creationId xmlns:a16="http://schemas.microsoft.com/office/drawing/2014/main" id="{3202A8A3-FC88-0649-ABF3-1AE4692C0724}"/>
              </a:ext>
            </a:extLst>
          </p:cNvPr>
          <p:cNvSpPr/>
          <p:nvPr/>
        </p:nvSpPr>
        <p:spPr bwMode="auto">
          <a:xfrm>
            <a:off x="3848098" y="4497407"/>
            <a:ext cx="3638551" cy="12954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9" name="Connecteur droit 8">
            <a:extLst>
              <a:ext uri="{FF2B5EF4-FFF2-40B4-BE49-F238E27FC236}">
                <a16:creationId xmlns:a16="http://schemas.microsoft.com/office/drawing/2014/main" id="{5E1B8C02-AF69-2748-9187-263E30A0FB17}"/>
              </a:ext>
            </a:extLst>
          </p:cNvPr>
          <p:cNvCxnSpPr/>
          <p:nvPr/>
        </p:nvCxnSpPr>
        <p:spPr bwMode="auto">
          <a:xfrm>
            <a:off x="800099" y="4991100"/>
            <a:ext cx="304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Connecteur droit 19">
            <a:extLst>
              <a:ext uri="{FF2B5EF4-FFF2-40B4-BE49-F238E27FC236}">
                <a16:creationId xmlns:a16="http://schemas.microsoft.com/office/drawing/2014/main" id="{DDD73D27-D95C-784A-9A88-F2609A4B28C4}"/>
              </a:ext>
            </a:extLst>
          </p:cNvPr>
          <p:cNvCxnSpPr>
            <a:cxnSpLocks/>
          </p:cNvCxnSpPr>
          <p:nvPr/>
        </p:nvCxnSpPr>
        <p:spPr bwMode="auto">
          <a:xfrm>
            <a:off x="3848099" y="4493280"/>
            <a:ext cx="363855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Connecteur droit 21">
            <a:extLst>
              <a:ext uri="{FF2B5EF4-FFF2-40B4-BE49-F238E27FC236}">
                <a16:creationId xmlns:a16="http://schemas.microsoft.com/office/drawing/2014/main" id="{AD5F1EB0-D9B6-6142-AF23-6B47ED20312F}"/>
              </a:ext>
            </a:extLst>
          </p:cNvPr>
          <p:cNvCxnSpPr>
            <a:cxnSpLocks/>
          </p:cNvCxnSpPr>
          <p:nvPr/>
        </p:nvCxnSpPr>
        <p:spPr bwMode="auto">
          <a:xfrm>
            <a:off x="3848099" y="4488841"/>
            <a:ext cx="0" cy="5111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Connecteur droit 26">
            <a:extLst>
              <a:ext uri="{FF2B5EF4-FFF2-40B4-BE49-F238E27FC236}">
                <a16:creationId xmlns:a16="http://schemas.microsoft.com/office/drawing/2014/main" id="{47F69406-7D95-2D44-A789-9F722F720477}"/>
              </a:ext>
            </a:extLst>
          </p:cNvPr>
          <p:cNvCxnSpPr>
            <a:cxnSpLocks/>
          </p:cNvCxnSpPr>
          <p:nvPr/>
        </p:nvCxnSpPr>
        <p:spPr bwMode="auto">
          <a:xfrm>
            <a:off x="7486649" y="4991100"/>
            <a:ext cx="12287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Connecteur droit 28">
            <a:extLst>
              <a:ext uri="{FF2B5EF4-FFF2-40B4-BE49-F238E27FC236}">
                <a16:creationId xmlns:a16="http://schemas.microsoft.com/office/drawing/2014/main" id="{81E89476-BC0E-2F48-A408-ACACAE463640}"/>
              </a:ext>
            </a:extLst>
          </p:cNvPr>
          <p:cNvCxnSpPr>
            <a:cxnSpLocks/>
          </p:cNvCxnSpPr>
          <p:nvPr/>
        </p:nvCxnSpPr>
        <p:spPr bwMode="auto">
          <a:xfrm>
            <a:off x="7486649" y="4491995"/>
            <a:ext cx="0" cy="51113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Rectangle 29">
            <a:extLst>
              <a:ext uri="{FF2B5EF4-FFF2-40B4-BE49-F238E27FC236}">
                <a16:creationId xmlns:a16="http://schemas.microsoft.com/office/drawing/2014/main" id="{AB65A9E5-39CC-B840-84F8-A6977F8BAC7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grpSp>
        <p:nvGrpSpPr>
          <p:cNvPr id="26" name="Groupe 25">
            <a:extLst>
              <a:ext uri="{FF2B5EF4-FFF2-40B4-BE49-F238E27FC236}">
                <a16:creationId xmlns:a16="http://schemas.microsoft.com/office/drawing/2014/main" id="{0DCFCD5D-E844-A749-BD1E-93DFD7EDB7C2}"/>
              </a:ext>
            </a:extLst>
          </p:cNvPr>
          <p:cNvGrpSpPr/>
          <p:nvPr/>
        </p:nvGrpSpPr>
        <p:grpSpPr>
          <a:xfrm>
            <a:off x="293140" y="1368377"/>
            <a:ext cx="5521672" cy="2152671"/>
            <a:chOff x="1048149" y="1274026"/>
            <a:chExt cx="5521672" cy="2152671"/>
          </a:xfrm>
        </p:grpSpPr>
        <p:cxnSp>
          <p:nvCxnSpPr>
            <p:cNvPr id="23" name="Connecteur droit avec flèche 22">
              <a:extLst>
                <a:ext uri="{FF2B5EF4-FFF2-40B4-BE49-F238E27FC236}">
                  <a16:creationId xmlns:a16="http://schemas.microsoft.com/office/drawing/2014/main" id="{8BE6D7A8-85D6-434A-9231-D71E5B9BDAFB}"/>
                </a:ext>
              </a:extLst>
            </p:cNvPr>
            <p:cNvCxnSpPr>
              <a:cxnSpLocks/>
            </p:cNvCxnSpPr>
            <p:nvPr/>
          </p:nvCxnSpPr>
          <p:spPr bwMode="auto">
            <a:xfrm>
              <a:off x="1883256" y="1833353"/>
              <a:ext cx="19908" cy="1421575"/>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24" name="ZoneTexte 23">
              <a:extLst>
                <a:ext uri="{FF2B5EF4-FFF2-40B4-BE49-F238E27FC236}">
                  <a16:creationId xmlns:a16="http://schemas.microsoft.com/office/drawing/2014/main" id="{6DE3AAFA-29AF-7C4F-926A-473BCD1B3390}"/>
                </a:ext>
              </a:extLst>
            </p:cNvPr>
            <p:cNvSpPr txBox="1"/>
            <p:nvPr/>
          </p:nvSpPr>
          <p:spPr>
            <a:xfrm>
              <a:off x="1048149" y="2229747"/>
              <a:ext cx="728084" cy="461665"/>
            </a:xfrm>
            <a:prstGeom prst="rect">
              <a:avLst/>
            </a:prstGeom>
            <a:noFill/>
          </p:spPr>
          <p:txBody>
            <a:bodyPr wrap="none" rtlCol="0">
              <a:spAutoFit/>
            </a:bodyPr>
            <a:lstStyle/>
            <a:p>
              <a:r>
                <a:rPr lang="fr-FR" dirty="0" err="1"/>
                <a:t>A</a:t>
              </a:r>
              <a:r>
                <a:rPr lang="fr-FR" baseline="-25000" dirty="0" err="1"/>
                <a:t>free</a:t>
              </a:r>
              <a:endParaRPr lang="fr-FR" baseline="-25000" dirty="0"/>
            </a:p>
          </p:txBody>
        </p:sp>
        <p:grpSp>
          <p:nvGrpSpPr>
            <p:cNvPr id="37" name="Groupe 36">
              <a:extLst>
                <a:ext uri="{FF2B5EF4-FFF2-40B4-BE49-F238E27FC236}">
                  <a16:creationId xmlns:a16="http://schemas.microsoft.com/office/drawing/2014/main" id="{0DCBB554-6CD6-6E44-9AAB-77C8891CE097}"/>
                </a:ext>
              </a:extLst>
            </p:cNvPr>
            <p:cNvGrpSpPr/>
            <p:nvPr/>
          </p:nvGrpSpPr>
          <p:grpSpPr>
            <a:xfrm>
              <a:off x="2019282" y="1274026"/>
              <a:ext cx="4550539" cy="2152671"/>
              <a:chOff x="3412737" y="855326"/>
              <a:chExt cx="4550539" cy="2152671"/>
            </a:xfrm>
          </p:grpSpPr>
          <p:grpSp>
            <p:nvGrpSpPr>
              <p:cNvPr id="38" name="Groupe 37">
                <a:extLst>
                  <a:ext uri="{FF2B5EF4-FFF2-40B4-BE49-F238E27FC236}">
                    <a16:creationId xmlns:a16="http://schemas.microsoft.com/office/drawing/2014/main" id="{68345418-E3B4-DE46-8C26-EC2336941545}"/>
                  </a:ext>
                </a:extLst>
              </p:cNvPr>
              <p:cNvGrpSpPr/>
              <p:nvPr/>
            </p:nvGrpSpPr>
            <p:grpSpPr>
              <a:xfrm rot="386301">
                <a:off x="3412737" y="1606820"/>
                <a:ext cx="2991185" cy="475593"/>
                <a:chOff x="5426696" y="5228173"/>
                <a:chExt cx="2991185" cy="475593"/>
              </a:xfrm>
            </p:grpSpPr>
            <p:sp>
              <p:nvSpPr>
                <p:cNvPr id="77" name="Triangle 76">
                  <a:extLst>
                    <a:ext uri="{FF2B5EF4-FFF2-40B4-BE49-F238E27FC236}">
                      <a16:creationId xmlns:a16="http://schemas.microsoft.com/office/drawing/2014/main" id="{CF49618C-1268-9848-AB92-55AC6D74B09D}"/>
                    </a:ext>
                  </a:extLst>
                </p:cNvPr>
                <p:cNvSpPr/>
                <p:nvPr/>
              </p:nvSpPr>
              <p:spPr bwMode="auto">
                <a:xfrm rot="10818047">
                  <a:off x="5523179" y="5296289"/>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78" name="Rectangle 80">
                  <a:extLst>
                    <a:ext uri="{FF2B5EF4-FFF2-40B4-BE49-F238E27FC236}">
                      <a16:creationId xmlns:a16="http://schemas.microsoft.com/office/drawing/2014/main" id="{2515DCE8-D76B-D542-8913-AAEBB53002F5}"/>
                    </a:ext>
                  </a:extLst>
                </p:cNvPr>
                <p:cNvSpPr/>
                <p:nvPr/>
              </p:nvSpPr>
              <p:spPr bwMode="auto">
                <a:xfrm rot="18047">
                  <a:off x="5426696" y="5228173"/>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39" name="Groupe 38">
                <a:extLst>
                  <a:ext uri="{FF2B5EF4-FFF2-40B4-BE49-F238E27FC236}">
                    <a16:creationId xmlns:a16="http://schemas.microsoft.com/office/drawing/2014/main" id="{91F6CDC5-F61D-8743-AA08-6606E88C0D68}"/>
                  </a:ext>
                </a:extLst>
              </p:cNvPr>
              <p:cNvGrpSpPr/>
              <p:nvPr/>
            </p:nvGrpSpPr>
            <p:grpSpPr>
              <a:xfrm rot="21346947">
                <a:off x="3419023" y="2208143"/>
                <a:ext cx="2991185" cy="799854"/>
                <a:chOff x="4055867" y="5203315"/>
                <a:chExt cx="2991185" cy="799854"/>
              </a:xfrm>
            </p:grpSpPr>
            <p:sp>
              <p:nvSpPr>
                <p:cNvPr id="75" name="Triangle 74">
                  <a:extLst>
                    <a:ext uri="{FF2B5EF4-FFF2-40B4-BE49-F238E27FC236}">
                      <a16:creationId xmlns:a16="http://schemas.microsoft.com/office/drawing/2014/main" id="{B01E43E9-F13C-AC42-997B-3A88AB69CD5E}"/>
                    </a:ext>
                  </a:extLst>
                </p:cNvPr>
                <p:cNvSpPr/>
                <p:nvPr/>
              </p:nvSpPr>
              <p:spPr bwMode="auto">
                <a:xfrm rot="10210790">
                  <a:off x="4194713" y="5595692"/>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76" name="Rectangle 70">
                  <a:extLst>
                    <a:ext uri="{FF2B5EF4-FFF2-40B4-BE49-F238E27FC236}">
                      <a16:creationId xmlns:a16="http://schemas.microsoft.com/office/drawing/2014/main" id="{746363C7-C00C-EB45-9EAD-5F488B08A941}"/>
                    </a:ext>
                  </a:extLst>
                </p:cNvPr>
                <p:cNvSpPr/>
                <p:nvPr/>
              </p:nvSpPr>
              <p:spPr bwMode="auto">
                <a:xfrm>
                  <a:off x="4055867" y="5203315"/>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40" name="Ellipse 39">
                <a:extLst>
                  <a:ext uri="{FF2B5EF4-FFF2-40B4-BE49-F238E27FC236}">
                    <a16:creationId xmlns:a16="http://schemas.microsoft.com/office/drawing/2014/main" id="{2C20515C-56AA-A749-BDA1-D8955F22EF5F}"/>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41" name="Groupe 40">
                <a:extLst>
                  <a:ext uri="{FF2B5EF4-FFF2-40B4-BE49-F238E27FC236}">
                    <a16:creationId xmlns:a16="http://schemas.microsoft.com/office/drawing/2014/main" id="{336BDAE7-D2AC-4C49-93E9-8B9741ABE237}"/>
                  </a:ext>
                </a:extLst>
              </p:cNvPr>
              <p:cNvGrpSpPr/>
              <p:nvPr/>
            </p:nvGrpSpPr>
            <p:grpSpPr>
              <a:xfrm>
                <a:off x="3436769" y="1255103"/>
                <a:ext cx="3874651" cy="1301349"/>
                <a:chOff x="2134442" y="1793225"/>
                <a:chExt cx="3874651" cy="1301349"/>
              </a:xfrm>
            </p:grpSpPr>
            <p:grpSp>
              <p:nvGrpSpPr>
                <p:cNvPr id="54" name="Groupe 53">
                  <a:extLst>
                    <a:ext uri="{FF2B5EF4-FFF2-40B4-BE49-F238E27FC236}">
                      <a16:creationId xmlns:a16="http://schemas.microsoft.com/office/drawing/2014/main" id="{3FA5A1C7-1456-714D-B38A-328D29FEEEF0}"/>
                    </a:ext>
                  </a:extLst>
                </p:cNvPr>
                <p:cNvGrpSpPr/>
                <p:nvPr/>
              </p:nvGrpSpPr>
              <p:grpSpPr>
                <a:xfrm>
                  <a:off x="2134442" y="2641378"/>
                  <a:ext cx="2991185" cy="453196"/>
                  <a:chOff x="2092879" y="2624328"/>
                  <a:chExt cx="2991185" cy="453196"/>
                </a:xfrm>
              </p:grpSpPr>
              <p:sp>
                <p:nvSpPr>
                  <p:cNvPr id="73" name="Rectangle 72">
                    <a:extLst>
                      <a:ext uri="{FF2B5EF4-FFF2-40B4-BE49-F238E27FC236}">
                        <a16:creationId xmlns:a16="http://schemas.microsoft.com/office/drawing/2014/main" id="{7DD78F6D-F908-2D4F-98CF-187C4EE8ED4B}"/>
                      </a:ext>
                    </a:extLst>
                  </p:cNvPr>
                  <p:cNvSpPr/>
                  <p:nvPr/>
                </p:nvSpPr>
                <p:spPr bwMode="auto">
                  <a:xfrm>
                    <a:off x="2092879"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74" name="Triangle 73">
                    <a:extLst>
                      <a:ext uri="{FF2B5EF4-FFF2-40B4-BE49-F238E27FC236}">
                        <a16:creationId xmlns:a16="http://schemas.microsoft.com/office/drawing/2014/main" id="{FC24789E-0D41-6343-9D3E-05D9919BA280}"/>
                      </a:ext>
                    </a:extLst>
                  </p:cNvPr>
                  <p:cNvSpPr/>
                  <p:nvPr/>
                </p:nvSpPr>
                <p:spPr bwMode="auto">
                  <a:xfrm rot="10800000">
                    <a:off x="2157984"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65" name="Rectangle 64">
                  <a:extLst>
                    <a:ext uri="{FF2B5EF4-FFF2-40B4-BE49-F238E27FC236}">
                      <a16:creationId xmlns:a16="http://schemas.microsoft.com/office/drawing/2014/main" id="{39503C0E-DE05-7746-ADD6-C5F5A161BCB8}"/>
                    </a:ext>
                  </a:extLst>
                </p:cNvPr>
                <p:cNvSpPr/>
                <p:nvPr/>
              </p:nvSpPr>
              <p:spPr bwMode="auto">
                <a:xfrm>
                  <a:off x="5062650" y="1793225"/>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58" name="ZoneTexte 57">
                  <a:extLst>
                    <a:ext uri="{FF2B5EF4-FFF2-40B4-BE49-F238E27FC236}">
                      <a16:creationId xmlns:a16="http://schemas.microsoft.com/office/drawing/2014/main" id="{564BF2D3-3804-9F44-A6CF-A20A3566A24B}"/>
                    </a:ext>
                  </a:extLst>
                </p:cNvPr>
                <p:cNvSpPr txBox="1"/>
                <p:nvPr/>
              </p:nvSpPr>
              <p:spPr>
                <a:xfrm>
                  <a:off x="5121847" y="196046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grpSp>
          <p:sp>
            <p:nvSpPr>
              <p:cNvPr id="42" name="Rectangle 41">
                <a:extLst>
                  <a:ext uri="{FF2B5EF4-FFF2-40B4-BE49-F238E27FC236}">
                    <a16:creationId xmlns:a16="http://schemas.microsoft.com/office/drawing/2014/main" id="{4E31158C-77F3-2A42-9CAE-9714FE26CDA9}"/>
                  </a:ext>
                </a:extLst>
              </p:cNvPr>
              <p:cNvSpPr/>
              <p:nvPr/>
            </p:nvSpPr>
            <p:spPr bwMode="auto">
              <a:xfrm>
                <a:off x="6368754" y="855326"/>
                <a:ext cx="946444" cy="42352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3" name="ZoneTexte 42">
                <a:extLst>
                  <a:ext uri="{FF2B5EF4-FFF2-40B4-BE49-F238E27FC236}">
                    <a16:creationId xmlns:a16="http://schemas.microsoft.com/office/drawing/2014/main" id="{D21A8362-164D-5C47-AF82-41BF7260F16A}"/>
                  </a:ext>
                </a:extLst>
              </p:cNvPr>
              <p:cNvSpPr txBox="1"/>
              <p:nvPr/>
            </p:nvSpPr>
            <p:spPr>
              <a:xfrm>
                <a:off x="6410538" y="896072"/>
                <a:ext cx="936475" cy="338554"/>
              </a:xfrm>
              <a:prstGeom prst="rect">
                <a:avLst/>
              </a:prstGeom>
              <a:noFill/>
            </p:spPr>
            <p:txBody>
              <a:bodyPr wrap="none" rtlCol="0">
                <a:spAutoFit/>
              </a:bodyPr>
              <a:lstStyle/>
              <a:p>
                <a:r>
                  <a:rPr lang="fr-FR" sz="1600" dirty="0" err="1">
                    <a:solidFill>
                      <a:schemeClr val="bg1"/>
                    </a:solidFill>
                  </a:rPr>
                  <a:t>PiezoXY</a:t>
                </a:r>
                <a:endParaRPr lang="fr-FR" sz="1600" dirty="0">
                  <a:solidFill>
                    <a:schemeClr val="bg1"/>
                  </a:solidFill>
                </a:endParaRPr>
              </a:p>
            </p:txBody>
          </p:sp>
          <p:sp>
            <p:nvSpPr>
              <p:cNvPr id="44" name="Rectangle 43">
                <a:extLst>
                  <a:ext uri="{FF2B5EF4-FFF2-40B4-BE49-F238E27FC236}">
                    <a16:creationId xmlns:a16="http://schemas.microsoft.com/office/drawing/2014/main" id="{5D8EE22E-7E01-0A40-850A-9CF7BD935AAC}"/>
                  </a:ext>
                </a:extLst>
              </p:cNvPr>
              <p:cNvSpPr/>
              <p:nvPr/>
            </p:nvSpPr>
            <p:spPr bwMode="auto">
              <a:xfrm>
                <a:off x="6364977" y="1849322"/>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45" name="Connecteur droit 44">
                <a:extLst>
                  <a:ext uri="{FF2B5EF4-FFF2-40B4-BE49-F238E27FC236}">
                    <a16:creationId xmlns:a16="http://schemas.microsoft.com/office/drawing/2014/main" id="{4AE5B720-DE9B-6049-B4AB-ED79754332A5}"/>
                  </a:ext>
                </a:extLst>
              </p:cNvPr>
              <p:cNvCxnSpPr>
                <a:cxnSpLocks/>
              </p:cNvCxnSpPr>
              <p:nvPr/>
            </p:nvCxnSpPr>
            <p:spPr bwMode="auto">
              <a:xfrm>
                <a:off x="7311420" y="1900568"/>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 name="ZoneTexte 45">
                <a:extLst>
                  <a:ext uri="{FF2B5EF4-FFF2-40B4-BE49-F238E27FC236}">
                    <a16:creationId xmlns:a16="http://schemas.microsoft.com/office/drawing/2014/main" id="{17956CE0-67B9-4D43-A2E1-9772A24BE41B}"/>
                  </a:ext>
                </a:extLst>
              </p:cNvPr>
              <p:cNvSpPr txBox="1"/>
              <p:nvPr/>
            </p:nvSpPr>
            <p:spPr>
              <a:xfrm>
                <a:off x="6354281" y="1852093"/>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cxnSp>
            <p:nvCxnSpPr>
              <p:cNvPr id="47" name="Connecteur droit 46">
                <a:extLst>
                  <a:ext uri="{FF2B5EF4-FFF2-40B4-BE49-F238E27FC236}">
                    <a16:creationId xmlns:a16="http://schemas.microsoft.com/office/drawing/2014/main" id="{79D578D4-CCFE-7544-8D88-FED9CF0AC375}"/>
                  </a:ext>
                </a:extLst>
              </p:cNvPr>
              <p:cNvCxnSpPr>
                <a:cxnSpLocks/>
              </p:cNvCxnSpPr>
              <p:nvPr/>
            </p:nvCxnSpPr>
            <p:spPr bwMode="auto">
              <a:xfrm>
                <a:off x="7311419" y="207038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ZoneTexte 48">
                <a:extLst>
                  <a:ext uri="{FF2B5EF4-FFF2-40B4-BE49-F238E27FC236}">
                    <a16:creationId xmlns:a16="http://schemas.microsoft.com/office/drawing/2014/main" id="{30975CB0-77F3-1348-9A58-A1BE880A3359}"/>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grpSp>
      </p:grpSp>
      <p:grpSp>
        <p:nvGrpSpPr>
          <p:cNvPr id="79" name="Groupe 78">
            <a:extLst>
              <a:ext uri="{FF2B5EF4-FFF2-40B4-BE49-F238E27FC236}">
                <a16:creationId xmlns:a16="http://schemas.microsoft.com/office/drawing/2014/main" id="{2298AFB0-F7A6-6341-8048-4FE031778A73}"/>
              </a:ext>
            </a:extLst>
          </p:cNvPr>
          <p:cNvGrpSpPr/>
          <p:nvPr/>
        </p:nvGrpSpPr>
        <p:grpSpPr>
          <a:xfrm>
            <a:off x="787922" y="2951631"/>
            <a:ext cx="5119172" cy="1946668"/>
            <a:chOff x="1450649" y="1274026"/>
            <a:chExt cx="5119172" cy="1946668"/>
          </a:xfrm>
        </p:grpSpPr>
        <p:cxnSp>
          <p:nvCxnSpPr>
            <p:cNvPr id="80" name="Connecteur droit avec flèche 79">
              <a:extLst>
                <a:ext uri="{FF2B5EF4-FFF2-40B4-BE49-F238E27FC236}">
                  <a16:creationId xmlns:a16="http://schemas.microsoft.com/office/drawing/2014/main" id="{A055D2D7-FC6F-A14B-B46F-94F9450459BC}"/>
                </a:ext>
              </a:extLst>
            </p:cNvPr>
            <p:cNvCxnSpPr>
              <a:cxnSpLocks/>
            </p:cNvCxnSpPr>
            <p:nvPr/>
          </p:nvCxnSpPr>
          <p:spPr bwMode="auto">
            <a:xfrm>
              <a:off x="1897458" y="2166244"/>
              <a:ext cx="0" cy="807918"/>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81" name="ZoneTexte 80">
              <a:extLst>
                <a:ext uri="{FF2B5EF4-FFF2-40B4-BE49-F238E27FC236}">
                  <a16:creationId xmlns:a16="http://schemas.microsoft.com/office/drawing/2014/main" id="{58D9159B-9571-5341-B8B7-56B51C2E042E}"/>
                </a:ext>
              </a:extLst>
            </p:cNvPr>
            <p:cNvSpPr txBox="1"/>
            <p:nvPr/>
          </p:nvSpPr>
          <p:spPr>
            <a:xfrm>
              <a:off x="1450649" y="2297646"/>
              <a:ext cx="526683" cy="461665"/>
            </a:xfrm>
            <a:prstGeom prst="rect">
              <a:avLst/>
            </a:prstGeom>
            <a:noFill/>
          </p:spPr>
          <p:txBody>
            <a:bodyPr wrap="none" rtlCol="0">
              <a:spAutoFit/>
            </a:bodyPr>
            <a:lstStyle/>
            <a:p>
              <a:r>
                <a:rPr lang="fr-FR" dirty="0" err="1"/>
                <a:t>A</a:t>
              </a:r>
              <a:r>
                <a:rPr lang="fr-FR" baseline="-25000" dirty="0" err="1"/>
                <a:t>w</a:t>
              </a:r>
              <a:endParaRPr lang="fr-FR" baseline="-25000" dirty="0"/>
            </a:p>
          </p:txBody>
        </p:sp>
        <p:grpSp>
          <p:nvGrpSpPr>
            <p:cNvPr id="82" name="Groupe 81">
              <a:extLst>
                <a:ext uri="{FF2B5EF4-FFF2-40B4-BE49-F238E27FC236}">
                  <a16:creationId xmlns:a16="http://schemas.microsoft.com/office/drawing/2014/main" id="{A53E3452-4BA7-D24D-8A6C-53BCC719E5DE}"/>
                </a:ext>
              </a:extLst>
            </p:cNvPr>
            <p:cNvGrpSpPr/>
            <p:nvPr/>
          </p:nvGrpSpPr>
          <p:grpSpPr>
            <a:xfrm>
              <a:off x="2000879" y="1274026"/>
              <a:ext cx="4568942" cy="1946668"/>
              <a:chOff x="3394334" y="855326"/>
              <a:chExt cx="4568942" cy="1946668"/>
            </a:xfrm>
          </p:grpSpPr>
          <p:grpSp>
            <p:nvGrpSpPr>
              <p:cNvPr id="83" name="Groupe 82">
                <a:extLst>
                  <a:ext uri="{FF2B5EF4-FFF2-40B4-BE49-F238E27FC236}">
                    <a16:creationId xmlns:a16="http://schemas.microsoft.com/office/drawing/2014/main" id="{7EDE83DB-6AF6-5F48-A393-EF5DC68FC8B6}"/>
                  </a:ext>
                </a:extLst>
              </p:cNvPr>
              <p:cNvGrpSpPr/>
              <p:nvPr/>
            </p:nvGrpSpPr>
            <p:grpSpPr>
              <a:xfrm rot="386301">
                <a:off x="3394334" y="1774536"/>
                <a:ext cx="2991185" cy="624806"/>
                <a:chOff x="5435582" y="5396424"/>
                <a:chExt cx="2991185" cy="624806"/>
              </a:xfrm>
            </p:grpSpPr>
            <p:sp>
              <p:nvSpPr>
                <p:cNvPr id="101" name="Triangle 100">
                  <a:extLst>
                    <a:ext uri="{FF2B5EF4-FFF2-40B4-BE49-F238E27FC236}">
                      <a16:creationId xmlns:a16="http://schemas.microsoft.com/office/drawing/2014/main" id="{CD84DCE6-66FF-7F4F-9601-CD7664E6EE01}"/>
                    </a:ext>
                  </a:extLst>
                </p:cNvPr>
                <p:cNvSpPr/>
                <p:nvPr/>
              </p:nvSpPr>
              <p:spPr bwMode="auto">
                <a:xfrm rot="10818047">
                  <a:off x="5523732" y="5613753"/>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02" name="Rectangle 80">
                  <a:extLst>
                    <a:ext uri="{FF2B5EF4-FFF2-40B4-BE49-F238E27FC236}">
                      <a16:creationId xmlns:a16="http://schemas.microsoft.com/office/drawing/2014/main" id="{EC0BE1A9-1439-A04B-9C3D-D802F36817DF}"/>
                    </a:ext>
                  </a:extLst>
                </p:cNvPr>
                <p:cNvSpPr/>
                <p:nvPr/>
              </p:nvSpPr>
              <p:spPr bwMode="auto">
                <a:xfrm rot="21213699">
                  <a:off x="5435582" y="5396424"/>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84" name="Groupe 83">
                <a:extLst>
                  <a:ext uri="{FF2B5EF4-FFF2-40B4-BE49-F238E27FC236}">
                    <a16:creationId xmlns:a16="http://schemas.microsoft.com/office/drawing/2014/main" id="{AEED317A-1840-7E40-A56C-55C261CB581F}"/>
                  </a:ext>
                </a:extLst>
              </p:cNvPr>
              <p:cNvGrpSpPr/>
              <p:nvPr/>
            </p:nvGrpSpPr>
            <p:grpSpPr>
              <a:xfrm rot="21346947">
                <a:off x="3406758" y="2107618"/>
                <a:ext cx="2991185" cy="694376"/>
                <a:chOff x="4054904" y="5102302"/>
                <a:chExt cx="2991185" cy="694376"/>
              </a:xfrm>
            </p:grpSpPr>
            <p:sp>
              <p:nvSpPr>
                <p:cNvPr id="99" name="Triangle 98">
                  <a:extLst>
                    <a:ext uri="{FF2B5EF4-FFF2-40B4-BE49-F238E27FC236}">
                      <a16:creationId xmlns:a16="http://schemas.microsoft.com/office/drawing/2014/main" id="{906C7147-7B81-C945-AA1E-ED0F8B42C608}"/>
                    </a:ext>
                  </a:extLst>
                </p:cNvPr>
                <p:cNvSpPr/>
                <p:nvPr/>
              </p:nvSpPr>
              <p:spPr bwMode="auto">
                <a:xfrm rot="10210790">
                  <a:off x="4140189" y="5389201"/>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00" name="Rectangle 70">
                  <a:extLst>
                    <a:ext uri="{FF2B5EF4-FFF2-40B4-BE49-F238E27FC236}">
                      <a16:creationId xmlns:a16="http://schemas.microsoft.com/office/drawing/2014/main" id="{136124C6-1FBB-3A40-B688-E7448C2197AD}"/>
                    </a:ext>
                  </a:extLst>
                </p:cNvPr>
                <p:cNvSpPr/>
                <p:nvPr/>
              </p:nvSpPr>
              <p:spPr bwMode="auto">
                <a:xfrm rot="253053">
                  <a:off x="4054904" y="5102302"/>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85" name="Ellipse 84">
                <a:extLst>
                  <a:ext uri="{FF2B5EF4-FFF2-40B4-BE49-F238E27FC236}">
                    <a16:creationId xmlns:a16="http://schemas.microsoft.com/office/drawing/2014/main" id="{53B617E4-D570-6243-9EF8-C5B0DFD3AE91}"/>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86" name="Groupe 85">
                <a:extLst>
                  <a:ext uri="{FF2B5EF4-FFF2-40B4-BE49-F238E27FC236}">
                    <a16:creationId xmlns:a16="http://schemas.microsoft.com/office/drawing/2014/main" id="{9EDDF859-46D4-8C41-8589-2C58061C78C3}"/>
                  </a:ext>
                </a:extLst>
              </p:cNvPr>
              <p:cNvGrpSpPr/>
              <p:nvPr/>
            </p:nvGrpSpPr>
            <p:grpSpPr>
              <a:xfrm>
                <a:off x="3411602" y="1255103"/>
                <a:ext cx="3899818" cy="1301349"/>
                <a:chOff x="2109275" y="1793225"/>
                <a:chExt cx="3899818" cy="1301349"/>
              </a:xfrm>
            </p:grpSpPr>
            <p:grpSp>
              <p:nvGrpSpPr>
                <p:cNvPr id="94" name="Groupe 93">
                  <a:extLst>
                    <a:ext uri="{FF2B5EF4-FFF2-40B4-BE49-F238E27FC236}">
                      <a16:creationId xmlns:a16="http://schemas.microsoft.com/office/drawing/2014/main" id="{2EA4EDD4-CC66-B449-BE98-F6DF6713AE43}"/>
                    </a:ext>
                  </a:extLst>
                </p:cNvPr>
                <p:cNvGrpSpPr/>
                <p:nvPr/>
              </p:nvGrpSpPr>
              <p:grpSpPr>
                <a:xfrm>
                  <a:off x="2109275" y="2641378"/>
                  <a:ext cx="2991185" cy="453196"/>
                  <a:chOff x="2067712" y="2624328"/>
                  <a:chExt cx="2991185" cy="453196"/>
                </a:xfrm>
              </p:grpSpPr>
              <p:sp>
                <p:nvSpPr>
                  <p:cNvPr id="97" name="Rectangle 96">
                    <a:extLst>
                      <a:ext uri="{FF2B5EF4-FFF2-40B4-BE49-F238E27FC236}">
                        <a16:creationId xmlns:a16="http://schemas.microsoft.com/office/drawing/2014/main" id="{4957A7FB-72E6-A34D-AC94-A2A1DC66F60B}"/>
                      </a:ext>
                    </a:extLst>
                  </p:cNvPr>
                  <p:cNvSpPr/>
                  <p:nvPr/>
                </p:nvSpPr>
                <p:spPr bwMode="auto">
                  <a:xfrm>
                    <a:off x="2067712"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98" name="Triangle 97">
                    <a:extLst>
                      <a:ext uri="{FF2B5EF4-FFF2-40B4-BE49-F238E27FC236}">
                        <a16:creationId xmlns:a16="http://schemas.microsoft.com/office/drawing/2014/main" id="{068095A3-9910-5547-8FB0-49D8837B3A09}"/>
                      </a:ext>
                    </a:extLst>
                  </p:cNvPr>
                  <p:cNvSpPr/>
                  <p:nvPr/>
                </p:nvSpPr>
                <p:spPr bwMode="auto">
                  <a:xfrm rot="10800000">
                    <a:off x="2124428"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95" name="Rectangle 94">
                  <a:extLst>
                    <a:ext uri="{FF2B5EF4-FFF2-40B4-BE49-F238E27FC236}">
                      <a16:creationId xmlns:a16="http://schemas.microsoft.com/office/drawing/2014/main" id="{5B0AEB6C-690B-CD4D-92B9-C40339E4B873}"/>
                    </a:ext>
                  </a:extLst>
                </p:cNvPr>
                <p:cNvSpPr/>
                <p:nvPr/>
              </p:nvSpPr>
              <p:spPr bwMode="auto">
                <a:xfrm>
                  <a:off x="5062650" y="1793225"/>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96" name="ZoneTexte 95">
                  <a:extLst>
                    <a:ext uri="{FF2B5EF4-FFF2-40B4-BE49-F238E27FC236}">
                      <a16:creationId xmlns:a16="http://schemas.microsoft.com/office/drawing/2014/main" id="{78B99493-B5DB-C746-AE85-805EBA4FD52B}"/>
                    </a:ext>
                  </a:extLst>
                </p:cNvPr>
                <p:cNvSpPr txBox="1"/>
                <p:nvPr/>
              </p:nvSpPr>
              <p:spPr>
                <a:xfrm>
                  <a:off x="5121847" y="196046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grpSp>
          <p:sp>
            <p:nvSpPr>
              <p:cNvPr id="87" name="Rectangle 86">
                <a:extLst>
                  <a:ext uri="{FF2B5EF4-FFF2-40B4-BE49-F238E27FC236}">
                    <a16:creationId xmlns:a16="http://schemas.microsoft.com/office/drawing/2014/main" id="{CCDFB5FF-FF8C-CE42-94D8-4AE12352782F}"/>
                  </a:ext>
                </a:extLst>
              </p:cNvPr>
              <p:cNvSpPr/>
              <p:nvPr/>
            </p:nvSpPr>
            <p:spPr bwMode="auto">
              <a:xfrm>
                <a:off x="6368754" y="855326"/>
                <a:ext cx="946444" cy="42352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88" name="ZoneTexte 87">
                <a:extLst>
                  <a:ext uri="{FF2B5EF4-FFF2-40B4-BE49-F238E27FC236}">
                    <a16:creationId xmlns:a16="http://schemas.microsoft.com/office/drawing/2014/main" id="{26C9563F-3EF7-4947-A2F9-4ACAB2A12E29}"/>
                  </a:ext>
                </a:extLst>
              </p:cNvPr>
              <p:cNvSpPr txBox="1"/>
              <p:nvPr/>
            </p:nvSpPr>
            <p:spPr>
              <a:xfrm>
                <a:off x="6410538" y="896072"/>
                <a:ext cx="936475" cy="338554"/>
              </a:xfrm>
              <a:prstGeom prst="rect">
                <a:avLst/>
              </a:prstGeom>
              <a:noFill/>
            </p:spPr>
            <p:txBody>
              <a:bodyPr wrap="none" rtlCol="0">
                <a:spAutoFit/>
              </a:bodyPr>
              <a:lstStyle/>
              <a:p>
                <a:r>
                  <a:rPr lang="fr-FR" sz="1600" dirty="0" err="1">
                    <a:solidFill>
                      <a:schemeClr val="bg1"/>
                    </a:solidFill>
                  </a:rPr>
                  <a:t>PiezoXY</a:t>
                </a:r>
                <a:endParaRPr lang="fr-FR" sz="1600" dirty="0">
                  <a:solidFill>
                    <a:schemeClr val="bg1"/>
                  </a:solidFill>
                </a:endParaRPr>
              </a:p>
            </p:txBody>
          </p:sp>
          <p:sp>
            <p:nvSpPr>
              <p:cNvPr id="89" name="Rectangle 88">
                <a:extLst>
                  <a:ext uri="{FF2B5EF4-FFF2-40B4-BE49-F238E27FC236}">
                    <a16:creationId xmlns:a16="http://schemas.microsoft.com/office/drawing/2014/main" id="{83A2C52A-ECDF-504C-B4F6-62E157BFCE24}"/>
                  </a:ext>
                </a:extLst>
              </p:cNvPr>
              <p:cNvSpPr/>
              <p:nvPr/>
            </p:nvSpPr>
            <p:spPr bwMode="auto">
              <a:xfrm>
                <a:off x="6364977" y="1849322"/>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90" name="Connecteur droit 89">
                <a:extLst>
                  <a:ext uri="{FF2B5EF4-FFF2-40B4-BE49-F238E27FC236}">
                    <a16:creationId xmlns:a16="http://schemas.microsoft.com/office/drawing/2014/main" id="{266D1002-AC99-5149-9B12-13D5E9EE10F9}"/>
                  </a:ext>
                </a:extLst>
              </p:cNvPr>
              <p:cNvCxnSpPr>
                <a:cxnSpLocks/>
              </p:cNvCxnSpPr>
              <p:nvPr/>
            </p:nvCxnSpPr>
            <p:spPr bwMode="auto">
              <a:xfrm>
                <a:off x="7311420" y="1900568"/>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1" name="ZoneTexte 90">
                <a:extLst>
                  <a:ext uri="{FF2B5EF4-FFF2-40B4-BE49-F238E27FC236}">
                    <a16:creationId xmlns:a16="http://schemas.microsoft.com/office/drawing/2014/main" id="{01D12AE2-0528-CF4F-8BDB-BCF50BFC1E15}"/>
                  </a:ext>
                </a:extLst>
              </p:cNvPr>
              <p:cNvSpPr txBox="1"/>
              <p:nvPr/>
            </p:nvSpPr>
            <p:spPr>
              <a:xfrm>
                <a:off x="6354281" y="1852093"/>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cxnSp>
            <p:nvCxnSpPr>
              <p:cNvPr id="92" name="Connecteur droit 91">
                <a:extLst>
                  <a:ext uri="{FF2B5EF4-FFF2-40B4-BE49-F238E27FC236}">
                    <a16:creationId xmlns:a16="http://schemas.microsoft.com/office/drawing/2014/main" id="{7CCADCF5-865D-4745-B6C8-4C05EEE154FE}"/>
                  </a:ext>
                </a:extLst>
              </p:cNvPr>
              <p:cNvCxnSpPr>
                <a:cxnSpLocks/>
              </p:cNvCxnSpPr>
              <p:nvPr/>
            </p:nvCxnSpPr>
            <p:spPr bwMode="auto">
              <a:xfrm>
                <a:off x="7311419" y="207038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3" name="ZoneTexte 92">
                <a:extLst>
                  <a:ext uri="{FF2B5EF4-FFF2-40B4-BE49-F238E27FC236}">
                    <a16:creationId xmlns:a16="http://schemas.microsoft.com/office/drawing/2014/main" id="{EC071876-F850-8A4E-82E6-167D1FAA9676}"/>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grpSp>
      </p:grpSp>
      <p:grpSp>
        <p:nvGrpSpPr>
          <p:cNvPr id="103" name="Groupe 102">
            <a:extLst>
              <a:ext uri="{FF2B5EF4-FFF2-40B4-BE49-F238E27FC236}">
                <a16:creationId xmlns:a16="http://schemas.microsoft.com/office/drawing/2014/main" id="{CDA6F466-316B-3344-9C6E-913BB89A195A}"/>
              </a:ext>
            </a:extLst>
          </p:cNvPr>
          <p:cNvGrpSpPr/>
          <p:nvPr/>
        </p:nvGrpSpPr>
        <p:grpSpPr>
          <a:xfrm>
            <a:off x="3213935" y="2971387"/>
            <a:ext cx="5034181" cy="1544016"/>
            <a:chOff x="1535640" y="1274026"/>
            <a:chExt cx="5034181" cy="1544016"/>
          </a:xfrm>
        </p:grpSpPr>
        <p:cxnSp>
          <p:nvCxnSpPr>
            <p:cNvPr id="104" name="Connecteur droit avec flèche 103">
              <a:extLst>
                <a:ext uri="{FF2B5EF4-FFF2-40B4-BE49-F238E27FC236}">
                  <a16:creationId xmlns:a16="http://schemas.microsoft.com/office/drawing/2014/main" id="{E77BFE8E-64AA-1542-A3C2-DF0DB6197225}"/>
                </a:ext>
              </a:extLst>
            </p:cNvPr>
            <p:cNvCxnSpPr>
              <a:cxnSpLocks/>
            </p:cNvCxnSpPr>
            <p:nvPr/>
          </p:nvCxnSpPr>
          <p:spPr bwMode="auto">
            <a:xfrm>
              <a:off x="1903721" y="2178770"/>
              <a:ext cx="0" cy="210180"/>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105" name="ZoneTexte 104">
              <a:extLst>
                <a:ext uri="{FF2B5EF4-FFF2-40B4-BE49-F238E27FC236}">
                  <a16:creationId xmlns:a16="http://schemas.microsoft.com/office/drawing/2014/main" id="{1055F7A9-81E5-7C45-B259-1CC599DFFE9B}"/>
                </a:ext>
              </a:extLst>
            </p:cNvPr>
            <p:cNvSpPr txBox="1"/>
            <p:nvPr/>
          </p:nvSpPr>
          <p:spPr>
            <a:xfrm>
              <a:off x="1535640" y="1982546"/>
              <a:ext cx="407484" cy="461665"/>
            </a:xfrm>
            <a:prstGeom prst="rect">
              <a:avLst/>
            </a:prstGeom>
            <a:noFill/>
          </p:spPr>
          <p:txBody>
            <a:bodyPr wrap="none" rtlCol="0">
              <a:spAutoFit/>
            </a:bodyPr>
            <a:lstStyle/>
            <a:p>
              <a:r>
                <a:rPr lang="fr-FR" dirty="0"/>
                <a:t>A</a:t>
              </a:r>
              <a:endParaRPr lang="fr-FR" baseline="-25000" dirty="0"/>
            </a:p>
          </p:txBody>
        </p:sp>
        <p:grpSp>
          <p:nvGrpSpPr>
            <p:cNvPr id="106" name="Groupe 105">
              <a:extLst>
                <a:ext uri="{FF2B5EF4-FFF2-40B4-BE49-F238E27FC236}">
                  <a16:creationId xmlns:a16="http://schemas.microsoft.com/office/drawing/2014/main" id="{BEC32C86-665D-8E47-96AD-D30FCFC3570B}"/>
                </a:ext>
              </a:extLst>
            </p:cNvPr>
            <p:cNvGrpSpPr/>
            <p:nvPr/>
          </p:nvGrpSpPr>
          <p:grpSpPr>
            <a:xfrm>
              <a:off x="2000879" y="1274026"/>
              <a:ext cx="4568942" cy="1544016"/>
              <a:chOff x="3394334" y="855326"/>
              <a:chExt cx="4568942" cy="1544016"/>
            </a:xfrm>
          </p:grpSpPr>
          <p:grpSp>
            <p:nvGrpSpPr>
              <p:cNvPr id="107" name="Groupe 106">
                <a:extLst>
                  <a:ext uri="{FF2B5EF4-FFF2-40B4-BE49-F238E27FC236}">
                    <a16:creationId xmlns:a16="http://schemas.microsoft.com/office/drawing/2014/main" id="{B0D13C10-A3F1-4445-B6C3-E613B3898482}"/>
                  </a:ext>
                </a:extLst>
              </p:cNvPr>
              <p:cNvGrpSpPr/>
              <p:nvPr/>
            </p:nvGrpSpPr>
            <p:grpSpPr>
              <a:xfrm rot="386301">
                <a:off x="3394334" y="1774536"/>
                <a:ext cx="2991185" cy="624806"/>
                <a:chOff x="5435582" y="5396424"/>
                <a:chExt cx="2991185" cy="624806"/>
              </a:xfrm>
            </p:grpSpPr>
            <p:sp>
              <p:nvSpPr>
                <p:cNvPr id="125" name="Triangle 124">
                  <a:extLst>
                    <a:ext uri="{FF2B5EF4-FFF2-40B4-BE49-F238E27FC236}">
                      <a16:creationId xmlns:a16="http://schemas.microsoft.com/office/drawing/2014/main" id="{0AA105D5-B51B-8446-B44A-97E9C760109D}"/>
                    </a:ext>
                  </a:extLst>
                </p:cNvPr>
                <p:cNvSpPr/>
                <p:nvPr/>
              </p:nvSpPr>
              <p:spPr bwMode="auto">
                <a:xfrm rot="10818047">
                  <a:off x="5523732" y="5613753"/>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26" name="Rectangle 80">
                  <a:extLst>
                    <a:ext uri="{FF2B5EF4-FFF2-40B4-BE49-F238E27FC236}">
                      <a16:creationId xmlns:a16="http://schemas.microsoft.com/office/drawing/2014/main" id="{7B89196C-83E7-3A4E-A6B5-593E90B729C4}"/>
                    </a:ext>
                  </a:extLst>
                </p:cNvPr>
                <p:cNvSpPr/>
                <p:nvPr/>
              </p:nvSpPr>
              <p:spPr bwMode="auto">
                <a:xfrm rot="21213699">
                  <a:off x="5435582" y="5396424"/>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109" name="Ellipse 108">
                <a:extLst>
                  <a:ext uri="{FF2B5EF4-FFF2-40B4-BE49-F238E27FC236}">
                    <a16:creationId xmlns:a16="http://schemas.microsoft.com/office/drawing/2014/main" id="{101449D9-12E3-8245-B71D-4225A71BFA9B}"/>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110" name="Groupe 109">
                <a:extLst>
                  <a:ext uri="{FF2B5EF4-FFF2-40B4-BE49-F238E27FC236}">
                    <a16:creationId xmlns:a16="http://schemas.microsoft.com/office/drawing/2014/main" id="{95CCE03E-98BF-F44F-B15F-3ADF82D40346}"/>
                  </a:ext>
                </a:extLst>
              </p:cNvPr>
              <p:cNvGrpSpPr/>
              <p:nvPr/>
            </p:nvGrpSpPr>
            <p:grpSpPr>
              <a:xfrm>
                <a:off x="3413654" y="1255103"/>
                <a:ext cx="3897766" cy="1119896"/>
                <a:chOff x="2111327" y="1793225"/>
                <a:chExt cx="3897766" cy="1119896"/>
              </a:xfrm>
            </p:grpSpPr>
            <p:grpSp>
              <p:nvGrpSpPr>
                <p:cNvPr id="118" name="Groupe 117">
                  <a:extLst>
                    <a:ext uri="{FF2B5EF4-FFF2-40B4-BE49-F238E27FC236}">
                      <a16:creationId xmlns:a16="http://schemas.microsoft.com/office/drawing/2014/main" id="{D000F1FD-5862-3849-948A-FEE073998709}"/>
                    </a:ext>
                  </a:extLst>
                </p:cNvPr>
                <p:cNvGrpSpPr/>
                <p:nvPr/>
              </p:nvGrpSpPr>
              <p:grpSpPr>
                <a:xfrm>
                  <a:off x="2111327" y="2505644"/>
                  <a:ext cx="2986572" cy="407477"/>
                  <a:chOff x="2069764" y="2488594"/>
                  <a:chExt cx="2986572" cy="407477"/>
                </a:xfrm>
              </p:grpSpPr>
              <p:sp>
                <p:nvSpPr>
                  <p:cNvPr id="121" name="Rectangle 120">
                    <a:extLst>
                      <a:ext uri="{FF2B5EF4-FFF2-40B4-BE49-F238E27FC236}">
                        <a16:creationId xmlns:a16="http://schemas.microsoft.com/office/drawing/2014/main" id="{508E10FF-CD07-324B-B4C3-02351F378207}"/>
                      </a:ext>
                    </a:extLst>
                  </p:cNvPr>
                  <p:cNvSpPr/>
                  <p:nvPr/>
                </p:nvSpPr>
                <p:spPr bwMode="auto">
                  <a:xfrm rot="281657">
                    <a:off x="2069764" y="2505415"/>
                    <a:ext cx="2986572" cy="108139"/>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108139"/>
                      <a:gd name="connsiteX1" fmla="*/ 2991185 w 2991185"/>
                      <a:gd name="connsiteY1" fmla="*/ 0 h 108139"/>
                      <a:gd name="connsiteX2" fmla="*/ 2991185 w 2991185"/>
                      <a:gd name="connsiteY2" fmla="*/ 45719 h 108139"/>
                      <a:gd name="connsiteX3" fmla="*/ 5122 w 2991185"/>
                      <a:gd name="connsiteY3" fmla="*/ 108139 h 108139"/>
                      <a:gd name="connsiteX4" fmla="*/ 0 w 2991185"/>
                      <a:gd name="connsiteY4" fmla="*/ 0 h 108139"/>
                      <a:gd name="connsiteX0" fmla="*/ 0 w 2986572"/>
                      <a:gd name="connsiteY0" fmla="*/ 56178 h 108139"/>
                      <a:gd name="connsiteX1" fmla="*/ 2986572 w 2986572"/>
                      <a:gd name="connsiteY1" fmla="*/ 0 h 108139"/>
                      <a:gd name="connsiteX2" fmla="*/ 2986572 w 2986572"/>
                      <a:gd name="connsiteY2" fmla="*/ 45719 h 108139"/>
                      <a:gd name="connsiteX3" fmla="*/ 509 w 2986572"/>
                      <a:gd name="connsiteY3" fmla="*/ 108139 h 108139"/>
                      <a:gd name="connsiteX4" fmla="*/ 0 w 2986572"/>
                      <a:gd name="connsiteY4" fmla="*/ 56178 h 108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572" h="108139">
                        <a:moveTo>
                          <a:pt x="0" y="56178"/>
                        </a:moveTo>
                        <a:lnTo>
                          <a:pt x="2986572" y="0"/>
                        </a:lnTo>
                        <a:lnTo>
                          <a:pt x="2986572" y="45719"/>
                        </a:lnTo>
                        <a:lnTo>
                          <a:pt x="509" y="108139"/>
                        </a:lnTo>
                        <a:cubicBezTo>
                          <a:pt x="339" y="90819"/>
                          <a:pt x="170" y="73498"/>
                          <a:pt x="0" y="56178"/>
                        </a:cubicBez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22" name="Triangle 121">
                    <a:extLst>
                      <a:ext uri="{FF2B5EF4-FFF2-40B4-BE49-F238E27FC236}">
                        <a16:creationId xmlns:a16="http://schemas.microsoft.com/office/drawing/2014/main" id="{19C5251F-8E9F-C54B-8197-3151296A3DC9}"/>
                      </a:ext>
                    </a:extLst>
                  </p:cNvPr>
                  <p:cNvSpPr/>
                  <p:nvPr/>
                </p:nvSpPr>
                <p:spPr bwMode="auto">
                  <a:xfrm rot="10800000">
                    <a:off x="2154961" y="2488594"/>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119" name="Rectangle 118">
                  <a:extLst>
                    <a:ext uri="{FF2B5EF4-FFF2-40B4-BE49-F238E27FC236}">
                      <a16:creationId xmlns:a16="http://schemas.microsoft.com/office/drawing/2014/main" id="{9244E8CC-9929-3949-B05A-04B469460B6C}"/>
                    </a:ext>
                  </a:extLst>
                </p:cNvPr>
                <p:cNvSpPr/>
                <p:nvPr/>
              </p:nvSpPr>
              <p:spPr bwMode="auto">
                <a:xfrm>
                  <a:off x="5062650" y="1793225"/>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20" name="ZoneTexte 119">
                  <a:extLst>
                    <a:ext uri="{FF2B5EF4-FFF2-40B4-BE49-F238E27FC236}">
                      <a16:creationId xmlns:a16="http://schemas.microsoft.com/office/drawing/2014/main" id="{60089326-0664-DC49-A992-2F6057C72F2F}"/>
                    </a:ext>
                  </a:extLst>
                </p:cNvPr>
                <p:cNvSpPr txBox="1"/>
                <p:nvPr/>
              </p:nvSpPr>
              <p:spPr>
                <a:xfrm>
                  <a:off x="5121847" y="196046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grpSp>
          <p:sp>
            <p:nvSpPr>
              <p:cNvPr id="111" name="Rectangle 110">
                <a:extLst>
                  <a:ext uri="{FF2B5EF4-FFF2-40B4-BE49-F238E27FC236}">
                    <a16:creationId xmlns:a16="http://schemas.microsoft.com/office/drawing/2014/main" id="{0A432D9E-B95E-CF4A-972D-23F1D547242F}"/>
                  </a:ext>
                </a:extLst>
              </p:cNvPr>
              <p:cNvSpPr/>
              <p:nvPr/>
            </p:nvSpPr>
            <p:spPr bwMode="auto">
              <a:xfrm>
                <a:off x="6368754" y="855326"/>
                <a:ext cx="946444" cy="42352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12" name="ZoneTexte 111">
                <a:extLst>
                  <a:ext uri="{FF2B5EF4-FFF2-40B4-BE49-F238E27FC236}">
                    <a16:creationId xmlns:a16="http://schemas.microsoft.com/office/drawing/2014/main" id="{45310FBC-1C12-1046-8769-9CCCF8B657BA}"/>
                  </a:ext>
                </a:extLst>
              </p:cNvPr>
              <p:cNvSpPr txBox="1"/>
              <p:nvPr/>
            </p:nvSpPr>
            <p:spPr>
              <a:xfrm>
                <a:off x="6410538" y="896072"/>
                <a:ext cx="936475" cy="338554"/>
              </a:xfrm>
              <a:prstGeom prst="rect">
                <a:avLst/>
              </a:prstGeom>
              <a:noFill/>
            </p:spPr>
            <p:txBody>
              <a:bodyPr wrap="none" rtlCol="0">
                <a:spAutoFit/>
              </a:bodyPr>
              <a:lstStyle/>
              <a:p>
                <a:r>
                  <a:rPr lang="fr-FR" sz="1600" dirty="0" err="1">
                    <a:solidFill>
                      <a:schemeClr val="bg1"/>
                    </a:solidFill>
                  </a:rPr>
                  <a:t>PiezoXY</a:t>
                </a:r>
                <a:endParaRPr lang="fr-FR" sz="1600" dirty="0">
                  <a:solidFill>
                    <a:schemeClr val="bg1"/>
                  </a:solidFill>
                </a:endParaRPr>
              </a:p>
            </p:txBody>
          </p:sp>
          <p:sp>
            <p:nvSpPr>
              <p:cNvPr id="113" name="Rectangle 112">
                <a:extLst>
                  <a:ext uri="{FF2B5EF4-FFF2-40B4-BE49-F238E27FC236}">
                    <a16:creationId xmlns:a16="http://schemas.microsoft.com/office/drawing/2014/main" id="{115079C4-BDEA-2241-8199-B2F734CFC771}"/>
                  </a:ext>
                </a:extLst>
              </p:cNvPr>
              <p:cNvSpPr/>
              <p:nvPr/>
            </p:nvSpPr>
            <p:spPr bwMode="auto">
              <a:xfrm>
                <a:off x="6364977" y="1849322"/>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114" name="Connecteur droit 113">
                <a:extLst>
                  <a:ext uri="{FF2B5EF4-FFF2-40B4-BE49-F238E27FC236}">
                    <a16:creationId xmlns:a16="http://schemas.microsoft.com/office/drawing/2014/main" id="{F13947E7-5523-3A40-AD73-FCE2FFDF2DDA}"/>
                  </a:ext>
                </a:extLst>
              </p:cNvPr>
              <p:cNvCxnSpPr>
                <a:cxnSpLocks/>
              </p:cNvCxnSpPr>
              <p:nvPr/>
            </p:nvCxnSpPr>
            <p:spPr bwMode="auto">
              <a:xfrm>
                <a:off x="7311420" y="1900568"/>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5" name="ZoneTexte 114">
                <a:extLst>
                  <a:ext uri="{FF2B5EF4-FFF2-40B4-BE49-F238E27FC236}">
                    <a16:creationId xmlns:a16="http://schemas.microsoft.com/office/drawing/2014/main" id="{EAE2B5CA-05FA-F943-953D-FDA4B95DF931}"/>
                  </a:ext>
                </a:extLst>
              </p:cNvPr>
              <p:cNvSpPr txBox="1"/>
              <p:nvPr/>
            </p:nvSpPr>
            <p:spPr>
              <a:xfrm>
                <a:off x="6354281" y="1852093"/>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cxnSp>
            <p:nvCxnSpPr>
              <p:cNvPr id="116" name="Connecteur droit 115">
                <a:extLst>
                  <a:ext uri="{FF2B5EF4-FFF2-40B4-BE49-F238E27FC236}">
                    <a16:creationId xmlns:a16="http://schemas.microsoft.com/office/drawing/2014/main" id="{D2BBC434-2CCA-134A-8A5D-5CD1ABAF9616}"/>
                  </a:ext>
                </a:extLst>
              </p:cNvPr>
              <p:cNvCxnSpPr>
                <a:cxnSpLocks/>
              </p:cNvCxnSpPr>
              <p:nvPr/>
            </p:nvCxnSpPr>
            <p:spPr bwMode="auto">
              <a:xfrm>
                <a:off x="7311419" y="207038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7" name="ZoneTexte 116">
                <a:extLst>
                  <a:ext uri="{FF2B5EF4-FFF2-40B4-BE49-F238E27FC236}">
                    <a16:creationId xmlns:a16="http://schemas.microsoft.com/office/drawing/2014/main" id="{D2F40373-6C24-904C-9A83-7392D2DD2D86}"/>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grpSp>
      </p:grpSp>
      <p:grpSp>
        <p:nvGrpSpPr>
          <p:cNvPr id="127" name="Groupe 126">
            <a:extLst>
              <a:ext uri="{FF2B5EF4-FFF2-40B4-BE49-F238E27FC236}">
                <a16:creationId xmlns:a16="http://schemas.microsoft.com/office/drawing/2014/main" id="{E966CDC3-567C-4041-91E0-AC6F4D6EA838}"/>
              </a:ext>
            </a:extLst>
          </p:cNvPr>
          <p:cNvGrpSpPr/>
          <p:nvPr/>
        </p:nvGrpSpPr>
        <p:grpSpPr>
          <a:xfrm>
            <a:off x="3083548" y="2432340"/>
            <a:ext cx="5119172" cy="1946668"/>
            <a:chOff x="1450649" y="1274026"/>
            <a:chExt cx="5119172" cy="1946668"/>
          </a:xfrm>
        </p:grpSpPr>
        <p:cxnSp>
          <p:nvCxnSpPr>
            <p:cNvPr id="128" name="Connecteur droit avec flèche 127">
              <a:extLst>
                <a:ext uri="{FF2B5EF4-FFF2-40B4-BE49-F238E27FC236}">
                  <a16:creationId xmlns:a16="http://schemas.microsoft.com/office/drawing/2014/main" id="{97DF2BB7-B7FE-D04D-B70B-098B23984A4C}"/>
                </a:ext>
              </a:extLst>
            </p:cNvPr>
            <p:cNvCxnSpPr>
              <a:cxnSpLocks/>
            </p:cNvCxnSpPr>
            <p:nvPr/>
          </p:nvCxnSpPr>
          <p:spPr bwMode="auto">
            <a:xfrm>
              <a:off x="1897458" y="2166244"/>
              <a:ext cx="0" cy="807918"/>
            </a:xfrm>
            <a:prstGeom prst="straightConnector1">
              <a:avLst/>
            </a:prstGeom>
            <a:solidFill>
              <a:schemeClr val="accent1"/>
            </a:solidFill>
            <a:ln w="19050" cap="flat" cmpd="sng" algn="ctr">
              <a:solidFill>
                <a:schemeClr val="tx1"/>
              </a:solidFill>
              <a:prstDash val="solid"/>
              <a:round/>
              <a:headEnd type="triangle"/>
              <a:tailEnd type="triangle"/>
            </a:ln>
            <a:effectLst/>
          </p:spPr>
        </p:cxnSp>
        <p:sp>
          <p:nvSpPr>
            <p:cNvPr id="129" name="ZoneTexte 128">
              <a:extLst>
                <a:ext uri="{FF2B5EF4-FFF2-40B4-BE49-F238E27FC236}">
                  <a16:creationId xmlns:a16="http://schemas.microsoft.com/office/drawing/2014/main" id="{7F3AD3E0-51BA-1346-85D9-5D9390F88352}"/>
                </a:ext>
              </a:extLst>
            </p:cNvPr>
            <p:cNvSpPr txBox="1"/>
            <p:nvPr/>
          </p:nvSpPr>
          <p:spPr>
            <a:xfrm>
              <a:off x="1450649" y="2297646"/>
              <a:ext cx="526683" cy="461665"/>
            </a:xfrm>
            <a:prstGeom prst="rect">
              <a:avLst/>
            </a:prstGeom>
            <a:noFill/>
          </p:spPr>
          <p:txBody>
            <a:bodyPr wrap="none" rtlCol="0">
              <a:spAutoFit/>
            </a:bodyPr>
            <a:lstStyle/>
            <a:p>
              <a:r>
                <a:rPr lang="fr-FR" dirty="0" err="1"/>
                <a:t>A</a:t>
              </a:r>
              <a:r>
                <a:rPr lang="fr-FR" baseline="-25000" dirty="0" err="1"/>
                <a:t>w</a:t>
              </a:r>
              <a:endParaRPr lang="fr-FR" baseline="-25000" dirty="0"/>
            </a:p>
          </p:txBody>
        </p:sp>
        <p:grpSp>
          <p:nvGrpSpPr>
            <p:cNvPr id="130" name="Groupe 129">
              <a:extLst>
                <a:ext uri="{FF2B5EF4-FFF2-40B4-BE49-F238E27FC236}">
                  <a16:creationId xmlns:a16="http://schemas.microsoft.com/office/drawing/2014/main" id="{07DD4BCB-83D4-6247-967D-4DF0034F3F10}"/>
                </a:ext>
              </a:extLst>
            </p:cNvPr>
            <p:cNvGrpSpPr/>
            <p:nvPr/>
          </p:nvGrpSpPr>
          <p:grpSpPr>
            <a:xfrm>
              <a:off x="2000879" y="1274026"/>
              <a:ext cx="4568942" cy="1946668"/>
              <a:chOff x="3394334" y="855326"/>
              <a:chExt cx="4568942" cy="1946668"/>
            </a:xfrm>
          </p:grpSpPr>
          <p:grpSp>
            <p:nvGrpSpPr>
              <p:cNvPr id="131" name="Groupe 130">
                <a:extLst>
                  <a:ext uri="{FF2B5EF4-FFF2-40B4-BE49-F238E27FC236}">
                    <a16:creationId xmlns:a16="http://schemas.microsoft.com/office/drawing/2014/main" id="{5328726D-F7C2-1246-B8C1-9D033914D0F8}"/>
                  </a:ext>
                </a:extLst>
              </p:cNvPr>
              <p:cNvGrpSpPr/>
              <p:nvPr/>
            </p:nvGrpSpPr>
            <p:grpSpPr>
              <a:xfrm rot="386301">
                <a:off x="3394334" y="1774536"/>
                <a:ext cx="2991185" cy="624806"/>
                <a:chOff x="5435582" y="5396424"/>
                <a:chExt cx="2991185" cy="624806"/>
              </a:xfrm>
            </p:grpSpPr>
            <p:sp>
              <p:nvSpPr>
                <p:cNvPr id="149" name="Triangle 148">
                  <a:extLst>
                    <a:ext uri="{FF2B5EF4-FFF2-40B4-BE49-F238E27FC236}">
                      <a16:creationId xmlns:a16="http://schemas.microsoft.com/office/drawing/2014/main" id="{A6975B2E-E517-FC41-B431-A278BF668178}"/>
                    </a:ext>
                  </a:extLst>
                </p:cNvPr>
                <p:cNvSpPr/>
                <p:nvPr/>
              </p:nvSpPr>
              <p:spPr bwMode="auto">
                <a:xfrm rot="10818047">
                  <a:off x="5523732" y="5613753"/>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50" name="Rectangle 80">
                  <a:extLst>
                    <a:ext uri="{FF2B5EF4-FFF2-40B4-BE49-F238E27FC236}">
                      <a16:creationId xmlns:a16="http://schemas.microsoft.com/office/drawing/2014/main" id="{52D5D82A-7DD2-0947-8D5F-5A5260BB77E1}"/>
                    </a:ext>
                  </a:extLst>
                </p:cNvPr>
                <p:cNvSpPr/>
                <p:nvPr/>
              </p:nvSpPr>
              <p:spPr bwMode="auto">
                <a:xfrm rot="21213699">
                  <a:off x="5435582" y="5396424"/>
                  <a:ext cx="2991185" cy="373965"/>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373965"/>
                    <a:gd name="connsiteX1" fmla="*/ 2991185 w 2991185"/>
                    <a:gd name="connsiteY1" fmla="*/ 328246 h 373965"/>
                    <a:gd name="connsiteX2" fmla="*/ 2991185 w 2991185"/>
                    <a:gd name="connsiteY2" fmla="*/ 373965 h 373965"/>
                    <a:gd name="connsiteX3" fmla="*/ 0 w 2991185"/>
                    <a:gd name="connsiteY3" fmla="*/ 373965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 name="connsiteX0" fmla="*/ 0 w 2991185"/>
                    <a:gd name="connsiteY0" fmla="*/ 0 h 373965"/>
                    <a:gd name="connsiteX1" fmla="*/ 2991185 w 2991185"/>
                    <a:gd name="connsiteY1" fmla="*/ 328246 h 373965"/>
                    <a:gd name="connsiteX2" fmla="*/ 2991185 w 2991185"/>
                    <a:gd name="connsiteY2" fmla="*/ 373965 h 373965"/>
                    <a:gd name="connsiteX3" fmla="*/ 35169 w 2991185"/>
                    <a:gd name="connsiteY3" fmla="*/ 63303 h 373965"/>
                    <a:gd name="connsiteX4" fmla="*/ 0 w 2991185"/>
                    <a:gd name="connsiteY4" fmla="*/ 0 h 37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373965">
                      <a:moveTo>
                        <a:pt x="0" y="0"/>
                      </a:moveTo>
                      <a:cubicBezTo>
                        <a:pt x="1196354" y="191477"/>
                        <a:pt x="1994123" y="218831"/>
                        <a:pt x="2991185" y="328246"/>
                      </a:cubicBezTo>
                      <a:lnTo>
                        <a:pt x="2991185" y="373965"/>
                      </a:lnTo>
                      <a:cubicBezTo>
                        <a:pt x="2005846" y="270411"/>
                        <a:pt x="1290139" y="260642"/>
                        <a:pt x="35169" y="63303"/>
                      </a:cubicBezTo>
                      <a:lnTo>
                        <a:pt x="0" y="0"/>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grpSp>
            <p:nvGrpSpPr>
              <p:cNvPr id="132" name="Groupe 131">
                <a:extLst>
                  <a:ext uri="{FF2B5EF4-FFF2-40B4-BE49-F238E27FC236}">
                    <a16:creationId xmlns:a16="http://schemas.microsoft.com/office/drawing/2014/main" id="{2572F9DF-7D15-7048-9B9F-1897AD1A4F96}"/>
                  </a:ext>
                </a:extLst>
              </p:cNvPr>
              <p:cNvGrpSpPr/>
              <p:nvPr/>
            </p:nvGrpSpPr>
            <p:grpSpPr>
              <a:xfrm rot="21346947">
                <a:off x="3406758" y="2107618"/>
                <a:ext cx="2991185" cy="694376"/>
                <a:chOff x="4054904" y="5102302"/>
                <a:chExt cx="2991185" cy="694376"/>
              </a:xfrm>
            </p:grpSpPr>
            <p:sp>
              <p:nvSpPr>
                <p:cNvPr id="147" name="Triangle 146">
                  <a:extLst>
                    <a:ext uri="{FF2B5EF4-FFF2-40B4-BE49-F238E27FC236}">
                      <a16:creationId xmlns:a16="http://schemas.microsoft.com/office/drawing/2014/main" id="{D1F9E4F7-FA09-0545-9BD5-7EE2BD384C27}"/>
                    </a:ext>
                  </a:extLst>
                </p:cNvPr>
                <p:cNvSpPr/>
                <p:nvPr/>
              </p:nvSpPr>
              <p:spPr bwMode="auto">
                <a:xfrm rot="10210790">
                  <a:off x="4140189" y="5389201"/>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48" name="Rectangle 70">
                  <a:extLst>
                    <a:ext uri="{FF2B5EF4-FFF2-40B4-BE49-F238E27FC236}">
                      <a16:creationId xmlns:a16="http://schemas.microsoft.com/office/drawing/2014/main" id="{F48E7A4C-B41E-FF4E-A1DF-B41E1822A4E9}"/>
                    </a:ext>
                  </a:extLst>
                </p:cNvPr>
                <p:cNvSpPr/>
                <p:nvPr/>
              </p:nvSpPr>
              <p:spPr bwMode="auto">
                <a:xfrm rot="253053">
                  <a:off x="4054904" y="5102302"/>
                  <a:ext cx="2991185" cy="447510"/>
                </a:xfrm>
                <a:custGeom>
                  <a:avLst/>
                  <a:gdLst>
                    <a:gd name="connsiteX0" fmla="*/ 0 w 2991185"/>
                    <a:gd name="connsiteY0" fmla="*/ 0 h 45719"/>
                    <a:gd name="connsiteX1" fmla="*/ 2991185 w 2991185"/>
                    <a:gd name="connsiteY1" fmla="*/ 0 h 45719"/>
                    <a:gd name="connsiteX2" fmla="*/ 2991185 w 2991185"/>
                    <a:gd name="connsiteY2" fmla="*/ 45719 h 45719"/>
                    <a:gd name="connsiteX3" fmla="*/ 0 w 2991185"/>
                    <a:gd name="connsiteY3" fmla="*/ 45719 h 45719"/>
                    <a:gd name="connsiteX4" fmla="*/ 0 w 2991185"/>
                    <a:gd name="connsiteY4" fmla="*/ 0 h 45719"/>
                    <a:gd name="connsiteX0" fmla="*/ 0 w 2991185"/>
                    <a:gd name="connsiteY0" fmla="*/ 0 h 444415"/>
                    <a:gd name="connsiteX1" fmla="*/ 2991185 w 2991185"/>
                    <a:gd name="connsiteY1" fmla="*/ 0 h 444415"/>
                    <a:gd name="connsiteX2" fmla="*/ 2991185 w 2991185"/>
                    <a:gd name="connsiteY2" fmla="*/ 45719 h 444415"/>
                    <a:gd name="connsiteX3" fmla="*/ 4334 w 2991185"/>
                    <a:gd name="connsiteY3" fmla="*/ 444415 h 444415"/>
                    <a:gd name="connsiteX4" fmla="*/ 0 w 2991185"/>
                    <a:gd name="connsiteY4" fmla="*/ 0 h 444415"/>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 name="connsiteX0" fmla="*/ 0 w 2991185"/>
                    <a:gd name="connsiteY0" fmla="*/ 398696 h 447510"/>
                    <a:gd name="connsiteX1" fmla="*/ 2991185 w 2991185"/>
                    <a:gd name="connsiteY1" fmla="*/ 0 h 447510"/>
                    <a:gd name="connsiteX2" fmla="*/ 2991185 w 2991185"/>
                    <a:gd name="connsiteY2" fmla="*/ 45719 h 447510"/>
                    <a:gd name="connsiteX3" fmla="*/ 4334 w 2991185"/>
                    <a:gd name="connsiteY3" fmla="*/ 444415 h 447510"/>
                    <a:gd name="connsiteX4" fmla="*/ 0 w 2991185"/>
                    <a:gd name="connsiteY4" fmla="*/ 398696 h 447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1185" h="447510">
                      <a:moveTo>
                        <a:pt x="0" y="398696"/>
                      </a:moveTo>
                      <a:cubicBezTo>
                        <a:pt x="1001396" y="166123"/>
                        <a:pt x="1994123" y="132899"/>
                        <a:pt x="2991185" y="0"/>
                      </a:cubicBezTo>
                      <a:lnTo>
                        <a:pt x="2991185" y="45719"/>
                      </a:lnTo>
                      <a:cubicBezTo>
                        <a:pt x="1995568" y="178618"/>
                        <a:pt x="1021619" y="216176"/>
                        <a:pt x="4334" y="444415"/>
                      </a:cubicBezTo>
                      <a:cubicBezTo>
                        <a:pt x="2889" y="296277"/>
                        <a:pt x="1445" y="546834"/>
                        <a:pt x="0" y="398696"/>
                      </a:cubicBez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133" name="Ellipse 132">
                <a:extLst>
                  <a:ext uri="{FF2B5EF4-FFF2-40B4-BE49-F238E27FC236}">
                    <a16:creationId xmlns:a16="http://schemas.microsoft.com/office/drawing/2014/main" id="{998F9C67-0984-264E-86E2-C49FA7FE6113}"/>
                  </a:ext>
                </a:extLst>
              </p:cNvPr>
              <p:cNvSpPr/>
              <p:nvPr/>
            </p:nvSpPr>
            <p:spPr bwMode="auto">
              <a:xfrm>
                <a:off x="7543836" y="1788725"/>
                <a:ext cx="407484" cy="377511"/>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nvGrpSpPr>
              <p:cNvPr id="134" name="Groupe 133">
                <a:extLst>
                  <a:ext uri="{FF2B5EF4-FFF2-40B4-BE49-F238E27FC236}">
                    <a16:creationId xmlns:a16="http://schemas.microsoft.com/office/drawing/2014/main" id="{36B034E1-18D8-CC4D-9436-BE729742B1BB}"/>
                  </a:ext>
                </a:extLst>
              </p:cNvPr>
              <p:cNvGrpSpPr/>
              <p:nvPr/>
            </p:nvGrpSpPr>
            <p:grpSpPr>
              <a:xfrm>
                <a:off x="3411602" y="1255103"/>
                <a:ext cx="3899818" cy="1301349"/>
                <a:chOff x="2109275" y="1793225"/>
                <a:chExt cx="3899818" cy="1301349"/>
              </a:xfrm>
            </p:grpSpPr>
            <p:grpSp>
              <p:nvGrpSpPr>
                <p:cNvPr id="142" name="Groupe 141">
                  <a:extLst>
                    <a:ext uri="{FF2B5EF4-FFF2-40B4-BE49-F238E27FC236}">
                      <a16:creationId xmlns:a16="http://schemas.microsoft.com/office/drawing/2014/main" id="{BA34EC58-FA24-E142-9065-D553DCEC2204}"/>
                    </a:ext>
                  </a:extLst>
                </p:cNvPr>
                <p:cNvGrpSpPr/>
                <p:nvPr/>
              </p:nvGrpSpPr>
              <p:grpSpPr>
                <a:xfrm>
                  <a:off x="2109275" y="2641378"/>
                  <a:ext cx="2991185" cy="453196"/>
                  <a:chOff x="2067712" y="2624328"/>
                  <a:chExt cx="2991185" cy="453196"/>
                </a:xfrm>
              </p:grpSpPr>
              <p:sp>
                <p:nvSpPr>
                  <p:cNvPr id="145" name="Rectangle 144">
                    <a:extLst>
                      <a:ext uri="{FF2B5EF4-FFF2-40B4-BE49-F238E27FC236}">
                        <a16:creationId xmlns:a16="http://schemas.microsoft.com/office/drawing/2014/main" id="{34DFB80B-3A17-6549-9D97-2AAFE2B6D3DD}"/>
                      </a:ext>
                    </a:extLst>
                  </p:cNvPr>
                  <p:cNvSpPr/>
                  <p:nvPr/>
                </p:nvSpPr>
                <p:spPr bwMode="auto">
                  <a:xfrm>
                    <a:off x="2067712" y="2624328"/>
                    <a:ext cx="2991185" cy="45719"/>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46" name="Triangle 145">
                    <a:extLst>
                      <a:ext uri="{FF2B5EF4-FFF2-40B4-BE49-F238E27FC236}">
                        <a16:creationId xmlns:a16="http://schemas.microsoft.com/office/drawing/2014/main" id="{BBEEA75D-5668-764C-9AA6-568F7C2A114A}"/>
                      </a:ext>
                    </a:extLst>
                  </p:cNvPr>
                  <p:cNvSpPr/>
                  <p:nvPr/>
                </p:nvSpPr>
                <p:spPr bwMode="auto">
                  <a:xfrm rot="10800000">
                    <a:off x="2124428" y="2670047"/>
                    <a:ext cx="182880" cy="407477"/>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grpSp>
            <p:sp>
              <p:nvSpPr>
                <p:cNvPr id="143" name="Rectangle 142">
                  <a:extLst>
                    <a:ext uri="{FF2B5EF4-FFF2-40B4-BE49-F238E27FC236}">
                      <a16:creationId xmlns:a16="http://schemas.microsoft.com/office/drawing/2014/main" id="{9368E219-1EDD-4545-98D8-5A4D3195AB0F}"/>
                    </a:ext>
                  </a:extLst>
                </p:cNvPr>
                <p:cNvSpPr/>
                <p:nvPr/>
              </p:nvSpPr>
              <p:spPr bwMode="auto">
                <a:xfrm>
                  <a:off x="5062650" y="1793225"/>
                  <a:ext cx="946443" cy="851172"/>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144" name="ZoneTexte 143">
                  <a:extLst>
                    <a:ext uri="{FF2B5EF4-FFF2-40B4-BE49-F238E27FC236}">
                      <a16:creationId xmlns:a16="http://schemas.microsoft.com/office/drawing/2014/main" id="{ED885C0A-63C2-4943-AC62-2D368C5C4B52}"/>
                    </a:ext>
                  </a:extLst>
                </p:cNvPr>
                <p:cNvSpPr txBox="1"/>
                <p:nvPr/>
              </p:nvSpPr>
              <p:spPr>
                <a:xfrm>
                  <a:off x="5121847" y="1960469"/>
                  <a:ext cx="766557" cy="338554"/>
                </a:xfrm>
                <a:prstGeom prst="rect">
                  <a:avLst/>
                </a:prstGeom>
                <a:noFill/>
              </p:spPr>
              <p:txBody>
                <a:bodyPr wrap="none" rtlCol="0">
                  <a:spAutoFit/>
                </a:bodyPr>
                <a:lstStyle/>
                <a:p>
                  <a:r>
                    <a:rPr lang="fr-FR" sz="1600" dirty="0" err="1">
                      <a:solidFill>
                        <a:schemeClr val="bg1"/>
                      </a:solidFill>
                    </a:rPr>
                    <a:t>PiezoZ</a:t>
                  </a:r>
                  <a:endParaRPr lang="fr-FR" sz="1600" dirty="0">
                    <a:solidFill>
                      <a:schemeClr val="bg1"/>
                    </a:solidFill>
                  </a:endParaRPr>
                </a:p>
              </p:txBody>
            </p:sp>
          </p:grpSp>
          <p:sp>
            <p:nvSpPr>
              <p:cNvPr id="135" name="Rectangle 134">
                <a:extLst>
                  <a:ext uri="{FF2B5EF4-FFF2-40B4-BE49-F238E27FC236}">
                    <a16:creationId xmlns:a16="http://schemas.microsoft.com/office/drawing/2014/main" id="{55A2D104-D14E-DF45-995F-FDB122A20D7F}"/>
                  </a:ext>
                </a:extLst>
              </p:cNvPr>
              <p:cNvSpPr/>
              <p:nvPr/>
            </p:nvSpPr>
            <p:spPr bwMode="auto">
              <a:xfrm>
                <a:off x="6368754" y="855326"/>
                <a:ext cx="946444" cy="42352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136" name="ZoneTexte 135">
                <a:extLst>
                  <a:ext uri="{FF2B5EF4-FFF2-40B4-BE49-F238E27FC236}">
                    <a16:creationId xmlns:a16="http://schemas.microsoft.com/office/drawing/2014/main" id="{FD53232E-42B3-2D4D-89DC-9272B172E07D}"/>
                  </a:ext>
                </a:extLst>
              </p:cNvPr>
              <p:cNvSpPr txBox="1"/>
              <p:nvPr/>
            </p:nvSpPr>
            <p:spPr>
              <a:xfrm>
                <a:off x="6410538" y="896072"/>
                <a:ext cx="936475" cy="338554"/>
              </a:xfrm>
              <a:prstGeom prst="rect">
                <a:avLst/>
              </a:prstGeom>
              <a:noFill/>
            </p:spPr>
            <p:txBody>
              <a:bodyPr wrap="none" rtlCol="0">
                <a:spAutoFit/>
              </a:bodyPr>
              <a:lstStyle/>
              <a:p>
                <a:r>
                  <a:rPr lang="fr-FR" sz="1600" dirty="0" err="1">
                    <a:solidFill>
                      <a:schemeClr val="bg1"/>
                    </a:solidFill>
                  </a:rPr>
                  <a:t>PiezoXY</a:t>
                </a:r>
                <a:endParaRPr lang="fr-FR" sz="1600" dirty="0">
                  <a:solidFill>
                    <a:schemeClr val="bg1"/>
                  </a:solidFill>
                </a:endParaRPr>
              </a:p>
            </p:txBody>
          </p:sp>
          <p:sp>
            <p:nvSpPr>
              <p:cNvPr id="137" name="Rectangle 136">
                <a:extLst>
                  <a:ext uri="{FF2B5EF4-FFF2-40B4-BE49-F238E27FC236}">
                    <a16:creationId xmlns:a16="http://schemas.microsoft.com/office/drawing/2014/main" id="{9B4C3178-7826-524B-94B0-20FD65234F35}"/>
                  </a:ext>
                </a:extLst>
              </p:cNvPr>
              <p:cNvSpPr/>
              <p:nvPr/>
            </p:nvSpPr>
            <p:spPr bwMode="auto">
              <a:xfrm>
                <a:off x="6364977" y="1849322"/>
                <a:ext cx="946443" cy="299651"/>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138" name="Connecteur droit 137">
                <a:extLst>
                  <a:ext uri="{FF2B5EF4-FFF2-40B4-BE49-F238E27FC236}">
                    <a16:creationId xmlns:a16="http://schemas.microsoft.com/office/drawing/2014/main" id="{9B913B63-1CF1-1F49-B5A5-50CBE6027A67}"/>
                  </a:ext>
                </a:extLst>
              </p:cNvPr>
              <p:cNvCxnSpPr>
                <a:cxnSpLocks/>
              </p:cNvCxnSpPr>
              <p:nvPr/>
            </p:nvCxnSpPr>
            <p:spPr bwMode="auto">
              <a:xfrm>
                <a:off x="7311420" y="1900568"/>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9" name="ZoneTexte 138">
                <a:extLst>
                  <a:ext uri="{FF2B5EF4-FFF2-40B4-BE49-F238E27FC236}">
                    <a16:creationId xmlns:a16="http://schemas.microsoft.com/office/drawing/2014/main" id="{15239B05-B60E-CE42-B609-0EA917EEA0FA}"/>
                  </a:ext>
                </a:extLst>
              </p:cNvPr>
              <p:cNvSpPr txBox="1"/>
              <p:nvPr/>
            </p:nvSpPr>
            <p:spPr>
              <a:xfrm>
                <a:off x="6354281" y="1852093"/>
                <a:ext cx="1136017" cy="307777"/>
              </a:xfrm>
              <a:prstGeom prst="rect">
                <a:avLst/>
              </a:prstGeom>
              <a:noFill/>
            </p:spPr>
            <p:txBody>
              <a:bodyPr wrap="square" rtlCol="0">
                <a:spAutoFit/>
              </a:bodyPr>
              <a:lstStyle/>
              <a:p>
                <a:r>
                  <a:rPr lang="fr-FR" sz="1400" dirty="0" err="1">
                    <a:solidFill>
                      <a:schemeClr val="bg1"/>
                    </a:solidFill>
                  </a:rPr>
                  <a:t>Piezo</a:t>
                </a:r>
                <a:r>
                  <a:rPr lang="fr-FR" sz="1400" dirty="0">
                    <a:solidFill>
                      <a:schemeClr val="bg1"/>
                    </a:solidFill>
                  </a:rPr>
                  <a:t> drive</a:t>
                </a:r>
              </a:p>
            </p:txBody>
          </p:sp>
          <p:cxnSp>
            <p:nvCxnSpPr>
              <p:cNvPr id="140" name="Connecteur droit 139">
                <a:extLst>
                  <a:ext uri="{FF2B5EF4-FFF2-40B4-BE49-F238E27FC236}">
                    <a16:creationId xmlns:a16="http://schemas.microsoft.com/office/drawing/2014/main" id="{25B07C95-0E8B-E849-ADFB-AB528258CB98}"/>
                  </a:ext>
                </a:extLst>
              </p:cNvPr>
              <p:cNvCxnSpPr>
                <a:cxnSpLocks/>
              </p:cNvCxnSpPr>
              <p:nvPr/>
            </p:nvCxnSpPr>
            <p:spPr bwMode="auto">
              <a:xfrm>
                <a:off x="7311419" y="2070385"/>
                <a:ext cx="25632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1" name="ZoneTexte 140">
                <a:extLst>
                  <a:ext uri="{FF2B5EF4-FFF2-40B4-BE49-F238E27FC236}">
                    <a16:creationId xmlns:a16="http://schemas.microsoft.com/office/drawing/2014/main" id="{2AE28B43-211E-3241-9FDF-9BF2FF69C635}"/>
                  </a:ext>
                </a:extLst>
              </p:cNvPr>
              <p:cNvSpPr txBox="1"/>
              <p:nvPr/>
            </p:nvSpPr>
            <p:spPr>
              <a:xfrm>
                <a:off x="7555792" y="1698205"/>
                <a:ext cx="407484" cy="461665"/>
              </a:xfrm>
              <a:prstGeom prst="rect">
                <a:avLst/>
              </a:prstGeom>
              <a:noFill/>
            </p:spPr>
            <p:txBody>
              <a:bodyPr wrap="none" rtlCol="0">
                <a:spAutoFit/>
              </a:bodyPr>
              <a:lstStyle/>
              <a:p>
                <a:r>
                  <a:rPr lang="fr-FR" dirty="0">
                    <a:latin typeface="Symbol" pitchFamily="2" charset="2"/>
                  </a:rPr>
                  <a:t>w</a:t>
                </a:r>
              </a:p>
            </p:txBody>
          </p:sp>
        </p:grpSp>
      </p:grpSp>
      <p:grpSp>
        <p:nvGrpSpPr>
          <p:cNvPr id="156" name="Groupe 155">
            <a:extLst>
              <a:ext uri="{FF2B5EF4-FFF2-40B4-BE49-F238E27FC236}">
                <a16:creationId xmlns:a16="http://schemas.microsoft.com/office/drawing/2014/main" id="{96F45FA1-E113-2B46-8C64-983A7E623149}"/>
              </a:ext>
            </a:extLst>
          </p:cNvPr>
          <p:cNvGrpSpPr/>
          <p:nvPr/>
        </p:nvGrpSpPr>
        <p:grpSpPr>
          <a:xfrm>
            <a:off x="1417839" y="3717423"/>
            <a:ext cx="4550679" cy="511137"/>
            <a:chOff x="1571341" y="4641241"/>
            <a:chExt cx="4550679" cy="511137"/>
          </a:xfrm>
        </p:grpSpPr>
        <p:cxnSp>
          <p:nvCxnSpPr>
            <p:cNvPr id="153" name="Connecteur droit 152">
              <a:extLst>
                <a:ext uri="{FF2B5EF4-FFF2-40B4-BE49-F238E27FC236}">
                  <a16:creationId xmlns:a16="http://schemas.microsoft.com/office/drawing/2014/main" id="{EBBB24FB-4BBB-A540-B93A-05AE73C39B29}"/>
                </a:ext>
              </a:extLst>
            </p:cNvPr>
            <p:cNvCxnSpPr>
              <a:cxnSpLocks/>
            </p:cNvCxnSpPr>
            <p:nvPr/>
          </p:nvCxnSpPr>
          <p:spPr bwMode="auto">
            <a:xfrm>
              <a:off x="1571341" y="5143500"/>
              <a:ext cx="2429158" cy="0"/>
            </a:xfrm>
            <a:prstGeom prst="line">
              <a:avLst/>
            </a:prstGeom>
            <a:solidFill>
              <a:schemeClr val="accent1"/>
            </a:solidFill>
            <a:ln w="28575" cap="flat" cmpd="sng" algn="ctr">
              <a:solidFill>
                <a:srgbClr val="00B050"/>
              </a:solidFill>
              <a:prstDash val="dash"/>
              <a:round/>
              <a:headEnd type="none" w="med" len="med"/>
              <a:tailEnd type="none" w="med" len="med"/>
            </a:ln>
            <a:effectLst/>
          </p:spPr>
        </p:cxnSp>
        <p:cxnSp>
          <p:nvCxnSpPr>
            <p:cNvPr id="154" name="Connecteur droit 153">
              <a:extLst>
                <a:ext uri="{FF2B5EF4-FFF2-40B4-BE49-F238E27FC236}">
                  <a16:creationId xmlns:a16="http://schemas.microsoft.com/office/drawing/2014/main" id="{7033185B-C9E9-2248-AADA-ABDD1ABC9B34}"/>
                </a:ext>
              </a:extLst>
            </p:cNvPr>
            <p:cNvCxnSpPr>
              <a:cxnSpLocks/>
            </p:cNvCxnSpPr>
            <p:nvPr/>
          </p:nvCxnSpPr>
          <p:spPr bwMode="auto">
            <a:xfrm>
              <a:off x="4000499" y="4645680"/>
              <a:ext cx="2121521" cy="6087"/>
            </a:xfrm>
            <a:prstGeom prst="line">
              <a:avLst/>
            </a:prstGeom>
            <a:solidFill>
              <a:schemeClr val="accent1"/>
            </a:solidFill>
            <a:ln w="28575" cap="flat" cmpd="sng" algn="ctr">
              <a:solidFill>
                <a:srgbClr val="00B050"/>
              </a:solidFill>
              <a:prstDash val="dash"/>
              <a:round/>
              <a:headEnd type="none" w="med" len="med"/>
              <a:tailEnd type="none" w="med" len="med"/>
            </a:ln>
            <a:effectLst/>
          </p:spPr>
        </p:cxnSp>
        <p:cxnSp>
          <p:nvCxnSpPr>
            <p:cNvPr id="155" name="Connecteur droit 154">
              <a:extLst>
                <a:ext uri="{FF2B5EF4-FFF2-40B4-BE49-F238E27FC236}">
                  <a16:creationId xmlns:a16="http://schemas.microsoft.com/office/drawing/2014/main" id="{F6EA7DCB-0937-4D41-8657-30CBBB4647FB}"/>
                </a:ext>
              </a:extLst>
            </p:cNvPr>
            <p:cNvCxnSpPr>
              <a:cxnSpLocks/>
            </p:cNvCxnSpPr>
            <p:nvPr/>
          </p:nvCxnSpPr>
          <p:spPr bwMode="auto">
            <a:xfrm>
              <a:off x="4000499" y="4641241"/>
              <a:ext cx="0" cy="511137"/>
            </a:xfrm>
            <a:prstGeom prst="line">
              <a:avLst/>
            </a:prstGeom>
            <a:solidFill>
              <a:schemeClr val="accent1"/>
            </a:solidFill>
            <a:ln w="28575" cap="flat" cmpd="sng" algn="ctr">
              <a:solidFill>
                <a:srgbClr val="00B050"/>
              </a:solidFill>
              <a:prstDash val="dash"/>
              <a:round/>
              <a:headEnd type="none" w="med" len="med"/>
              <a:tailEnd type="none" w="med" len="med"/>
            </a:ln>
            <a:effectLst/>
          </p:spPr>
        </p:cxnSp>
      </p:grpSp>
      <p:sp>
        <p:nvSpPr>
          <p:cNvPr id="159" name="ZoneTexte 158">
            <a:extLst>
              <a:ext uri="{FF2B5EF4-FFF2-40B4-BE49-F238E27FC236}">
                <a16:creationId xmlns:a16="http://schemas.microsoft.com/office/drawing/2014/main" id="{75174ABF-8DAA-E14A-B73A-7F9C688DB016}"/>
              </a:ext>
            </a:extLst>
          </p:cNvPr>
          <p:cNvSpPr txBox="1"/>
          <p:nvPr/>
        </p:nvSpPr>
        <p:spPr>
          <a:xfrm>
            <a:off x="2622137" y="2992886"/>
            <a:ext cx="3240567" cy="461665"/>
          </a:xfrm>
          <a:prstGeom prst="rect">
            <a:avLst/>
          </a:prstGeom>
          <a:noFill/>
        </p:spPr>
        <p:txBody>
          <a:bodyPr wrap="none" rtlCol="0">
            <a:spAutoFit/>
          </a:bodyPr>
          <a:lstStyle/>
          <a:p>
            <a:r>
              <a:rPr lang="fr-FR" b="1" dirty="0" err="1">
                <a:solidFill>
                  <a:srgbClr val="00B050"/>
                </a:solidFill>
              </a:rPr>
              <a:t>Topography</a:t>
            </a:r>
            <a:r>
              <a:rPr lang="fr-FR" b="1" dirty="0">
                <a:solidFill>
                  <a:srgbClr val="00B050"/>
                </a:solidFill>
              </a:rPr>
              <a:t> image (</a:t>
            </a:r>
            <a:r>
              <a:rPr lang="fr-FR" b="1" dirty="0" err="1">
                <a:solidFill>
                  <a:srgbClr val="00B050"/>
                </a:solidFill>
              </a:rPr>
              <a:t>V</a:t>
            </a:r>
            <a:r>
              <a:rPr lang="fr-FR" b="1" baseline="-25000" dirty="0" err="1">
                <a:solidFill>
                  <a:srgbClr val="00B050"/>
                </a:solidFill>
              </a:rPr>
              <a:t>z</a:t>
            </a:r>
            <a:r>
              <a:rPr lang="fr-FR" b="1" dirty="0">
                <a:solidFill>
                  <a:srgbClr val="00B050"/>
                </a:solidFill>
              </a:rPr>
              <a:t>)</a:t>
            </a:r>
          </a:p>
        </p:txBody>
      </p:sp>
    </p:spTree>
    <p:extLst>
      <p:ext uri="{BB962C8B-B14F-4D97-AF65-F5344CB8AC3E}">
        <p14:creationId xmlns:p14="http://schemas.microsoft.com/office/powerpoint/2010/main" val="21446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77778E-7 -1.85185E-6 L -2.77778E-7 0.20232 " pathEditMode="relative" rAng="0" ptsTypes="AA">
                                      <p:cBhvr>
                                        <p:cTn id="10" dur="5000" fill="hold"/>
                                        <p:tgtEl>
                                          <p:spTgt spid="26"/>
                                        </p:tgtEl>
                                        <p:attrNameLst>
                                          <p:attrName>ppt_x</p:attrName>
                                          <p:attrName>ppt_y</p:attrName>
                                        </p:attrNameLst>
                                      </p:cBhvr>
                                      <p:rCtr x="0" y="10116"/>
                                    </p:animMotion>
                                  </p:childTnLst>
                                </p:cTn>
                              </p:par>
                            </p:childTnLst>
                          </p:cTn>
                        </p:par>
                        <p:par>
                          <p:cTn id="11" fill="hold">
                            <p:stCondLst>
                              <p:cond delay="5000"/>
                            </p:stCondLst>
                            <p:childTnLst>
                              <p:par>
                                <p:cTn id="12" presetID="1" presetClass="exit" presetSubtype="0" fill="hold" nodeType="afterEffect">
                                  <p:stCondLst>
                                    <p:cond delay="0"/>
                                  </p:stCondLst>
                                  <p:childTnLst>
                                    <p:set>
                                      <p:cBhvr>
                                        <p:cTn id="13" dur="1" fill="hold">
                                          <p:stCondLst>
                                            <p:cond delay="0"/>
                                          </p:stCondLst>
                                        </p:cTn>
                                        <p:tgtEl>
                                          <p:spTgt spid="2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2222E-6 -2.22222E-6 L 0.24688 -0.00092 " pathEditMode="relative" rAng="0" ptsTypes="AA">
                                      <p:cBhvr>
                                        <p:cTn id="19" dur="3000" fill="hold"/>
                                        <p:tgtEl>
                                          <p:spTgt spid="79"/>
                                        </p:tgtEl>
                                        <p:attrNameLst>
                                          <p:attrName>ppt_x</p:attrName>
                                          <p:attrName>ppt_y</p:attrName>
                                        </p:attrNameLst>
                                      </p:cBhvr>
                                      <p:rCtr x="12344" y="-46"/>
                                    </p:animMotion>
                                  </p:childTnLst>
                                </p:cTn>
                              </p:par>
                            </p:childTnLst>
                          </p:cTn>
                        </p:par>
                        <p:par>
                          <p:cTn id="20" fill="hold">
                            <p:stCondLst>
                              <p:cond delay="3000"/>
                            </p:stCondLst>
                            <p:childTnLst>
                              <p:par>
                                <p:cTn id="21" presetID="1" presetClass="exit" presetSubtype="0" fill="hold" nodeType="afterEffect">
                                  <p:stCondLst>
                                    <p:cond delay="0"/>
                                  </p:stCondLst>
                                  <p:childTnLst>
                                    <p:set>
                                      <p:cBhvr>
                                        <p:cTn id="22" dur="1" fill="hold">
                                          <p:stCondLst>
                                            <p:cond delay="0"/>
                                          </p:stCondLst>
                                        </p:cTn>
                                        <p:tgtEl>
                                          <p:spTgt spid="7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2.22222E-6 L 0.27882 0.00278 " pathEditMode="relative" rAng="0" ptsTypes="AA">
                                      <p:cBhvr>
                                        <p:cTn id="34" dur="3000" fill="hold"/>
                                        <p:tgtEl>
                                          <p:spTgt spid="127"/>
                                        </p:tgtEl>
                                        <p:attrNameLst>
                                          <p:attrName>ppt_x</p:attrName>
                                          <p:attrName>ppt_y</p:attrName>
                                        </p:attrNameLst>
                                      </p:cBhvr>
                                      <p:rCtr x="13941" y="139"/>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DNALiq!.jpg                                                    000D7017Macintosh HD                   B746CC0A:">
            <a:extLst>
              <a:ext uri="{FF2B5EF4-FFF2-40B4-BE49-F238E27FC236}">
                <a16:creationId xmlns:a16="http://schemas.microsoft.com/office/drawing/2014/main" id="{B6ABF35B-CE56-FC44-97CF-D81F0F07E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1344613"/>
            <a:ext cx="4638675"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4">
            <a:extLst>
              <a:ext uri="{FF2B5EF4-FFF2-40B4-BE49-F238E27FC236}">
                <a16:creationId xmlns:a16="http://schemas.microsoft.com/office/drawing/2014/main" id="{34F4CE5B-EB3A-4F45-BBCA-92513C26823E}"/>
              </a:ext>
            </a:extLst>
          </p:cNvPr>
          <p:cNvSpPr txBox="1">
            <a:spLocks noChangeArrowheads="1"/>
          </p:cNvSpPr>
          <p:nvPr/>
        </p:nvSpPr>
        <p:spPr bwMode="auto">
          <a:xfrm>
            <a:off x="2895600" y="5969000"/>
            <a:ext cx="319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a:t>ADN (100nm x 100 nm)</a:t>
            </a:r>
          </a:p>
        </p:txBody>
      </p:sp>
      <p:sp>
        <p:nvSpPr>
          <p:cNvPr id="5" name="Rectangle 4">
            <a:extLst>
              <a:ext uri="{FF2B5EF4-FFF2-40B4-BE49-F238E27FC236}">
                <a16:creationId xmlns:a16="http://schemas.microsoft.com/office/drawing/2014/main" id="{D605038D-6937-BC47-A9C2-6862F24781AF}"/>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IV. </a:t>
            </a:r>
            <a:r>
              <a:rPr lang="fr-FR" sz="1600" dirty="0" err="1">
                <a:latin typeface="Times" charset="0"/>
                <a:ea typeface="ＭＳ Ｐゴシック" charset="0"/>
                <a:cs typeface="ＭＳ Ｐゴシック" charset="0"/>
              </a:rPr>
              <a:t>Dynamic</a:t>
            </a:r>
            <a:r>
              <a:rPr lang="fr-FR" sz="1600" dirty="0">
                <a:latin typeface="Times" charset="0"/>
                <a:ea typeface="ＭＳ Ｐゴシック" charset="0"/>
                <a:cs typeface="ＭＳ Ｐゴシック" charset="0"/>
              </a:rPr>
              <a:t> mode</a:t>
            </a:r>
          </a:p>
        </p:txBody>
      </p:sp>
      <p:sp>
        <p:nvSpPr>
          <p:cNvPr id="6" name="Rectangle 5">
            <a:extLst>
              <a:ext uri="{FF2B5EF4-FFF2-40B4-BE49-F238E27FC236}">
                <a16:creationId xmlns:a16="http://schemas.microsoft.com/office/drawing/2014/main" id="{3F174883-D6C4-B445-AA99-8359E21211A9}"/>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sz="1600" dirty="0"/>
          </a:p>
        </p:txBody>
      </p:sp>
      <p:sp>
        <p:nvSpPr>
          <p:cNvPr id="7" name="Text Box 3">
            <a:extLst>
              <a:ext uri="{FF2B5EF4-FFF2-40B4-BE49-F238E27FC236}">
                <a16:creationId xmlns:a16="http://schemas.microsoft.com/office/drawing/2014/main" id="{25D1429E-FD7A-224A-8CB4-B4128A9CF4E8}"/>
              </a:ext>
            </a:extLst>
          </p:cNvPr>
          <p:cNvSpPr txBox="1">
            <a:spLocks noChangeArrowheads="1"/>
          </p:cNvSpPr>
          <p:nvPr/>
        </p:nvSpPr>
        <p:spPr bwMode="auto">
          <a:xfrm>
            <a:off x="2101850" y="622300"/>
            <a:ext cx="4932363" cy="523875"/>
          </a:xfrm>
          <a:prstGeom prst="rect">
            <a:avLst/>
          </a:prstGeom>
          <a:solidFill>
            <a:srgbClr val="FFE69B"/>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fr-FR" sz="2800"/>
              <a:t>Image AFM en mode dynamique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DESS_im2.psd                                                   000D7017Macintosh HD                   B746CC0A:">
            <a:extLst>
              <a:ext uri="{FF2B5EF4-FFF2-40B4-BE49-F238E27FC236}">
                <a16:creationId xmlns:a16="http://schemas.microsoft.com/office/drawing/2014/main" id="{A2F08D72-8A91-9E41-8B63-787C4CB94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38" y="1536700"/>
            <a:ext cx="7386637"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63DB698-EEBE-934E-81DA-05BC7F888B5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VI. </a:t>
            </a:r>
            <a:r>
              <a:rPr lang="fr-FR" sz="1600" dirty="0" err="1">
                <a:latin typeface="Times" charset="0"/>
                <a:ea typeface="ＭＳ Ｐゴシック" charset="0"/>
                <a:cs typeface="ＭＳ Ｐゴシック" charset="0"/>
              </a:rPr>
              <a:t>Resolution</a:t>
            </a:r>
            <a:endParaRPr lang="fr-FR" sz="1600" dirty="0">
              <a:latin typeface="Times"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60CA7588-3593-3447-A2E7-5DAAB5CEA7A0}"/>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sz="1600" dirty="0"/>
          </a:p>
        </p:txBody>
      </p:sp>
      <p:sp>
        <p:nvSpPr>
          <p:cNvPr id="7" name="Text Box 3">
            <a:extLst>
              <a:ext uri="{FF2B5EF4-FFF2-40B4-BE49-F238E27FC236}">
                <a16:creationId xmlns:a16="http://schemas.microsoft.com/office/drawing/2014/main" id="{DE256B7B-0B9E-4943-9122-337E90B9A573}"/>
              </a:ext>
            </a:extLst>
          </p:cNvPr>
          <p:cNvSpPr txBox="1">
            <a:spLocks noChangeArrowheads="1"/>
          </p:cNvSpPr>
          <p:nvPr/>
        </p:nvSpPr>
        <p:spPr bwMode="auto">
          <a:xfrm>
            <a:off x="3006503" y="640090"/>
            <a:ext cx="2873415" cy="523220"/>
          </a:xfrm>
          <a:prstGeom prst="rect">
            <a:avLst/>
          </a:prstGeom>
          <a:solidFill>
            <a:srgbClr val="FFE69B"/>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2800" dirty="0"/>
              <a:t>Tip </a:t>
            </a:r>
            <a:r>
              <a:rPr lang="fr-FR" altLang="fr-FR" sz="2800" dirty="0" err="1"/>
              <a:t>effect</a:t>
            </a:r>
            <a:r>
              <a:rPr lang="fr-FR" altLang="fr-FR" sz="2800" dirty="0"/>
              <a:t> </a:t>
            </a:r>
            <a:r>
              <a:rPr lang="fr-FR" altLang="fr-FR" sz="2800" dirty="0" err="1"/>
              <a:t>example</a:t>
            </a:r>
            <a:endParaRPr lang="fr-FR" altLang="fr-FR" sz="2800" dirty="0"/>
          </a:p>
        </p:txBody>
      </p:sp>
      <p:pic>
        <p:nvPicPr>
          <p:cNvPr id="30725" name="Image 7">
            <a:extLst>
              <a:ext uri="{FF2B5EF4-FFF2-40B4-BE49-F238E27FC236}">
                <a16:creationId xmlns:a16="http://schemas.microsoft.com/office/drawing/2014/main" id="{01930DD5-EE4F-3141-BC6E-B3F38B6175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371600"/>
            <a:ext cx="23749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Image 8">
            <a:extLst>
              <a:ext uri="{FF2B5EF4-FFF2-40B4-BE49-F238E27FC236}">
                <a16:creationId xmlns:a16="http://schemas.microsoft.com/office/drawing/2014/main" id="{D77F6298-F3F2-1840-A78C-86ADCBE18F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8300" y="1374775"/>
            <a:ext cx="2425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DB698-EEBE-934E-81DA-05BC7F888B5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VI. </a:t>
            </a:r>
            <a:r>
              <a:rPr lang="fr-FR" sz="1600" dirty="0" err="1">
                <a:latin typeface="Times" charset="0"/>
                <a:ea typeface="ＭＳ Ｐゴシック" charset="0"/>
                <a:cs typeface="ＭＳ Ｐゴシック" charset="0"/>
              </a:rPr>
              <a:t>Resolution</a:t>
            </a:r>
            <a:endParaRPr lang="fr-FR" sz="1600" dirty="0">
              <a:latin typeface="Times"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60CA7588-3593-3447-A2E7-5DAAB5CEA7A0}"/>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sz="1600" dirty="0"/>
          </a:p>
        </p:txBody>
      </p:sp>
      <p:sp>
        <p:nvSpPr>
          <p:cNvPr id="2" name="ZoneTexte 1">
            <a:extLst>
              <a:ext uri="{FF2B5EF4-FFF2-40B4-BE49-F238E27FC236}">
                <a16:creationId xmlns:a16="http://schemas.microsoft.com/office/drawing/2014/main" id="{5F247037-2C35-D44F-BB37-B3C2F87B492B}"/>
              </a:ext>
            </a:extLst>
          </p:cNvPr>
          <p:cNvSpPr txBox="1"/>
          <p:nvPr/>
        </p:nvSpPr>
        <p:spPr>
          <a:xfrm>
            <a:off x="144965" y="691375"/>
            <a:ext cx="2876685" cy="461665"/>
          </a:xfrm>
          <a:prstGeom prst="rect">
            <a:avLst/>
          </a:prstGeom>
          <a:noFill/>
        </p:spPr>
        <p:txBody>
          <a:bodyPr wrap="none" rtlCol="0">
            <a:spAutoFit/>
          </a:bodyPr>
          <a:lstStyle/>
          <a:p>
            <a:r>
              <a:rPr lang="fr-FR" dirty="0"/>
              <a:t>A) Vertical </a:t>
            </a:r>
            <a:r>
              <a:rPr lang="fr-FR" dirty="0" err="1"/>
              <a:t>sensitivity</a:t>
            </a:r>
            <a:endParaRPr lang="fr-FR" dirty="0"/>
          </a:p>
        </p:txBody>
      </p:sp>
      <p:sp>
        <p:nvSpPr>
          <p:cNvPr id="4" name="ZoneTexte 3">
            <a:extLst>
              <a:ext uri="{FF2B5EF4-FFF2-40B4-BE49-F238E27FC236}">
                <a16:creationId xmlns:a16="http://schemas.microsoft.com/office/drawing/2014/main" id="{B8D2299A-598F-804A-B62A-D4BB2AF18D07}"/>
              </a:ext>
            </a:extLst>
          </p:cNvPr>
          <p:cNvSpPr txBox="1"/>
          <p:nvPr/>
        </p:nvSpPr>
        <p:spPr>
          <a:xfrm>
            <a:off x="454943" y="1412615"/>
            <a:ext cx="8234114" cy="830997"/>
          </a:xfrm>
          <a:prstGeom prst="rect">
            <a:avLst/>
          </a:prstGeom>
          <a:noFill/>
        </p:spPr>
        <p:txBody>
          <a:bodyPr wrap="none" rtlCol="0">
            <a:spAutoFit/>
          </a:bodyPr>
          <a:lstStyle/>
          <a:p>
            <a:r>
              <a:rPr lang="fr-FR" dirty="0"/>
              <a:t>Goes to 30pm to 300pm, </a:t>
            </a:r>
            <a:r>
              <a:rPr lang="fr-FR" dirty="0" err="1"/>
              <a:t>strongly</a:t>
            </a:r>
            <a:r>
              <a:rPr lang="fr-FR" dirty="0"/>
              <a:t> </a:t>
            </a:r>
            <a:r>
              <a:rPr lang="fr-FR" dirty="0" err="1"/>
              <a:t>dependent</a:t>
            </a:r>
            <a:r>
              <a:rPr lang="fr-FR" dirty="0"/>
              <a:t> on the AFM system,</a:t>
            </a:r>
          </a:p>
          <a:p>
            <a:r>
              <a:rPr lang="fr-FR" dirty="0"/>
              <a:t>vibration isolation table and </a:t>
            </a:r>
            <a:r>
              <a:rPr lang="fr-FR" dirty="0" err="1"/>
              <a:t>environment</a:t>
            </a:r>
            <a:r>
              <a:rPr lang="fr-FR" dirty="0"/>
              <a:t>.</a:t>
            </a:r>
          </a:p>
        </p:txBody>
      </p:sp>
      <p:sp>
        <p:nvSpPr>
          <p:cNvPr id="10" name="ZoneTexte 9">
            <a:extLst>
              <a:ext uri="{FF2B5EF4-FFF2-40B4-BE49-F238E27FC236}">
                <a16:creationId xmlns:a16="http://schemas.microsoft.com/office/drawing/2014/main" id="{11D85C50-4A43-E543-A0BE-583C9E76DF1F}"/>
              </a:ext>
            </a:extLst>
          </p:cNvPr>
          <p:cNvSpPr txBox="1"/>
          <p:nvPr/>
        </p:nvSpPr>
        <p:spPr>
          <a:xfrm>
            <a:off x="144965" y="2682914"/>
            <a:ext cx="2744662" cy="461665"/>
          </a:xfrm>
          <a:prstGeom prst="rect">
            <a:avLst/>
          </a:prstGeom>
          <a:noFill/>
        </p:spPr>
        <p:txBody>
          <a:bodyPr wrap="none" rtlCol="0">
            <a:spAutoFit/>
          </a:bodyPr>
          <a:lstStyle/>
          <a:p>
            <a:r>
              <a:rPr lang="fr-FR" dirty="0"/>
              <a:t>B) </a:t>
            </a:r>
            <a:r>
              <a:rPr lang="fr-FR" dirty="0" err="1"/>
              <a:t>Lateral</a:t>
            </a:r>
            <a:r>
              <a:rPr lang="fr-FR" dirty="0"/>
              <a:t> </a:t>
            </a:r>
            <a:r>
              <a:rPr lang="fr-FR" dirty="0" err="1"/>
              <a:t>resolution</a:t>
            </a:r>
            <a:endParaRPr lang="fr-FR" dirty="0"/>
          </a:p>
        </p:txBody>
      </p:sp>
      <p:sp>
        <p:nvSpPr>
          <p:cNvPr id="11" name="ZoneTexte 10">
            <a:extLst>
              <a:ext uri="{FF2B5EF4-FFF2-40B4-BE49-F238E27FC236}">
                <a16:creationId xmlns:a16="http://schemas.microsoft.com/office/drawing/2014/main" id="{7A8F0DA5-A438-CA47-8405-FAF0F2E8034A}"/>
              </a:ext>
            </a:extLst>
          </p:cNvPr>
          <p:cNvSpPr txBox="1"/>
          <p:nvPr/>
        </p:nvSpPr>
        <p:spPr>
          <a:xfrm>
            <a:off x="144965" y="3306245"/>
            <a:ext cx="7445436" cy="830997"/>
          </a:xfrm>
          <a:prstGeom prst="rect">
            <a:avLst/>
          </a:prstGeom>
          <a:noFill/>
        </p:spPr>
        <p:txBody>
          <a:bodyPr wrap="none" rtlCol="0">
            <a:spAutoFit/>
          </a:bodyPr>
          <a:lstStyle/>
          <a:p>
            <a:r>
              <a:rPr lang="fr-FR" dirty="0" err="1"/>
              <a:t>Strongly</a:t>
            </a:r>
            <a:r>
              <a:rPr lang="fr-FR" dirty="0"/>
              <a:t> </a:t>
            </a:r>
            <a:r>
              <a:rPr lang="fr-FR" dirty="0" err="1"/>
              <a:t>dependent</a:t>
            </a:r>
            <a:r>
              <a:rPr lang="fr-FR" dirty="0"/>
              <a:t> on the AFM system and the tip radius: </a:t>
            </a:r>
          </a:p>
          <a:p>
            <a:r>
              <a:rPr lang="fr-FR" dirty="0" err="1"/>
              <a:t>can</a:t>
            </a:r>
            <a:r>
              <a:rPr lang="fr-FR" dirty="0"/>
              <a:t> go </a:t>
            </a:r>
            <a:r>
              <a:rPr lang="fr-FR" dirty="0" err="1"/>
              <a:t>from</a:t>
            </a:r>
            <a:r>
              <a:rPr lang="fr-FR" dirty="0"/>
              <a:t> </a:t>
            </a:r>
            <a:r>
              <a:rPr lang="fr-FR" dirty="0" err="1"/>
              <a:t>sub-nanometer</a:t>
            </a:r>
            <a:r>
              <a:rPr lang="fr-FR" dirty="0"/>
              <a:t> up to 10 nm </a:t>
            </a:r>
            <a:r>
              <a:rPr lang="fr-FR" dirty="0" err="1"/>
              <a:t>resolution</a:t>
            </a:r>
            <a:endParaRPr lang="fr-FR" dirty="0"/>
          </a:p>
        </p:txBody>
      </p:sp>
    </p:spTree>
    <p:extLst>
      <p:ext uri="{BB962C8B-B14F-4D97-AF65-F5344CB8AC3E}">
        <p14:creationId xmlns:p14="http://schemas.microsoft.com/office/powerpoint/2010/main" val="2102036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3DB698-EEBE-934E-81DA-05BC7F888B5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dirty="0">
              <a:latin typeface="Times"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60CA7588-3593-3447-A2E7-5DAAB5CEA7A0}"/>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sz="1600" dirty="0"/>
          </a:p>
        </p:txBody>
      </p:sp>
      <p:sp>
        <p:nvSpPr>
          <p:cNvPr id="5" name="ZoneTexte 4">
            <a:extLst>
              <a:ext uri="{FF2B5EF4-FFF2-40B4-BE49-F238E27FC236}">
                <a16:creationId xmlns:a16="http://schemas.microsoft.com/office/drawing/2014/main" id="{53479152-2212-FC4D-9D13-A002D10F10C2}"/>
              </a:ext>
            </a:extLst>
          </p:cNvPr>
          <p:cNvSpPr txBox="1"/>
          <p:nvPr/>
        </p:nvSpPr>
        <p:spPr>
          <a:xfrm>
            <a:off x="1344001" y="2858868"/>
            <a:ext cx="7225568" cy="646331"/>
          </a:xfrm>
          <a:prstGeom prst="rect">
            <a:avLst/>
          </a:prstGeom>
          <a:noFill/>
          <a:effectLst>
            <a:outerShdw blurRad="101600" dist="63500" dir="1680000" algn="ctr" rotWithShape="0">
              <a:srgbClr val="000000">
                <a:alpha val="55000"/>
              </a:srgbClr>
            </a:outerShdw>
          </a:effectLst>
        </p:spPr>
        <p:txBody>
          <a:bodyPr wrap="none" rtlCol="0">
            <a:spAutoFit/>
          </a:bodyPr>
          <a:lstStyle/>
          <a:p>
            <a:r>
              <a:rPr lang="fr-FR" sz="3600" dirty="0"/>
              <a:t>OTHER AFM OPERATING MODES</a:t>
            </a:r>
          </a:p>
        </p:txBody>
      </p:sp>
    </p:spTree>
    <p:extLst>
      <p:ext uri="{BB962C8B-B14F-4D97-AF65-F5344CB8AC3E}">
        <p14:creationId xmlns:p14="http://schemas.microsoft.com/office/powerpoint/2010/main" val="342277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13;potentiel.pct                                                  000D7017Macintosh HD                   B746CC0A:">
            <a:extLst>
              <a:ext uri="{FF2B5EF4-FFF2-40B4-BE49-F238E27FC236}">
                <a16:creationId xmlns:a16="http://schemas.microsoft.com/office/drawing/2014/main" id="{49786B46-8D79-E240-AB5A-D4CD7E5B0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3E74F4B-B899-4741-94BB-C144443CEB7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 name="Rectangle 1">
            <a:extLst>
              <a:ext uri="{FF2B5EF4-FFF2-40B4-BE49-F238E27FC236}">
                <a16:creationId xmlns:a16="http://schemas.microsoft.com/office/drawing/2014/main" id="{0D8E6C86-B300-AB46-BFD9-0FC571305169}"/>
              </a:ext>
            </a:extLst>
          </p:cNvPr>
          <p:cNvSpPr/>
          <p:nvPr/>
        </p:nvSpPr>
        <p:spPr bwMode="auto">
          <a:xfrm>
            <a:off x="2537715" y="626724"/>
            <a:ext cx="4387067" cy="5342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imes" charset="0"/>
              </a:rPr>
              <a:t>Lennard-Jones </a:t>
            </a:r>
            <a:r>
              <a:rPr kumimoji="0" lang="fr-FR" sz="2400" b="0" i="0" u="none" strike="noStrike" cap="none" normalizeH="0" baseline="0" dirty="0" err="1">
                <a:ln>
                  <a:noFill/>
                </a:ln>
                <a:solidFill>
                  <a:schemeClr val="tx1"/>
                </a:solidFill>
                <a:effectLst/>
                <a:latin typeface="Times" charset="0"/>
              </a:rPr>
              <a:t>Potential</a:t>
            </a:r>
            <a:r>
              <a:rPr kumimoji="0" lang="fr-FR" sz="2400" b="0" i="0" u="none" strike="noStrike" cap="none" normalizeH="0" baseline="0" dirty="0">
                <a:ln>
                  <a:noFill/>
                </a:ln>
                <a:solidFill>
                  <a:schemeClr val="tx1"/>
                </a:solidFill>
                <a:effectLst/>
                <a:latin typeface="Times" charset="0"/>
              </a:rPr>
              <a:t> for </a:t>
            </a:r>
            <a:r>
              <a:rPr kumimoji="0" lang="fr-FR" sz="2400" b="0" i="0" u="none" strike="noStrike" cap="none" normalizeH="0" baseline="0" dirty="0" err="1">
                <a:ln>
                  <a:noFill/>
                </a:ln>
                <a:solidFill>
                  <a:schemeClr val="tx1"/>
                </a:solidFill>
                <a:effectLst/>
                <a:latin typeface="Times" charset="0"/>
              </a:rPr>
              <a:t>Si-Si</a:t>
            </a:r>
            <a:endParaRPr kumimoji="0" lang="fr-FR" sz="2400" b="0" i="0" u="none" strike="noStrike" cap="none" normalizeH="0" baseline="0" dirty="0">
              <a:ln>
                <a:noFill/>
              </a:ln>
              <a:solidFill>
                <a:schemeClr val="tx1"/>
              </a:solidFill>
              <a:effectLst/>
              <a:latin typeface="Times" charset="0"/>
            </a:endParaRPr>
          </a:p>
        </p:txBody>
      </p:sp>
      <p:sp>
        <p:nvSpPr>
          <p:cNvPr id="4" name="Rectangle 3">
            <a:extLst>
              <a:ext uri="{FF2B5EF4-FFF2-40B4-BE49-F238E27FC236}">
                <a16:creationId xmlns:a16="http://schemas.microsoft.com/office/drawing/2014/main" id="{DAE85578-730C-6B4E-A549-2D2E8512C710}"/>
              </a:ext>
            </a:extLst>
          </p:cNvPr>
          <p:cNvSpPr/>
          <p:nvPr/>
        </p:nvSpPr>
        <p:spPr bwMode="auto">
          <a:xfrm>
            <a:off x="2907587" y="1355905"/>
            <a:ext cx="4130211" cy="4585412"/>
          </a:xfrm>
          <a:prstGeom prst="rect">
            <a:avLst/>
          </a:prstGeom>
          <a:solidFill>
            <a:srgbClr val="8DC94B">
              <a:alpha val="14902"/>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sp>
        <p:nvSpPr>
          <p:cNvPr id="6" name="Rectangle 5">
            <a:extLst>
              <a:ext uri="{FF2B5EF4-FFF2-40B4-BE49-F238E27FC236}">
                <a16:creationId xmlns:a16="http://schemas.microsoft.com/office/drawing/2014/main" id="{C8CF86B0-103D-FC46-8181-48872FD4B4D4}"/>
              </a:ext>
            </a:extLst>
          </p:cNvPr>
          <p:cNvSpPr/>
          <p:nvPr/>
        </p:nvSpPr>
        <p:spPr bwMode="auto">
          <a:xfrm>
            <a:off x="2455523" y="1355904"/>
            <a:ext cx="452063" cy="4585412"/>
          </a:xfrm>
          <a:prstGeom prst="rect">
            <a:avLst/>
          </a:prstGeom>
          <a:solidFill>
            <a:srgbClr val="7030A0">
              <a:alpha val="14902"/>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5" name="ZoneTexte 4">
            <a:extLst>
              <a:ext uri="{FF2B5EF4-FFF2-40B4-BE49-F238E27FC236}">
                <a16:creationId xmlns:a16="http://schemas.microsoft.com/office/drawing/2014/main" id="{661A2A3B-EF46-AA44-A15C-389630EB32BD}"/>
              </a:ext>
            </a:extLst>
          </p:cNvPr>
          <p:cNvSpPr txBox="1"/>
          <p:nvPr/>
        </p:nvSpPr>
        <p:spPr>
          <a:xfrm rot="16200000">
            <a:off x="3664124" y="4278763"/>
            <a:ext cx="2837522" cy="400110"/>
          </a:xfrm>
          <a:prstGeom prst="rect">
            <a:avLst/>
          </a:prstGeom>
          <a:noFill/>
        </p:spPr>
        <p:txBody>
          <a:bodyPr wrap="square" rtlCol="0">
            <a:spAutoFit/>
          </a:bodyPr>
          <a:lstStyle/>
          <a:p>
            <a:r>
              <a:rPr lang="fr-FR" sz="2000" dirty="0"/>
              <a:t>Attractive </a:t>
            </a:r>
            <a:r>
              <a:rPr lang="fr-FR" sz="2000" dirty="0" err="1"/>
              <a:t>region</a:t>
            </a:r>
            <a:endParaRPr lang="fr-FR" sz="2000" dirty="0"/>
          </a:p>
        </p:txBody>
      </p:sp>
      <p:sp>
        <p:nvSpPr>
          <p:cNvPr id="8" name="ZoneTexte 7">
            <a:extLst>
              <a:ext uri="{FF2B5EF4-FFF2-40B4-BE49-F238E27FC236}">
                <a16:creationId xmlns:a16="http://schemas.microsoft.com/office/drawing/2014/main" id="{E9FE0342-0964-684C-8007-9D84FB2E43E3}"/>
              </a:ext>
            </a:extLst>
          </p:cNvPr>
          <p:cNvSpPr txBox="1"/>
          <p:nvPr/>
        </p:nvSpPr>
        <p:spPr>
          <a:xfrm rot="16200000">
            <a:off x="1149166" y="4278764"/>
            <a:ext cx="2837522" cy="400110"/>
          </a:xfrm>
          <a:prstGeom prst="rect">
            <a:avLst/>
          </a:prstGeom>
          <a:noFill/>
        </p:spPr>
        <p:txBody>
          <a:bodyPr wrap="square" rtlCol="0">
            <a:spAutoFit/>
          </a:bodyPr>
          <a:lstStyle/>
          <a:p>
            <a:r>
              <a:rPr lang="fr-FR" sz="2000" dirty="0" err="1"/>
              <a:t>repulsive</a:t>
            </a:r>
            <a:r>
              <a:rPr lang="fr-FR" sz="2000" dirty="0"/>
              <a:t> </a:t>
            </a:r>
            <a:r>
              <a:rPr lang="fr-FR" sz="2000" dirty="0" err="1"/>
              <a:t>region</a:t>
            </a:r>
            <a:endParaRPr lang="fr-FR" sz="2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a:extLst>
              <a:ext uri="{FF2B5EF4-FFF2-40B4-BE49-F238E27FC236}">
                <a16:creationId xmlns:a16="http://schemas.microsoft.com/office/drawing/2014/main" id="{79DF2DB8-90FF-2A44-9915-EC4E30B3F5F8}"/>
              </a:ext>
            </a:extLst>
          </p:cNvPr>
          <p:cNvSpPr txBox="1">
            <a:spLocks noChangeArrowheads="1"/>
          </p:cNvSpPr>
          <p:nvPr/>
        </p:nvSpPr>
        <p:spPr bwMode="auto">
          <a:xfrm>
            <a:off x="1905000" y="381000"/>
            <a:ext cx="22012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800" b="1" dirty="0"/>
              <a:t>AFM in </a:t>
            </a:r>
            <a:r>
              <a:rPr lang="fr-FR" altLang="fr-FR" sz="2800" b="1" dirty="0" err="1"/>
              <a:t>fluid</a:t>
            </a:r>
            <a:endParaRPr lang="fr-FR" altLang="fr-FR" b="1" dirty="0"/>
          </a:p>
        </p:txBody>
      </p:sp>
      <p:pic>
        <p:nvPicPr>
          <p:cNvPr id="36866" name="Picture 4">
            <a:extLst>
              <a:ext uri="{FF2B5EF4-FFF2-40B4-BE49-F238E27FC236}">
                <a16:creationId xmlns:a16="http://schemas.microsoft.com/office/drawing/2014/main" id="{28F63ACE-B2E1-8042-BA99-FA10568B9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578100"/>
            <a:ext cx="23368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a:extLst>
              <a:ext uri="{FF2B5EF4-FFF2-40B4-BE49-F238E27FC236}">
                <a16:creationId xmlns:a16="http://schemas.microsoft.com/office/drawing/2014/main" id="{3DBDCB02-A804-CA41-95D8-826E939F8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24526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6">
            <a:extLst>
              <a:ext uri="{FF2B5EF4-FFF2-40B4-BE49-F238E27FC236}">
                <a16:creationId xmlns:a16="http://schemas.microsoft.com/office/drawing/2014/main" id="{C7988993-5066-EB46-A072-1147AB8DA282}"/>
              </a:ext>
            </a:extLst>
          </p:cNvPr>
          <p:cNvSpPr>
            <a:spLocks noChangeArrowheads="1"/>
          </p:cNvSpPr>
          <p:nvPr/>
        </p:nvSpPr>
        <p:spPr bwMode="auto">
          <a:xfrm>
            <a:off x="1828800" y="1524000"/>
            <a:ext cx="320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just"/>
            <a:r>
              <a:rPr lang="fr-FR" altLang="fr-FR" sz="2000" dirty="0" err="1"/>
              <a:t>Yeast</a:t>
            </a:r>
            <a:r>
              <a:rPr lang="fr-FR" altLang="fr-FR" sz="2000" dirty="0"/>
              <a:t> spore </a:t>
            </a:r>
            <a:r>
              <a:rPr lang="fr-FR" altLang="fr-FR" sz="2000" dirty="0" err="1"/>
              <a:t>into</a:t>
            </a:r>
            <a:r>
              <a:rPr lang="fr-FR" altLang="fr-FR" sz="2000" dirty="0"/>
              <a:t> a membrane </a:t>
            </a:r>
            <a:r>
              <a:rPr lang="fr-FR" altLang="ja-JP" sz="2000" dirty="0"/>
              <a:t>(10µm x 10µm)</a:t>
            </a:r>
            <a:endParaRPr lang="fr-FR" altLang="fr-FR" sz="2000" dirty="0"/>
          </a:p>
        </p:txBody>
      </p:sp>
      <p:sp>
        <p:nvSpPr>
          <p:cNvPr id="36869" name="Text Box 9">
            <a:extLst>
              <a:ext uri="{FF2B5EF4-FFF2-40B4-BE49-F238E27FC236}">
                <a16:creationId xmlns:a16="http://schemas.microsoft.com/office/drawing/2014/main" id="{863541F1-7263-6844-821F-92483A7365DA}"/>
              </a:ext>
            </a:extLst>
          </p:cNvPr>
          <p:cNvSpPr txBox="1">
            <a:spLocks noChangeArrowheads="1"/>
          </p:cNvSpPr>
          <p:nvPr/>
        </p:nvSpPr>
        <p:spPr bwMode="auto">
          <a:xfrm>
            <a:off x="5867400" y="5549900"/>
            <a:ext cx="25336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Force-Volume </a:t>
            </a:r>
            <a:r>
              <a:rPr lang="fr-FR" altLang="fr-FR" sz="2000" dirty="0" err="1"/>
              <a:t>analysis</a:t>
            </a:r>
            <a:endParaRPr lang="fr-FR" altLang="fr-FR" sz="2000" dirty="0"/>
          </a:p>
        </p:txBody>
      </p:sp>
      <p:pic>
        <p:nvPicPr>
          <p:cNvPr id="36870" name="Image 9">
            <a:extLst>
              <a:ext uri="{FF2B5EF4-FFF2-40B4-BE49-F238E27FC236}">
                <a16:creationId xmlns:a16="http://schemas.microsoft.com/office/drawing/2014/main" id="{48519598-E04A-5845-9040-576C1AA415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1470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9">
            <a:extLst>
              <a:ext uri="{FF2B5EF4-FFF2-40B4-BE49-F238E27FC236}">
                <a16:creationId xmlns:a16="http://schemas.microsoft.com/office/drawing/2014/main" id="{75338E83-3E6C-0C4A-ABBF-3042D1E08D61}"/>
              </a:ext>
            </a:extLst>
          </p:cNvPr>
          <p:cNvSpPr txBox="1">
            <a:spLocks noChangeArrowheads="1"/>
          </p:cNvSpPr>
          <p:nvPr/>
        </p:nvSpPr>
        <p:spPr bwMode="auto">
          <a:xfrm>
            <a:off x="1917700" y="5803900"/>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sz="2000" dirty="0"/>
              <a:t>Blood </a:t>
            </a:r>
            <a:r>
              <a:rPr lang="fr-FR" altLang="fr-FR" sz="2000" dirty="0" err="1"/>
              <a:t>cells</a:t>
            </a:r>
            <a:r>
              <a:rPr lang="fr-FR" altLang="fr-FR" sz="2000" dirty="0"/>
              <a:t>  (</a:t>
            </a:r>
            <a:r>
              <a:rPr lang="fr-FR" altLang="fr-FR" sz="2000" dirty="0" err="1"/>
              <a:t>tapping</a:t>
            </a:r>
            <a:r>
              <a:rPr lang="fr-FR" altLang="fr-FR" sz="2000" dirty="0"/>
              <a:t>) </a:t>
            </a:r>
          </a:p>
        </p:txBody>
      </p:sp>
      <p:sp>
        <p:nvSpPr>
          <p:cNvPr id="36872" name="Text Box 5">
            <a:extLst>
              <a:ext uri="{FF2B5EF4-FFF2-40B4-BE49-F238E27FC236}">
                <a16:creationId xmlns:a16="http://schemas.microsoft.com/office/drawing/2014/main" id="{C8948AB5-72FC-BF45-A156-A93E76F05309}"/>
              </a:ext>
            </a:extLst>
          </p:cNvPr>
          <p:cNvSpPr txBox="1">
            <a:spLocks noChangeArrowheads="1"/>
          </p:cNvSpPr>
          <p:nvPr/>
        </p:nvSpPr>
        <p:spPr bwMode="auto">
          <a:xfrm>
            <a:off x="2536456" y="1010485"/>
            <a:ext cx="34563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i="1" dirty="0"/>
              <a:t>Contact and </a:t>
            </a:r>
            <a:r>
              <a:rPr lang="fr-FR" altLang="fr-FR" i="1" dirty="0" err="1"/>
              <a:t>tapping</a:t>
            </a:r>
            <a:r>
              <a:rPr lang="fr-FR" altLang="fr-FR" i="1" dirty="0"/>
              <a:t> mode</a:t>
            </a:r>
          </a:p>
        </p:txBody>
      </p:sp>
      <p:grpSp>
        <p:nvGrpSpPr>
          <p:cNvPr id="36873" name="Grouper 27">
            <a:extLst>
              <a:ext uri="{FF2B5EF4-FFF2-40B4-BE49-F238E27FC236}">
                <a16:creationId xmlns:a16="http://schemas.microsoft.com/office/drawing/2014/main" id="{6FAA2E16-DF23-D44B-8B35-0735FDF02DFD}"/>
              </a:ext>
            </a:extLst>
          </p:cNvPr>
          <p:cNvGrpSpPr>
            <a:grpSpLocks/>
          </p:cNvGrpSpPr>
          <p:nvPr/>
        </p:nvGrpSpPr>
        <p:grpSpPr bwMode="auto">
          <a:xfrm>
            <a:off x="5981700" y="558800"/>
            <a:ext cx="2941638" cy="1752600"/>
            <a:chOff x="5111750" y="0"/>
            <a:chExt cx="4040717" cy="2209800"/>
          </a:xfrm>
        </p:grpSpPr>
        <p:sp>
          <p:nvSpPr>
            <p:cNvPr id="36879" name="Forme libre 20">
              <a:extLst>
                <a:ext uri="{FF2B5EF4-FFF2-40B4-BE49-F238E27FC236}">
                  <a16:creationId xmlns:a16="http://schemas.microsoft.com/office/drawing/2014/main" id="{C047069A-C888-2948-AF05-9A387CFDA86F}"/>
                </a:ext>
              </a:extLst>
            </p:cNvPr>
            <p:cNvSpPr>
              <a:spLocks noChangeArrowheads="1"/>
            </p:cNvSpPr>
            <p:nvPr/>
          </p:nvSpPr>
          <p:spPr bwMode="auto">
            <a:xfrm>
              <a:off x="5111750" y="1066801"/>
              <a:ext cx="4040717" cy="1066800"/>
            </a:xfrm>
            <a:custGeom>
              <a:avLst/>
              <a:gdLst>
                <a:gd name="T0" fmla="*/ 882650 w 4040717"/>
                <a:gd name="T1" fmla="*/ 177114 h 994833"/>
                <a:gd name="T2" fmla="*/ 793750 w 4040717"/>
                <a:gd name="T3" fmla="*/ 2420523 h 994833"/>
                <a:gd name="T4" fmla="*/ 463550 w 4040717"/>
                <a:gd name="T5" fmla="*/ 4309711 h 994833"/>
                <a:gd name="T6" fmla="*/ 3575050 w 4040717"/>
                <a:gd name="T7" fmla="*/ 4309711 h 994833"/>
                <a:gd name="T8" fmla="*/ 3257550 w 4040717"/>
                <a:gd name="T9" fmla="*/ 2833786 h 994833"/>
                <a:gd name="T10" fmla="*/ 3155950 w 4040717"/>
                <a:gd name="T11" fmla="*/ 0 h 994833"/>
                <a:gd name="T12" fmla="*/ 3155950 w 4040717"/>
                <a:gd name="T13" fmla="*/ 0 h 994833"/>
                <a:gd name="T14" fmla="*/ 882650 w 4040717"/>
                <a:gd name="T15" fmla="*/ 177114 h 994833"/>
                <a:gd name="T16" fmla="*/ 0 60000 65536"/>
                <a:gd name="T17" fmla="*/ 0 60000 65536"/>
                <a:gd name="T18" fmla="*/ 0 60000 65536"/>
                <a:gd name="T19" fmla="*/ 0 60000 65536"/>
                <a:gd name="T20" fmla="*/ 0 60000 65536"/>
                <a:gd name="T21" fmla="*/ 0 60000 65536"/>
                <a:gd name="T22" fmla="*/ 0 60000 65536"/>
                <a:gd name="T23" fmla="*/ 0 60000 65536"/>
                <a:gd name="T24" fmla="*/ 0 w 4040717"/>
                <a:gd name="T25" fmla="*/ 0 h 994833"/>
                <a:gd name="T26" fmla="*/ 4040717 w 4040717"/>
                <a:gd name="T27" fmla="*/ 994833 h 9948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40717" h="994833">
                  <a:moveTo>
                    <a:pt x="882650" y="38100"/>
                  </a:moveTo>
                  <a:cubicBezTo>
                    <a:pt x="873125" y="205316"/>
                    <a:pt x="863600" y="372533"/>
                    <a:pt x="793750" y="520700"/>
                  </a:cubicBezTo>
                  <a:cubicBezTo>
                    <a:pt x="723900" y="668867"/>
                    <a:pt x="0" y="859367"/>
                    <a:pt x="463550" y="927100"/>
                  </a:cubicBezTo>
                  <a:cubicBezTo>
                    <a:pt x="927100" y="994833"/>
                    <a:pt x="3109383" y="980017"/>
                    <a:pt x="3575050" y="927100"/>
                  </a:cubicBezTo>
                  <a:cubicBezTo>
                    <a:pt x="4040717" y="874183"/>
                    <a:pt x="3327400" y="764117"/>
                    <a:pt x="3257550" y="609600"/>
                  </a:cubicBezTo>
                  <a:cubicBezTo>
                    <a:pt x="3187700" y="455083"/>
                    <a:pt x="3155950" y="0"/>
                    <a:pt x="3155950" y="0"/>
                  </a:cubicBezTo>
                  <a:lnTo>
                    <a:pt x="882650" y="38100"/>
                  </a:lnTo>
                  <a:close/>
                </a:path>
              </a:pathLst>
            </a:custGeom>
            <a:solidFill>
              <a:schemeClr val="accent1"/>
            </a:solidFill>
            <a:ln w="9525">
              <a:solidFill>
                <a:schemeClr val="tx1"/>
              </a:solidFill>
              <a:round/>
              <a:headEnd/>
              <a:tailEnd/>
            </a:ln>
          </p:spPr>
          <p:txBody>
            <a:bodyPr/>
            <a:lstStyle/>
            <a:p>
              <a:endParaRPr lang="fr-FR"/>
            </a:p>
          </p:txBody>
        </p:sp>
        <p:grpSp>
          <p:nvGrpSpPr>
            <p:cNvPr id="36880" name="Grouper 26">
              <a:extLst>
                <a:ext uri="{FF2B5EF4-FFF2-40B4-BE49-F238E27FC236}">
                  <a16:creationId xmlns:a16="http://schemas.microsoft.com/office/drawing/2014/main" id="{2E6C27B6-8675-3C46-BEA5-37C98E0DF08A}"/>
                </a:ext>
              </a:extLst>
            </p:cNvPr>
            <p:cNvGrpSpPr>
              <a:grpSpLocks/>
            </p:cNvGrpSpPr>
            <p:nvPr/>
          </p:nvGrpSpPr>
          <p:grpSpPr bwMode="auto">
            <a:xfrm>
              <a:off x="5334000" y="0"/>
              <a:ext cx="3810000" cy="2209800"/>
              <a:chOff x="5334000" y="0"/>
              <a:chExt cx="3810000" cy="2209800"/>
            </a:xfrm>
          </p:grpSpPr>
          <p:sp>
            <p:nvSpPr>
              <p:cNvPr id="16" name="Rectangle 15">
                <a:extLst>
                  <a:ext uri="{FF2B5EF4-FFF2-40B4-BE49-F238E27FC236}">
                    <a16:creationId xmlns:a16="http://schemas.microsoft.com/office/drawing/2014/main" id="{D801C759-1391-6E40-BD5E-EB151403362A}"/>
                  </a:ext>
                </a:extLst>
              </p:cNvPr>
              <p:cNvSpPr/>
              <p:nvPr/>
            </p:nvSpPr>
            <p:spPr bwMode="auto">
              <a:xfrm rot="20447933">
                <a:off x="6210790" y="1289050"/>
                <a:ext cx="1827372" cy="76062"/>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17" name="Triangle isocèle 16">
                <a:extLst>
                  <a:ext uri="{FF2B5EF4-FFF2-40B4-BE49-F238E27FC236}">
                    <a16:creationId xmlns:a16="http://schemas.microsoft.com/office/drawing/2014/main" id="{FBB7F091-AB25-044E-AB7A-D1853440241A}"/>
                  </a:ext>
                </a:extLst>
              </p:cNvPr>
              <p:cNvSpPr/>
              <p:nvPr/>
            </p:nvSpPr>
            <p:spPr bwMode="auto">
              <a:xfrm rot="9653294">
                <a:off x="6380879" y="1579287"/>
                <a:ext cx="379430" cy="380310"/>
              </a:xfrm>
              <a:prstGeom prst="triangl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19" name="Rectangle 18">
                <a:extLst>
                  <a:ext uri="{FF2B5EF4-FFF2-40B4-BE49-F238E27FC236}">
                    <a16:creationId xmlns:a16="http://schemas.microsoft.com/office/drawing/2014/main" id="{E9DCA09A-DF3A-AD40-8C78-599B1864AE30}"/>
                  </a:ext>
                </a:extLst>
              </p:cNvPr>
              <p:cNvSpPr/>
              <p:nvPr/>
            </p:nvSpPr>
            <p:spPr bwMode="auto">
              <a:xfrm>
                <a:off x="5334174" y="1981614"/>
                <a:ext cx="3809570" cy="228186"/>
              </a:xfrm>
              <a:prstGeom prst="rec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20" name="Rectangle 19">
                <a:extLst>
                  <a:ext uri="{FF2B5EF4-FFF2-40B4-BE49-F238E27FC236}">
                    <a16:creationId xmlns:a16="http://schemas.microsoft.com/office/drawing/2014/main" id="{E81636C7-0E29-A145-9C1F-8489613B38B4}"/>
                  </a:ext>
                </a:extLst>
              </p:cNvPr>
              <p:cNvSpPr/>
              <p:nvPr/>
            </p:nvSpPr>
            <p:spPr bwMode="auto">
              <a:xfrm>
                <a:off x="5868431" y="990808"/>
                <a:ext cx="2514271" cy="152124"/>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sp>
            <p:nvSpPr>
              <p:cNvPr id="22" name="Rectangle 21">
                <a:extLst>
                  <a:ext uri="{FF2B5EF4-FFF2-40B4-BE49-F238E27FC236}">
                    <a16:creationId xmlns:a16="http://schemas.microsoft.com/office/drawing/2014/main" id="{965A09D8-8B35-7F4D-95C9-D82B90B55084}"/>
                  </a:ext>
                </a:extLst>
              </p:cNvPr>
              <p:cNvSpPr/>
              <p:nvPr/>
            </p:nvSpPr>
            <p:spPr bwMode="auto">
              <a:xfrm>
                <a:off x="6171538" y="990808"/>
                <a:ext cx="686901" cy="152124"/>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fr-FR">
                  <a:latin typeface="Times" charset="0"/>
                  <a:ea typeface="ＭＳ Ｐゴシック" charset="0"/>
                  <a:cs typeface="ＭＳ Ｐゴシック" charset="0"/>
                </a:endParaRPr>
              </a:p>
            </p:txBody>
          </p:sp>
          <p:cxnSp>
            <p:nvCxnSpPr>
              <p:cNvPr id="36886" name="Connecteur droit 23">
                <a:extLst>
                  <a:ext uri="{FF2B5EF4-FFF2-40B4-BE49-F238E27FC236}">
                    <a16:creationId xmlns:a16="http://schemas.microsoft.com/office/drawing/2014/main" id="{6F0C74BD-2D18-E54E-A3DC-349F1A31731B}"/>
                  </a:ext>
                </a:extLst>
              </p:cNvPr>
              <p:cNvCxnSpPr>
                <a:cxnSpLocks noChangeShapeType="1"/>
              </p:cNvCxnSpPr>
              <p:nvPr/>
            </p:nvCxnSpPr>
            <p:spPr bwMode="auto">
              <a:xfrm rot="16200000" flipH="1">
                <a:off x="5562600" y="685800"/>
                <a:ext cx="1524000" cy="15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36887" name="Connecteur droit 24">
                <a:extLst>
                  <a:ext uri="{FF2B5EF4-FFF2-40B4-BE49-F238E27FC236}">
                    <a16:creationId xmlns:a16="http://schemas.microsoft.com/office/drawing/2014/main" id="{C8496ED1-A956-3840-8C59-3053AC426DF5}"/>
                  </a:ext>
                </a:extLst>
              </p:cNvPr>
              <p:cNvCxnSpPr>
                <a:cxnSpLocks noChangeShapeType="1"/>
              </p:cNvCxnSpPr>
              <p:nvPr/>
            </p:nvCxnSpPr>
            <p:spPr bwMode="auto">
              <a:xfrm rot="5400000">
                <a:off x="5715000" y="685800"/>
                <a:ext cx="1524000" cy="15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sp>
        <p:nvSpPr>
          <p:cNvPr id="21" name="Rectangle 20">
            <a:extLst>
              <a:ext uri="{FF2B5EF4-FFF2-40B4-BE49-F238E27FC236}">
                <a16:creationId xmlns:a16="http://schemas.microsoft.com/office/drawing/2014/main" id="{111E9E0B-58CB-B849-8D5C-3832EDFAE965}"/>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dirty="0">
              <a:latin typeface="Times" charset="0"/>
              <a:ea typeface="ＭＳ Ｐゴシック" charset="0"/>
              <a:cs typeface="ＭＳ Ｐゴシック" charset="0"/>
            </a:endParaRPr>
          </a:p>
        </p:txBody>
      </p:sp>
      <p:sp>
        <p:nvSpPr>
          <p:cNvPr id="24" name="AutoShape 1029">
            <a:extLst>
              <a:ext uri="{FF2B5EF4-FFF2-40B4-BE49-F238E27FC236}">
                <a16:creationId xmlns:a16="http://schemas.microsoft.com/office/drawing/2014/main" id="{2CDAFBC9-E9EB-934C-91B9-0C34DACED954}"/>
              </a:ext>
            </a:extLst>
          </p:cNvPr>
          <p:cNvSpPr>
            <a:spLocks noChangeArrowheads="1"/>
          </p:cNvSpPr>
          <p:nvPr/>
        </p:nvSpPr>
        <p:spPr bwMode="auto">
          <a:xfrm>
            <a:off x="1524000" y="584200"/>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fr-FR"/>
          </a:p>
        </p:txBody>
      </p:sp>
      <p:sp>
        <p:nvSpPr>
          <p:cNvPr id="25" name="Rectangle 24">
            <a:extLst>
              <a:ext uri="{FF2B5EF4-FFF2-40B4-BE49-F238E27FC236}">
                <a16:creationId xmlns:a16="http://schemas.microsoft.com/office/drawing/2014/main" id="{9438F0F4-844C-224E-98A7-8E65E27C1E72}"/>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C76131-0D69-604E-B6CA-34CEB34B0C88}"/>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3" name="Rectangle 2">
            <a:extLst>
              <a:ext uri="{FF2B5EF4-FFF2-40B4-BE49-F238E27FC236}">
                <a16:creationId xmlns:a16="http://schemas.microsoft.com/office/drawing/2014/main" id="{948521BC-E0C0-5343-B432-56EE102D9E98}"/>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pic>
        <p:nvPicPr>
          <p:cNvPr id="32771" name="Image 3">
            <a:extLst>
              <a:ext uri="{FF2B5EF4-FFF2-40B4-BE49-F238E27FC236}">
                <a16:creationId xmlns:a16="http://schemas.microsoft.com/office/drawing/2014/main" id="{DA8CE316-86B7-FD4D-9280-F305C3B6C4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543050"/>
            <a:ext cx="62611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ZoneTexte 4">
            <a:extLst>
              <a:ext uri="{FF2B5EF4-FFF2-40B4-BE49-F238E27FC236}">
                <a16:creationId xmlns:a16="http://schemas.microsoft.com/office/drawing/2014/main" id="{97934EAF-00D7-A845-8BDF-D844C453C8C8}"/>
              </a:ext>
            </a:extLst>
          </p:cNvPr>
          <p:cNvSpPr txBox="1">
            <a:spLocks noChangeArrowheads="1"/>
          </p:cNvSpPr>
          <p:nvPr/>
        </p:nvSpPr>
        <p:spPr bwMode="auto">
          <a:xfrm>
            <a:off x="666123" y="688628"/>
            <a:ext cx="78117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fr-FR" altLang="fr-FR" dirty="0"/>
              <a:t>Identification and location of a </a:t>
            </a:r>
            <a:r>
              <a:rPr lang="fr-FR" altLang="fr-FR" dirty="0" err="1"/>
              <a:t>protein</a:t>
            </a:r>
            <a:r>
              <a:rPr lang="fr-FR" altLang="fr-FR" dirty="0"/>
              <a:t> on </a:t>
            </a:r>
            <a:r>
              <a:rPr lang="fr-FR" altLang="ja-JP" dirty="0" err="1"/>
              <a:t>bacterial</a:t>
            </a:r>
            <a:r>
              <a:rPr lang="fr-FR" altLang="ja-JP" dirty="0"/>
              <a:t> membrane</a:t>
            </a:r>
          </a:p>
        </p:txBody>
      </p:sp>
      <p:sp>
        <p:nvSpPr>
          <p:cNvPr id="4" name="ZoneTexte 3">
            <a:extLst>
              <a:ext uri="{FF2B5EF4-FFF2-40B4-BE49-F238E27FC236}">
                <a16:creationId xmlns:a16="http://schemas.microsoft.com/office/drawing/2014/main" id="{E567FD45-203F-8347-BAE2-CA5078510F34}"/>
              </a:ext>
            </a:extLst>
          </p:cNvPr>
          <p:cNvSpPr txBox="1"/>
          <p:nvPr/>
        </p:nvSpPr>
        <p:spPr>
          <a:xfrm>
            <a:off x="1441450" y="6278175"/>
            <a:ext cx="1838965" cy="276999"/>
          </a:xfrm>
          <a:prstGeom prst="rect">
            <a:avLst/>
          </a:prstGeom>
          <a:noFill/>
        </p:spPr>
        <p:txBody>
          <a:bodyPr wrap="none" rtlCol="0">
            <a:spAutoFit/>
          </a:bodyPr>
          <a:lstStyle/>
          <a:p>
            <a:r>
              <a:rPr lang="fr-FR" sz="1200" i="1" dirty="0"/>
              <a:t>@ DOI 10.1002/sca.20177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2">
            <a:extLst>
              <a:ext uri="{FF2B5EF4-FFF2-40B4-BE49-F238E27FC236}">
                <a16:creationId xmlns:a16="http://schemas.microsoft.com/office/drawing/2014/main" id="{57FF84A7-881D-F241-9677-1776E1B6AE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50" y="590550"/>
            <a:ext cx="462915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ZoneTexte 4">
            <a:extLst>
              <a:ext uri="{FF2B5EF4-FFF2-40B4-BE49-F238E27FC236}">
                <a16:creationId xmlns:a16="http://schemas.microsoft.com/office/drawing/2014/main" id="{9BBF31B9-806C-614D-8E64-0DEF078EBF6A}"/>
              </a:ext>
            </a:extLst>
          </p:cNvPr>
          <p:cNvSpPr txBox="1">
            <a:spLocks noChangeArrowheads="1"/>
          </p:cNvSpPr>
          <p:nvPr/>
        </p:nvSpPr>
        <p:spPr bwMode="auto">
          <a:xfrm>
            <a:off x="5308600" y="1955800"/>
            <a:ext cx="3352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200"/>
              <a:t>Figure 2. Imaging the dynamic clustering of cell-adhesion proteins on the surface of a living cell. (A) Single </a:t>
            </a:r>
            <a:r>
              <a:rPr lang="fr-FR" altLang="fr-FR" sz="1200" i="1"/>
              <a:t>C. albicans </a:t>
            </a:r>
            <a:r>
              <a:rPr lang="fr-FR" altLang="fr-FR" sz="1200"/>
              <a:t>adhesins were localized and stretched on different locations of a single yeast cell using an AFM tip bearing specific antibodies. (B) Molecular recognition map record- ed on a cell that was never probed, thus not subjected to force. Coloured pixels document the detection of single proteins (the blue and red pixels correspond to forces in the 0–150 pN and 150–300 pN range, respectively). Most proteins were isolated and evenly distributed, without any clear evidence for clustering. (C) Subsequent recognition map recorded on a remote area of the same cell following application of force. Proteins in the second map were no longer isolated but clustered into nanodomains referred to as </a:t>
            </a:r>
            <a:r>
              <a:rPr lang="ja-JP" altLang="fr-FR" sz="1200"/>
              <a:t>‘</a:t>
            </a:r>
            <a:r>
              <a:rPr lang="fr-FR" altLang="ja-JP" sz="1200"/>
              <a:t>nanoadhesomes</a:t>
            </a:r>
            <a:r>
              <a:rPr lang="ja-JP" altLang="fr-FR" sz="1200"/>
              <a:t>’</a:t>
            </a:r>
            <a:r>
              <a:rPr lang="fr-FR" altLang="ja-JP" sz="1200"/>
              <a:t>. Reprinted with permission from Alsteens, D. </a:t>
            </a:r>
            <a:r>
              <a:rPr lang="fr-FR" altLang="ja-JP" sz="1200" i="1"/>
              <a:t>et al. </a:t>
            </a:r>
            <a:r>
              <a:rPr lang="fr-FR" altLang="ja-JP" sz="1200"/>
              <a:t>(2010). </a:t>
            </a:r>
          </a:p>
          <a:p>
            <a:endParaRPr lang="fr-FR" altLang="fr-FR" sz="1200"/>
          </a:p>
        </p:txBody>
      </p:sp>
      <p:sp>
        <p:nvSpPr>
          <p:cNvPr id="33795" name="ZoneTexte 5">
            <a:extLst>
              <a:ext uri="{FF2B5EF4-FFF2-40B4-BE49-F238E27FC236}">
                <a16:creationId xmlns:a16="http://schemas.microsoft.com/office/drawing/2014/main" id="{A468F5CA-F5C1-8C46-B0AE-3B245725276D}"/>
              </a:ext>
            </a:extLst>
          </p:cNvPr>
          <p:cNvSpPr txBox="1">
            <a:spLocks noChangeArrowheads="1"/>
          </p:cNvSpPr>
          <p:nvPr/>
        </p:nvSpPr>
        <p:spPr bwMode="auto">
          <a:xfrm>
            <a:off x="3556000" y="203200"/>
            <a:ext cx="2993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Force-volume </a:t>
            </a:r>
            <a:r>
              <a:rPr lang="fr-FR" altLang="fr-FR" dirty="0" err="1"/>
              <a:t>imaging</a:t>
            </a:r>
            <a:endParaRPr lang="fr-FR" altLang="fr-FR" dirty="0"/>
          </a:p>
        </p:txBody>
      </p:sp>
      <p:sp>
        <p:nvSpPr>
          <p:cNvPr id="7" name="Rectangle 6">
            <a:extLst>
              <a:ext uri="{FF2B5EF4-FFF2-40B4-BE49-F238E27FC236}">
                <a16:creationId xmlns:a16="http://schemas.microsoft.com/office/drawing/2014/main" id="{3A3D5488-E01F-9B44-A806-9C7E1B14066F}"/>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2" name="ZoneTexte 1">
            <a:extLst>
              <a:ext uri="{FF2B5EF4-FFF2-40B4-BE49-F238E27FC236}">
                <a16:creationId xmlns:a16="http://schemas.microsoft.com/office/drawing/2014/main" id="{161922E9-5D0C-4A4F-97DD-DF7CD68A8D93}"/>
              </a:ext>
            </a:extLst>
          </p:cNvPr>
          <p:cNvSpPr txBox="1"/>
          <p:nvPr/>
        </p:nvSpPr>
        <p:spPr>
          <a:xfrm>
            <a:off x="5308600" y="5556250"/>
            <a:ext cx="3879845" cy="276999"/>
          </a:xfrm>
          <a:prstGeom prst="rect">
            <a:avLst/>
          </a:prstGeom>
          <a:noFill/>
        </p:spPr>
        <p:txBody>
          <a:bodyPr wrap="none" rtlCol="0">
            <a:spAutoFit/>
          </a:bodyPr>
          <a:lstStyle/>
          <a:p>
            <a:r>
              <a:rPr lang="fr-FR" sz="1200" i="1" dirty="0"/>
              <a:t>@</a:t>
            </a:r>
            <a:r>
              <a:rPr lang="fr-FR" sz="1200" i="1" dirty="0" err="1"/>
              <a:t>Current</a:t>
            </a:r>
            <a:r>
              <a:rPr lang="fr-FR" sz="1200" i="1" dirty="0"/>
              <a:t> </a:t>
            </a:r>
            <a:r>
              <a:rPr lang="fr-FR" sz="1200" i="1" dirty="0" err="1"/>
              <a:t>Biology</a:t>
            </a:r>
            <a:r>
              <a:rPr lang="fr-FR" sz="1200" i="1" dirty="0"/>
              <a:t> vol21 n6 R212, D.D Müller, Y.F. </a:t>
            </a:r>
            <a:r>
              <a:rPr lang="fr-FR" sz="1200" i="1" dirty="0" err="1"/>
              <a:t>Dufrêne</a:t>
            </a:r>
            <a:endParaRPr lang="fr-FR" sz="1200" i="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 1">
            <a:extLst>
              <a:ext uri="{FF2B5EF4-FFF2-40B4-BE49-F238E27FC236}">
                <a16:creationId xmlns:a16="http://schemas.microsoft.com/office/drawing/2014/main" id="{9A999157-834D-1D4C-B832-DE58D416B8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092200"/>
            <a:ext cx="529907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ZoneTexte 2">
            <a:extLst>
              <a:ext uri="{FF2B5EF4-FFF2-40B4-BE49-F238E27FC236}">
                <a16:creationId xmlns:a16="http://schemas.microsoft.com/office/drawing/2014/main" id="{D99CCA18-5B13-8C41-BF4F-A5861563530E}"/>
              </a:ext>
            </a:extLst>
          </p:cNvPr>
          <p:cNvSpPr txBox="1">
            <a:spLocks noChangeArrowheads="1"/>
          </p:cNvSpPr>
          <p:nvPr/>
        </p:nvSpPr>
        <p:spPr bwMode="auto">
          <a:xfrm>
            <a:off x="5511800" y="1828800"/>
            <a:ext cx="3327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1600"/>
              <a:t>High-resolution force–volume AFM of the extracellular PM surface. a) Topography. Inset of (a) shows three-fold symmetrized cross-correlation average (n = 200) of the bacteriorhodopsin (BR) trimer. Outlined BR shapes (white lines with the seven transmembrane </a:t>
            </a:r>
            <a:r>
              <a:rPr lang="fr-FR" altLang="fr-FR" sz="1600">
                <a:latin typeface="Symbol" pitchFamily="2" charset="2"/>
              </a:rPr>
              <a:t>a</a:t>
            </a:r>
            <a:r>
              <a:rPr lang="fr-FR" altLang="fr-FR" sz="1600"/>
              <a:t>-helices A–G indicated) were obtained from X-ray and electron crystallographic analyses.[15b] Full color scales correspond to vertical ranges of a) 1.0 nm. Scale bars, 10 nm (raw data) and 2 nm (insets). </a:t>
            </a:r>
          </a:p>
          <a:p>
            <a:endParaRPr lang="fr-FR" altLang="fr-FR" sz="1600"/>
          </a:p>
        </p:txBody>
      </p:sp>
      <p:sp>
        <p:nvSpPr>
          <p:cNvPr id="5" name="Rectangle 4">
            <a:extLst>
              <a:ext uri="{FF2B5EF4-FFF2-40B4-BE49-F238E27FC236}">
                <a16:creationId xmlns:a16="http://schemas.microsoft.com/office/drawing/2014/main" id="{75790DE8-4631-E74A-93CC-22F0AC98BA03}"/>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a:t>
            </a:r>
          </a:p>
        </p:txBody>
      </p:sp>
      <p:sp>
        <p:nvSpPr>
          <p:cNvPr id="34820" name="ZoneTexte 5">
            <a:extLst>
              <a:ext uri="{FF2B5EF4-FFF2-40B4-BE49-F238E27FC236}">
                <a16:creationId xmlns:a16="http://schemas.microsoft.com/office/drawing/2014/main" id="{46233B08-1737-5F42-B0B2-532703DBFC8D}"/>
              </a:ext>
            </a:extLst>
          </p:cNvPr>
          <p:cNvSpPr txBox="1">
            <a:spLocks noChangeArrowheads="1"/>
          </p:cNvSpPr>
          <p:nvPr/>
        </p:nvSpPr>
        <p:spPr bwMode="auto">
          <a:xfrm>
            <a:off x="3075436" y="531167"/>
            <a:ext cx="2993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Force-volume </a:t>
            </a:r>
            <a:r>
              <a:rPr lang="fr-FR" altLang="fr-FR" dirty="0" err="1"/>
              <a:t>imaging</a:t>
            </a:r>
            <a:endParaRPr lang="fr-FR" altLang="fr-FR" dirty="0"/>
          </a:p>
        </p:txBody>
      </p:sp>
      <p:sp>
        <p:nvSpPr>
          <p:cNvPr id="2" name="ZoneTexte 1">
            <a:extLst>
              <a:ext uri="{FF2B5EF4-FFF2-40B4-BE49-F238E27FC236}">
                <a16:creationId xmlns:a16="http://schemas.microsoft.com/office/drawing/2014/main" id="{0625D2F6-1C10-8449-8000-D4655C94993D}"/>
              </a:ext>
            </a:extLst>
          </p:cNvPr>
          <p:cNvSpPr txBox="1"/>
          <p:nvPr/>
        </p:nvSpPr>
        <p:spPr>
          <a:xfrm>
            <a:off x="5511800" y="6136501"/>
            <a:ext cx="2642839" cy="276999"/>
          </a:xfrm>
          <a:prstGeom prst="rect">
            <a:avLst/>
          </a:prstGeom>
          <a:noFill/>
        </p:spPr>
        <p:txBody>
          <a:bodyPr wrap="square" rtlCol="0">
            <a:spAutoFit/>
          </a:bodyPr>
          <a:lstStyle/>
          <a:p>
            <a:r>
              <a:rPr lang="fr-FR" sz="1200" i="1" dirty="0"/>
              <a:t>@ DOI: 10.1002/anie.201103991 </a:t>
            </a:r>
          </a:p>
        </p:txBody>
      </p:sp>
      <p:sp>
        <p:nvSpPr>
          <p:cNvPr id="7" name="Rectangle 6">
            <a:extLst>
              <a:ext uri="{FF2B5EF4-FFF2-40B4-BE49-F238E27FC236}">
                <a16:creationId xmlns:a16="http://schemas.microsoft.com/office/drawing/2014/main" id="{1D25106A-3C5E-9F43-BA84-0652EF058CFC}"/>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 1">
            <a:extLst>
              <a:ext uri="{FF2B5EF4-FFF2-40B4-BE49-F238E27FC236}">
                <a16:creationId xmlns:a16="http://schemas.microsoft.com/office/drawing/2014/main" id="{90E676ED-1771-3145-B289-DCE6CF02DB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2390" y="999228"/>
            <a:ext cx="6579220" cy="323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ZoneTexte 2">
            <a:extLst>
              <a:ext uri="{FF2B5EF4-FFF2-40B4-BE49-F238E27FC236}">
                <a16:creationId xmlns:a16="http://schemas.microsoft.com/office/drawing/2014/main" id="{67DEBB4E-85BF-4741-AA88-CFF2DC645FE0}"/>
              </a:ext>
            </a:extLst>
          </p:cNvPr>
          <p:cNvSpPr txBox="1">
            <a:spLocks noChangeArrowheads="1"/>
          </p:cNvSpPr>
          <p:nvPr/>
        </p:nvSpPr>
        <p:spPr bwMode="auto">
          <a:xfrm>
            <a:off x="660400" y="4340222"/>
            <a:ext cx="7914610"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just"/>
            <a:r>
              <a:rPr lang="fr-FR" altLang="fr-FR" sz="1100" dirty="0" err="1"/>
              <a:t>Conformational</a:t>
            </a:r>
            <a:r>
              <a:rPr lang="fr-FR" altLang="fr-FR" sz="1100" dirty="0"/>
              <a:t> changes of </a:t>
            </a:r>
            <a:r>
              <a:rPr lang="fr-FR" altLang="fr-FR" sz="1100" dirty="0" err="1"/>
              <a:t>proteins</a:t>
            </a:r>
            <a:r>
              <a:rPr lang="fr-FR" altLang="fr-FR" sz="1100" dirty="0"/>
              <a:t> (</a:t>
            </a:r>
            <a:r>
              <a:rPr lang="fr-FR" altLang="fr-FR" sz="1100" dirty="0" err="1"/>
              <a:t>streptavidin</a:t>
            </a:r>
            <a:r>
              <a:rPr lang="fr-FR" altLang="fr-FR" sz="1100" dirty="0"/>
              <a:t>) and DNA </a:t>
            </a:r>
            <a:r>
              <a:rPr lang="fr-FR" altLang="fr-FR" sz="1100" dirty="0" err="1"/>
              <a:t>observed</a:t>
            </a:r>
            <a:r>
              <a:rPr lang="fr-FR" altLang="fr-FR" sz="1100" dirty="0"/>
              <a:t> in buffer solution. (a) The </a:t>
            </a:r>
            <a:r>
              <a:rPr lang="fr-FR" altLang="fr-FR" sz="1100" dirty="0" err="1"/>
              <a:t>hexagonally</a:t>
            </a:r>
            <a:r>
              <a:rPr lang="fr-FR" altLang="fr-FR" sz="1100" dirty="0"/>
              <a:t> </a:t>
            </a:r>
            <a:r>
              <a:rPr lang="fr-FR" altLang="fr-FR" sz="1100" dirty="0" err="1"/>
              <a:t>packed</a:t>
            </a:r>
            <a:r>
              <a:rPr lang="fr-FR" altLang="fr-FR" sz="1100" dirty="0"/>
              <a:t> </a:t>
            </a:r>
            <a:r>
              <a:rPr lang="fr-FR" altLang="fr-FR" sz="1100" dirty="0" err="1"/>
              <a:t>intermediate</a:t>
            </a:r>
            <a:r>
              <a:rPr lang="fr-FR" altLang="fr-FR" sz="1100" dirty="0"/>
              <a:t> (HPI) layer </a:t>
            </a:r>
            <a:r>
              <a:rPr lang="fr-FR" altLang="fr-FR" sz="1100" dirty="0" err="1"/>
              <a:t>consists</a:t>
            </a:r>
            <a:r>
              <a:rPr lang="fr-FR" altLang="fr-FR" sz="1100" dirty="0"/>
              <a:t> of </a:t>
            </a:r>
            <a:r>
              <a:rPr lang="fr-FR" altLang="fr-FR" sz="1100" dirty="0" err="1"/>
              <a:t>hexameric</a:t>
            </a:r>
            <a:r>
              <a:rPr lang="fr-FR" altLang="fr-FR" sz="1100" dirty="0"/>
              <a:t> </a:t>
            </a:r>
            <a:r>
              <a:rPr lang="fr-FR" altLang="fr-FR" sz="1100" dirty="0" err="1"/>
              <a:t>units</a:t>
            </a:r>
            <a:r>
              <a:rPr lang="fr-FR" altLang="fr-FR" sz="1100" dirty="0"/>
              <a:t> </a:t>
            </a:r>
            <a:r>
              <a:rPr lang="fr-FR" altLang="fr-FR" sz="1100" dirty="0" err="1"/>
              <a:t>having</a:t>
            </a:r>
            <a:r>
              <a:rPr lang="fr-FR" altLang="fr-FR" sz="1100" dirty="0"/>
              <a:t> a central </a:t>
            </a:r>
            <a:r>
              <a:rPr lang="fr-FR" altLang="fr-FR" sz="1100" dirty="0" err="1"/>
              <a:t>core</a:t>
            </a:r>
            <a:r>
              <a:rPr lang="fr-FR" altLang="fr-FR" sz="1100" dirty="0"/>
              <a:t> and </a:t>
            </a:r>
            <a:r>
              <a:rPr lang="fr-FR" altLang="fr-FR" sz="1100" dirty="0" err="1"/>
              <a:t>connecting</a:t>
            </a:r>
            <a:r>
              <a:rPr lang="fr-FR" altLang="fr-FR" sz="1100" dirty="0"/>
              <a:t> </a:t>
            </a:r>
            <a:r>
              <a:rPr lang="fr-FR" altLang="fr-FR" sz="1100" dirty="0" err="1"/>
              <a:t>arms</a:t>
            </a:r>
            <a:r>
              <a:rPr lang="fr-FR" altLang="fr-FR" sz="1100" dirty="0"/>
              <a:t>. At the </a:t>
            </a:r>
            <a:r>
              <a:rPr lang="fr-FR" altLang="fr-FR" sz="1100" dirty="0" err="1"/>
              <a:t>inner</a:t>
            </a:r>
            <a:r>
              <a:rPr lang="fr-FR" altLang="fr-FR" sz="1100" dirty="0"/>
              <a:t> surface, the </a:t>
            </a:r>
            <a:r>
              <a:rPr lang="fr-FR" altLang="fr-FR" sz="1100" dirty="0" err="1"/>
              <a:t>cores</a:t>
            </a:r>
            <a:r>
              <a:rPr lang="fr-FR" altLang="fr-FR" sz="1100" dirty="0"/>
              <a:t> </a:t>
            </a:r>
            <a:r>
              <a:rPr lang="fr-FR" altLang="fr-FR" sz="1100" dirty="0" err="1"/>
              <a:t>exhibit</a:t>
            </a:r>
            <a:r>
              <a:rPr lang="fr-FR" altLang="fr-FR" sz="1100" dirty="0"/>
              <a:t> a central pore </a:t>
            </a:r>
            <a:r>
              <a:rPr lang="fr-FR" altLang="fr-FR" sz="1100" dirty="0" err="1"/>
              <a:t>that</a:t>
            </a:r>
            <a:r>
              <a:rPr lang="fr-FR" altLang="fr-FR" sz="1100" dirty="0"/>
              <a:t> </a:t>
            </a:r>
            <a:r>
              <a:rPr lang="fr-FR" altLang="fr-FR" sz="1100" dirty="0" err="1"/>
              <a:t>occurs</a:t>
            </a:r>
            <a:r>
              <a:rPr lang="fr-FR" altLang="fr-FR" sz="1100" dirty="0"/>
              <a:t> in</a:t>
            </a:r>
            <a:r>
              <a:rPr lang="ja-JP" altLang="fr-FR" sz="1100"/>
              <a:t>‘</a:t>
            </a:r>
            <a:r>
              <a:rPr lang="fr-FR" altLang="ja-JP" sz="1100" dirty="0"/>
              <a:t>open</a:t>
            </a:r>
            <a:r>
              <a:rPr lang="ja-JP" altLang="fr-FR" sz="1100"/>
              <a:t>’</a:t>
            </a:r>
            <a:r>
              <a:rPr lang="fr-FR" altLang="ja-JP" sz="1100" dirty="0"/>
              <a:t> (</a:t>
            </a:r>
            <a:r>
              <a:rPr lang="fr-FR" altLang="ja-JP" sz="1100" dirty="0" err="1"/>
              <a:t>unplugged</a:t>
            </a:r>
            <a:r>
              <a:rPr lang="fr-FR" altLang="ja-JP" sz="1100" dirty="0"/>
              <a:t>) and </a:t>
            </a:r>
            <a:r>
              <a:rPr lang="ja-JP" altLang="fr-FR" sz="1100"/>
              <a:t>‘</a:t>
            </a:r>
            <a:r>
              <a:rPr lang="fr-FR" altLang="ja-JP" sz="1100" dirty="0" err="1"/>
              <a:t>closed</a:t>
            </a:r>
            <a:r>
              <a:rPr lang="ja-JP" altLang="fr-FR" sz="1100"/>
              <a:t>’</a:t>
            </a:r>
            <a:r>
              <a:rPr lang="fr-FR" altLang="ja-JP" sz="1100" dirty="0"/>
              <a:t> (</a:t>
            </a:r>
            <a:r>
              <a:rPr lang="fr-FR" altLang="ja-JP" sz="1100" dirty="0" err="1"/>
              <a:t>plugged</a:t>
            </a:r>
            <a:r>
              <a:rPr lang="fr-FR" altLang="ja-JP" sz="1100" dirty="0"/>
              <a:t>) conformations. </a:t>
            </a:r>
            <a:r>
              <a:rPr lang="fr-FR" altLang="ja-JP" sz="1100" dirty="0" err="1"/>
              <a:t>Repeated</a:t>
            </a:r>
            <a:r>
              <a:rPr lang="fr-FR" altLang="ja-JP" sz="1100" dirty="0"/>
              <a:t> </a:t>
            </a:r>
            <a:r>
              <a:rPr lang="fr-FR" altLang="ja-JP" sz="1100" dirty="0" err="1"/>
              <a:t>imaging</a:t>
            </a:r>
            <a:r>
              <a:rPr lang="fr-FR" altLang="ja-JP" sz="1100" dirty="0"/>
              <a:t> of the </a:t>
            </a:r>
            <a:r>
              <a:rPr lang="fr-FR" altLang="ja-JP" sz="1100" dirty="0" err="1"/>
              <a:t>same</a:t>
            </a:r>
            <a:r>
              <a:rPr lang="fr-FR" altLang="ja-JP" sz="1100" dirty="0"/>
              <a:t> surface at 4-min </a:t>
            </a:r>
            <a:r>
              <a:rPr lang="fr-FR" altLang="ja-JP" sz="1100" dirty="0" err="1"/>
              <a:t>intervals</a:t>
            </a:r>
            <a:r>
              <a:rPr lang="fr-FR" altLang="ja-JP" sz="1100" dirty="0"/>
              <a:t> </a:t>
            </a:r>
            <a:r>
              <a:rPr lang="fr-FR" altLang="ja-JP" sz="1100" dirty="0" err="1"/>
              <a:t>showed</a:t>
            </a:r>
            <a:r>
              <a:rPr lang="fr-FR" altLang="ja-JP" sz="1100" dirty="0"/>
              <a:t> </a:t>
            </a:r>
            <a:r>
              <a:rPr lang="fr-FR" altLang="ja-JP" sz="1100" dirty="0" err="1"/>
              <a:t>that</a:t>
            </a:r>
            <a:r>
              <a:rPr lang="fr-FR" altLang="ja-JP" sz="1100" dirty="0"/>
              <a:t> </a:t>
            </a:r>
            <a:r>
              <a:rPr lang="fr-FR" altLang="ja-JP" sz="1100" dirty="0" err="1"/>
              <a:t>some</a:t>
            </a:r>
            <a:r>
              <a:rPr lang="fr-FR" altLang="ja-JP" sz="1100" dirty="0"/>
              <a:t> </a:t>
            </a:r>
            <a:r>
              <a:rPr lang="fr-FR" altLang="fr-FR" sz="1100" dirty="0"/>
              <a:t>pores </a:t>
            </a:r>
            <a:r>
              <a:rPr lang="fr-FR" altLang="fr-FR" sz="1100" dirty="0" err="1"/>
              <a:t>changed</a:t>
            </a:r>
            <a:r>
              <a:rPr lang="fr-FR" altLang="fr-FR" sz="1100" dirty="0"/>
              <a:t> </a:t>
            </a:r>
            <a:r>
              <a:rPr lang="fr-FR" altLang="fr-FR" sz="1100" dirty="0" err="1"/>
              <a:t>their</a:t>
            </a:r>
            <a:r>
              <a:rPr lang="fr-FR" altLang="fr-FR" sz="1100" dirty="0"/>
              <a:t> conformation. This </a:t>
            </a:r>
            <a:r>
              <a:rPr lang="fr-FR" altLang="fr-FR" sz="1100" dirty="0" err="1"/>
              <a:t>conformational</a:t>
            </a:r>
            <a:r>
              <a:rPr lang="fr-FR" altLang="fr-FR" sz="1100" dirty="0"/>
              <a:t> change </a:t>
            </a:r>
            <a:r>
              <a:rPr lang="fr-FR" altLang="fr-FR" sz="1100" dirty="0" err="1"/>
              <a:t>was</a:t>
            </a:r>
            <a:r>
              <a:rPr lang="fr-FR" altLang="fr-FR" sz="1100" dirty="0"/>
              <a:t> </a:t>
            </a:r>
            <a:r>
              <a:rPr lang="fr-FR" altLang="fr-FR" sz="1100" dirty="0" err="1"/>
              <a:t>fully</a:t>
            </a:r>
            <a:r>
              <a:rPr lang="fr-FR" altLang="fr-FR" sz="1100" dirty="0"/>
              <a:t> </a:t>
            </a:r>
            <a:r>
              <a:rPr lang="fr-FR" altLang="fr-FR" sz="1100" dirty="0" err="1"/>
              <a:t>reversible</a:t>
            </a:r>
            <a:r>
              <a:rPr lang="fr-FR" altLang="fr-FR" sz="1100" dirty="0"/>
              <a:t> and </a:t>
            </a:r>
            <a:r>
              <a:rPr lang="fr-FR" altLang="fr-FR" sz="1100" dirty="0" err="1"/>
              <a:t>could</a:t>
            </a:r>
            <a:r>
              <a:rPr lang="fr-FR" altLang="fr-FR" sz="1100" dirty="0"/>
              <a:t> </a:t>
            </a:r>
            <a:r>
              <a:rPr lang="fr-FR" altLang="fr-FR" sz="1100" dirty="0" err="1"/>
              <a:t>be</a:t>
            </a:r>
            <a:r>
              <a:rPr lang="fr-FR" altLang="fr-FR" sz="1100" dirty="0"/>
              <a:t> </a:t>
            </a:r>
            <a:r>
              <a:rPr lang="fr-FR" altLang="fr-FR" sz="1100" dirty="0" err="1"/>
              <a:t>observed</a:t>
            </a:r>
            <a:r>
              <a:rPr lang="fr-FR" altLang="fr-FR" sz="1100" dirty="0"/>
              <a:t> over long time </a:t>
            </a:r>
            <a:r>
              <a:rPr lang="fr-FR" altLang="fr-FR" sz="1100" dirty="0" err="1"/>
              <a:t>periods</a:t>
            </a:r>
            <a:r>
              <a:rPr lang="fr-FR" altLang="fr-FR" sz="1100" dirty="0"/>
              <a:t>. The </a:t>
            </a:r>
            <a:r>
              <a:rPr lang="fr-FR" altLang="fr-FR" sz="1100" dirty="0" err="1"/>
              <a:t>defective</a:t>
            </a:r>
            <a:r>
              <a:rPr lang="fr-FR" altLang="fr-FR" sz="1100" dirty="0"/>
              <a:t> pore at the </a:t>
            </a:r>
            <a:r>
              <a:rPr lang="fr-FR" altLang="fr-FR" sz="1100" dirty="0" err="1"/>
              <a:t>bottom</a:t>
            </a:r>
            <a:r>
              <a:rPr lang="fr-FR" altLang="fr-FR" sz="1100" dirty="0"/>
              <a:t> </a:t>
            </a:r>
            <a:r>
              <a:rPr lang="fr-FR" altLang="fr-FR" sz="1100" dirty="0" err="1"/>
              <a:t>left</a:t>
            </a:r>
            <a:r>
              <a:rPr lang="fr-FR" altLang="fr-FR" sz="1100" dirty="0"/>
              <a:t> corner </a:t>
            </a:r>
            <a:r>
              <a:rPr lang="fr-FR" altLang="fr-FR" sz="1100" dirty="0" err="1"/>
              <a:t>is</a:t>
            </a:r>
            <a:r>
              <a:rPr lang="fr-FR" altLang="fr-FR" sz="1100" dirty="0"/>
              <a:t> </a:t>
            </a:r>
            <a:r>
              <a:rPr lang="fr-FR" altLang="fr-FR" sz="1100" dirty="0" err="1"/>
              <a:t>used</a:t>
            </a:r>
            <a:r>
              <a:rPr lang="fr-FR" altLang="fr-FR" sz="1100" dirty="0"/>
              <a:t> as a </a:t>
            </a:r>
            <a:r>
              <a:rPr lang="fr-FR" altLang="fr-FR" sz="1100" dirty="0" err="1"/>
              <a:t>reference</a:t>
            </a:r>
            <a:r>
              <a:rPr lang="fr-FR" altLang="fr-FR" sz="1100" dirty="0"/>
              <a:t> to </a:t>
            </a:r>
            <a:r>
              <a:rPr lang="fr-FR" altLang="fr-FR" sz="1100" dirty="0" err="1"/>
              <a:t>align</a:t>
            </a:r>
            <a:r>
              <a:rPr lang="fr-FR" altLang="fr-FR" sz="1100" dirty="0"/>
              <a:t> the scans. The images </a:t>
            </a:r>
            <a:r>
              <a:rPr lang="fr-FR" altLang="fr-FR" sz="1100" dirty="0" err="1"/>
              <a:t>were</a:t>
            </a:r>
            <a:r>
              <a:rPr lang="fr-FR" altLang="fr-FR" sz="1100" dirty="0"/>
              <a:t> </a:t>
            </a:r>
            <a:r>
              <a:rPr lang="fr-FR" altLang="fr-FR" sz="1100" dirty="0" err="1"/>
              <a:t>recorded</a:t>
            </a:r>
            <a:r>
              <a:rPr lang="fr-FR" altLang="fr-FR" sz="1100" dirty="0"/>
              <a:t> in 100 </a:t>
            </a:r>
            <a:r>
              <a:rPr lang="fr-FR" altLang="fr-FR" sz="1100" dirty="0" err="1"/>
              <a:t>mM</a:t>
            </a:r>
            <a:r>
              <a:rPr lang="fr-FR" altLang="fr-FR" sz="1100" dirty="0"/>
              <a:t> </a:t>
            </a:r>
            <a:r>
              <a:rPr lang="fr-FR" altLang="fr-FR" sz="1100" dirty="0" err="1"/>
              <a:t>KCl</a:t>
            </a:r>
            <a:r>
              <a:rPr lang="fr-FR" altLang="fr-FR" sz="1100" dirty="0"/>
              <a:t>, 20 </a:t>
            </a:r>
            <a:r>
              <a:rPr lang="fr-FR" altLang="fr-FR" sz="1100" dirty="0" err="1"/>
              <a:t>mM</a:t>
            </a:r>
            <a:endParaRPr lang="fr-FR" altLang="fr-FR" sz="1100" dirty="0"/>
          </a:p>
          <a:p>
            <a:pPr algn="just"/>
            <a:r>
              <a:rPr lang="fr-FR" altLang="fr-FR" sz="1100" dirty="0"/>
              <a:t>MgCl2, 10 </a:t>
            </a:r>
            <a:r>
              <a:rPr lang="fr-FR" altLang="fr-FR" sz="1100" dirty="0" err="1"/>
              <a:t>mM</a:t>
            </a:r>
            <a:r>
              <a:rPr lang="fr-FR" altLang="fr-FR" sz="1100" dirty="0"/>
              <a:t> Tris, pH 8.2, </a:t>
            </a:r>
            <a:r>
              <a:rPr lang="fr-FR" altLang="fr-FR" sz="1100" dirty="0" err="1"/>
              <a:t>using</a:t>
            </a:r>
            <a:r>
              <a:rPr lang="fr-FR" altLang="fr-FR" sz="1100" dirty="0"/>
              <a:t> the contact mode. Bar, 15 nm. </a:t>
            </a:r>
            <a:r>
              <a:rPr lang="fr-FR" altLang="fr-FR" sz="1100" dirty="0" err="1"/>
              <a:t>Shades</a:t>
            </a:r>
            <a:r>
              <a:rPr lang="fr-FR" altLang="fr-FR" sz="1100" dirty="0"/>
              <a:t> </a:t>
            </a:r>
            <a:r>
              <a:rPr lang="fr-FR" altLang="fr-FR" sz="1100" dirty="0" err="1"/>
              <a:t>correpond</a:t>
            </a:r>
            <a:r>
              <a:rPr lang="fr-FR" altLang="fr-FR" sz="1100" dirty="0"/>
              <a:t> to a </a:t>
            </a:r>
            <a:r>
              <a:rPr lang="fr-FR" altLang="fr-FR" sz="1100" dirty="0" err="1"/>
              <a:t>height</a:t>
            </a:r>
            <a:r>
              <a:rPr lang="fr-FR" altLang="fr-FR" sz="1100" dirty="0"/>
              <a:t> range of 6 nm. (b) Atomic force microscope images of </a:t>
            </a:r>
            <a:r>
              <a:rPr lang="fr-FR" altLang="fr-FR" sz="1100" dirty="0" err="1"/>
              <a:t>plasmid</a:t>
            </a:r>
            <a:r>
              <a:rPr lang="fr-FR" altLang="fr-FR" sz="1100" dirty="0"/>
              <a:t> DNA. This </a:t>
            </a:r>
            <a:r>
              <a:rPr lang="fr-FR" altLang="fr-FR" sz="1100" dirty="0" err="1"/>
              <a:t>plasmid</a:t>
            </a:r>
            <a:r>
              <a:rPr lang="fr-FR" altLang="fr-FR" sz="1100" dirty="0"/>
              <a:t> </a:t>
            </a:r>
            <a:r>
              <a:rPr lang="fr-FR" altLang="fr-FR" sz="1100" dirty="0" err="1"/>
              <a:t>contains</a:t>
            </a:r>
            <a:r>
              <a:rPr lang="fr-FR" altLang="fr-FR" sz="1100" dirty="0"/>
              <a:t> a 106-bp </a:t>
            </a:r>
            <a:r>
              <a:rPr lang="fr-FR" altLang="fr-FR" sz="1100" dirty="0" err="1"/>
              <a:t>inverted</a:t>
            </a:r>
            <a:r>
              <a:rPr lang="fr-FR" altLang="fr-FR" sz="1100" dirty="0"/>
              <a:t> </a:t>
            </a:r>
            <a:r>
              <a:rPr lang="fr-FR" altLang="fr-FR" sz="1100" dirty="0" err="1"/>
              <a:t>repeat</a:t>
            </a:r>
            <a:r>
              <a:rPr lang="fr-FR" altLang="fr-FR" sz="1100" dirty="0"/>
              <a:t>, </a:t>
            </a:r>
            <a:r>
              <a:rPr lang="fr-FR" altLang="fr-FR" sz="1100" dirty="0" err="1"/>
              <a:t>which</a:t>
            </a:r>
            <a:r>
              <a:rPr lang="fr-FR" altLang="fr-FR" sz="1100" dirty="0"/>
              <a:t> </a:t>
            </a:r>
            <a:r>
              <a:rPr lang="fr-FR" altLang="fr-FR" sz="1100" dirty="0" err="1"/>
              <a:t>is</a:t>
            </a:r>
            <a:r>
              <a:rPr lang="fr-FR" altLang="fr-FR" sz="1100" dirty="0"/>
              <a:t> </a:t>
            </a:r>
            <a:r>
              <a:rPr lang="fr-FR" altLang="fr-FR" sz="1100" dirty="0" err="1"/>
              <a:t>stabilized</a:t>
            </a:r>
            <a:r>
              <a:rPr lang="fr-FR" altLang="fr-FR" sz="1100" dirty="0"/>
              <a:t> in the </a:t>
            </a:r>
            <a:r>
              <a:rPr lang="fr-FR" altLang="fr-FR" sz="1100" dirty="0" err="1"/>
              <a:t>cruciform</a:t>
            </a:r>
            <a:r>
              <a:rPr lang="fr-FR" altLang="fr-FR" sz="1100" dirty="0"/>
              <a:t> conformation by </a:t>
            </a:r>
            <a:r>
              <a:rPr lang="fr-FR" altLang="fr-FR" sz="1100" dirty="0" err="1"/>
              <a:t>negative</a:t>
            </a:r>
            <a:r>
              <a:rPr lang="fr-FR" altLang="fr-FR" sz="1100" dirty="0"/>
              <a:t> DNA </a:t>
            </a:r>
            <a:r>
              <a:rPr lang="fr-FR" altLang="fr-FR" sz="1100" dirty="0" err="1"/>
              <a:t>supercoiling</a:t>
            </a:r>
            <a:r>
              <a:rPr lang="fr-FR" altLang="fr-FR" sz="1100" dirty="0"/>
              <a:t>. </a:t>
            </a:r>
            <a:r>
              <a:rPr lang="fr-FR" altLang="fr-FR" sz="1100" dirty="0" err="1"/>
              <a:t>Arrows</a:t>
            </a:r>
            <a:r>
              <a:rPr lang="fr-FR" altLang="fr-FR" sz="1100" dirty="0"/>
              <a:t> </a:t>
            </a:r>
            <a:r>
              <a:rPr lang="fr-FR" altLang="fr-FR" sz="1100" dirty="0" err="1"/>
              <a:t>indicate</a:t>
            </a:r>
            <a:r>
              <a:rPr lang="fr-FR" altLang="fr-FR" sz="1100" dirty="0"/>
              <a:t> the </a:t>
            </a:r>
            <a:r>
              <a:rPr lang="fr-FR" altLang="fr-FR" sz="1100" dirty="0" err="1"/>
              <a:t>cruciforms</a:t>
            </a:r>
            <a:r>
              <a:rPr lang="fr-FR" altLang="fr-FR" sz="1100" dirty="0"/>
              <a:t>. The frames </a:t>
            </a:r>
            <a:r>
              <a:rPr lang="fr-FR" altLang="fr-FR" sz="1100" dirty="0" err="1"/>
              <a:t>from</a:t>
            </a:r>
            <a:r>
              <a:rPr lang="fr-FR" altLang="fr-FR" sz="1100" dirty="0"/>
              <a:t> the </a:t>
            </a:r>
            <a:r>
              <a:rPr lang="fr-FR" altLang="fr-FR" sz="1100" dirty="0" err="1"/>
              <a:t>left</a:t>
            </a:r>
            <a:r>
              <a:rPr lang="fr-FR" altLang="fr-FR" sz="1100" dirty="0"/>
              <a:t> to right are four </a:t>
            </a:r>
            <a:r>
              <a:rPr lang="fr-FR" altLang="fr-FR" sz="1100" dirty="0" err="1"/>
              <a:t>repetitive</a:t>
            </a:r>
            <a:r>
              <a:rPr lang="fr-FR" altLang="fr-FR" sz="1100" dirty="0"/>
              <a:t> scans over the </a:t>
            </a:r>
            <a:r>
              <a:rPr lang="fr-FR" altLang="fr-FR" sz="1100" dirty="0" err="1"/>
              <a:t>same</a:t>
            </a:r>
            <a:r>
              <a:rPr lang="fr-FR" altLang="fr-FR" sz="1100" dirty="0"/>
              <a:t> area. The </a:t>
            </a:r>
            <a:r>
              <a:rPr lang="fr-FR" altLang="fr-FR" sz="1100" dirty="0" err="1"/>
              <a:t>hairpin</a:t>
            </a:r>
            <a:r>
              <a:rPr lang="fr-FR" altLang="fr-FR" sz="1100" dirty="0"/>
              <a:t> </a:t>
            </a:r>
            <a:r>
              <a:rPr lang="fr-FR" altLang="fr-FR" sz="1100" dirty="0" err="1"/>
              <a:t>arms</a:t>
            </a:r>
            <a:r>
              <a:rPr lang="fr-FR" altLang="fr-FR" sz="1100" dirty="0"/>
              <a:t> of the </a:t>
            </a:r>
            <a:r>
              <a:rPr lang="fr-FR" altLang="fr-FR" sz="1100" dirty="0" err="1"/>
              <a:t>indicated</a:t>
            </a:r>
            <a:r>
              <a:rPr lang="fr-FR" altLang="fr-FR" sz="1100" dirty="0"/>
              <a:t> </a:t>
            </a:r>
            <a:r>
              <a:rPr lang="fr-FR" altLang="fr-FR" sz="1100" dirty="0" err="1"/>
              <a:t>cruciform</a:t>
            </a:r>
            <a:r>
              <a:rPr lang="fr-FR" altLang="fr-FR" sz="1100" dirty="0"/>
              <a:t> </a:t>
            </a:r>
            <a:r>
              <a:rPr lang="fr-FR" altLang="fr-FR" sz="1100" dirty="0" err="1"/>
              <a:t>were</a:t>
            </a:r>
            <a:r>
              <a:rPr lang="fr-FR" altLang="fr-FR" sz="1100" dirty="0"/>
              <a:t> </a:t>
            </a:r>
            <a:r>
              <a:rPr lang="fr-FR" altLang="fr-FR" sz="1100" dirty="0" err="1"/>
              <a:t>initially</a:t>
            </a:r>
            <a:r>
              <a:rPr lang="fr-FR" altLang="fr-FR" sz="1100" dirty="0"/>
              <a:t> </a:t>
            </a:r>
            <a:r>
              <a:rPr lang="fr-FR" altLang="fr-FR" sz="1100" dirty="0" err="1"/>
              <a:t>quite</a:t>
            </a:r>
            <a:r>
              <a:rPr lang="fr-FR" altLang="fr-FR" sz="1100" dirty="0"/>
              <a:t> far </a:t>
            </a:r>
            <a:r>
              <a:rPr lang="fr-FR" altLang="fr-FR" sz="1100" dirty="0" err="1"/>
              <a:t>away</a:t>
            </a:r>
            <a:r>
              <a:rPr lang="fr-FR" altLang="fr-FR" sz="1100" dirty="0"/>
              <a:t> </a:t>
            </a:r>
            <a:r>
              <a:rPr lang="fr-FR" altLang="fr-FR" sz="1100" dirty="0" err="1"/>
              <a:t>from</a:t>
            </a:r>
            <a:r>
              <a:rPr lang="fr-FR" altLang="fr-FR" sz="1100" dirty="0"/>
              <a:t> </a:t>
            </a:r>
            <a:r>
              <a:rPr lang="fr-FR" altLang="fr-FR" sz="1100" dirty="0" err="1"/>
              <a:t>each</a:t>
            </a:r>
            <a:r>
              <a:rPr lang="fr-FR" altLang="fr-FR" sz="1100" dirty="0"/>
              <a:t> </a:t>
            </a:r>
            <a:r>
              <a:rPr lang="fr-FR" altLang="fr-FR" sz="1100" dirty="0" err="1"/>
              <a:t>other</a:t>
            </a:r>
            <a:r>
              <a:rPr lang="fr-FR" altLang="fr-FR" sz="1100" dirty="0"/>
              <a:t> (</a:t>
            </a:r>
            <a:r>
              <a:rPr lang="fr-FR" altLang="fr-FR" sz="1100" dirty="0" err="1"/>
              <a:t>with</a:t>
            </a:r>
            <a:r>
              <a:rPr lang="fr-FR" altLang="fr-FR" sz="1100" dirty="0"/>
              <a:t> an angle of ~100</a:t>
            </a:r>
            <a:r>
              <a:rPr lang="fr-FR" altLang="fr-FR" sz="1100" b="1" dirty="0"/>
              <a:t>8), but </a:t>
            </a:r>
            <a:r>
              <a:rPr lang="fr-FR" altLang="fr-FR" sz="1100" b="1" dirty="0" err="1"/>
              <a:t>then</a:t>
            </a:r>
            <a:r>
              <a:rPr lang="fr-FR" altLang="fr-FR" sz="1100" b="1" dirty="0"/>
              <a:t> </a:t>
            </a:r>
            <a:r>
              <a:rPr lang="fr-FR" altLang="fr-FR" sz="1100" b="1" dirty="0" err="1"/>
              <a:t>they</a:t>
            </a:r>
            <a:r>
              <a:rPr lang="fr-FR" altLang="fr-FR" sz="1100" b="1" dirty="0"/>
              <a:t> </a:t>
            </a:r>
            <a:r>
              <a:rPr lang="fr-FR" altLang="fr-FR" sz="1100" dirty="0" err="1"/>
              <a:t>moved</a:t>
            </a:r>
            <a:r>
              <a:rPr lang="fr-FR" altLang="fr-FR" sz="1100" dirty="0"/>
              <a:t> </a:t>
            </a:r>
            <a:r>
              <a:rPr lang="fr-FR" altLang="fr-FR" sz="1100" dirty="0" err="1"/>
              <a:t>closer</a:t>
            </a:r>
            <a:r>
              <a:rPr lang="fr-FR" altLang="fr-FR" sz="1100" dirty="0"/>
              <a:t> and </a:t>
            </a:r>
            <a:r>
              <a:rPr lang="fr-FR" altLang="fr-FR" sz="1100" dirty="0" err="1"/>
              <a:t>finally</a:t>
            </a:r>
            <a:r>
              <a:rPr lang="fr-FR" altLang="fr-FR" sz="1100" dirty="0"/>
              <a:t> </a:t>
            </a:r>
            <a:r>
              <a:rPr lang="fr-FR" altLang="fr-FR" sz="1100" dirty="0" err="1"/>
              <a:t>adopted</a:t>
            </a:r>
            <a:r>
              <a:rPr lang="fr-FR" altLang="fr-FR" sz="1100" dirty="0"/>
              <a:t> a </a:t>
            </a:r>
            <a:r>
              <a:rPr lang="fr-FR" altLang="fr-FR" sz="1100" dirty="0" err="1"/>
              <a:t>parallel</a:t>
            </a:r>
            <a:r>
              <a:rPr lang="fr-FR" altLang="fr-FR" sz="1100" dirty="0"/>
              <a:t> orientation. The scanning </a:t>
            </a:r>
            <a:r>
              <a:rPr lang="fr-FR" altLang="fr-FR" sz="1100" dirty="0" err="1"/>
              <a:t>was</a:t>
            </a:r>
            <a:r>
              <a:rPr lang="fr-FR" altLang="fr-FR" sz="1100" dirty="0"/>
              <a:t> </a:t>
            </a:r>
            <a:r>
              <a:rPr lang="fr-FR" altLang="fr-FR" sz="1100" dirty="0" err="1"/>
              <a:t>performed</a:t>
            </a:r>
            <a:r>
              <a:rPr lang="fr-FR" altLang="fr-FR" sz="1100" dirty="0"/>
              <a:t> in Tris–EDTA buffer </a:t>
            </a:r>
            <a:r>
              <a:rPr lang="fr-FR" altLang="fr-FR" sz="1100" dirty="0" err="1"/>
              <a:t>with</a:t>
            </a:r>
            <a:r>
              <a:rPr lang="fr-FR" altLang="fr-FR" sz="1100" dirty="0"/>
              <a:t> a </a:t>
            </a:r>
            <a:r>
              <a:rPr lang="fr-FR" altLang="fr-FR" sz="1100" dirty="0" err="1"/>
              <a:t>NanoScope</a:t>
            </a:r>
            <a:r>
              <a:rPr lang="fr-FR" altLang="fr-FR" sz="1100" dirty="0"/>
              <a:t> III </a:t>
            </a:r>
            <a:r>
              <a:rPr lang="fr-FR" altLang="fr-FR" sz="1100" dirty="0" err="1"/>
              <a:t>MultiMode</a:t>
            </a:r>
            <a:r>
              <a:rPr lang="fr-FR" altLang="fr-FR" sz="1100" dirty="0"/>
              <a:t> system (Digital Instruments, Inc., Santa Barbara, CA, USA) operating in the </a:t>
            </a:r>
            <a:r>
              <a:rPr lang="fr-FR" altLang="fr-FR" sz="1100" dirty="0" err="1"/>
              <a:t>tapping</a:t>
            </a:r>
            <a:r>
              <a:rPr lang="fr-FR" altLang="fr-FR" sz="1100" dirty="0"/>
              <a:t> mode. Bar, 40 nm.</a:t>
            </a:r>
          </a:p>
        </p:txBody>
      </p:sp>
      <p:sp>
        <p:nvSpPr>
          <p:cNvPr id="4" name="Rectangle 3">
            <a:extLst>
              <a:ext uri="{FF2B5EF4-FFF2-40B4-BE49-F238E27FC236}">
                <a16:creationId xmlns:a16="http://schemas.microsoft.com/office/drawing/2014/main" id="{64646B09-A3BC-D54D-B5C1-67A591721B44}"/>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2" name="ZoneTexte 1">
            <a:extLst>
              <a:ext uri="{FF2B5EF4-FFF2-40B4-BE49-F238E27FC236}">
                <a16:creationId xmlns:a16="http://schemas.microsoft.com/office/drawing/2014/main" id="{7CC5E67D-A34D-F643-8C99-1E58933A7CE9}"/>
              </a:ext>
            </a:extLst>
          </p:cNvPr>
          <p:cNvSpPr txBox="1"/>
          <p:nvPr/>
        </p:nvSpPr>
        <p:spPr>
          <a:xfrm>
            <a:off x="660400" y="6294603"/>
            <a:ext cx="3491790" cy="461665"/>
          </a:xfrm>
          <a:prstGeom prst="rect">
            <a:avLst/>
          </a:prstGeom>
          <a:noFill/>
        </p:spPr>
        <p:txBody>
          <a:bodyPr wrap="none" rtlCol="0">
            <a:spAutoFit/>
          </a:bodyPr>
          <a:lstStyle/>
          <a:p>
            <a:r>
              <a:rPr lang="fr-FR" sz="1200" i="1" dirty="0"/>
              <a:t>@trends in CELL BIOLOGY (Vol. 9) </a:t>
            </a:r>
            <a:r>
              <a:rPr lang="fr-FR" sz="1200" i="1" dirty="0" err="1"/>
              <a:t>February</a:t>
            </a:r>
            <a:r>
              <a:rPr lang="fr-FR" sz="1200" i="1" dirty="0"/>
              <a:t> 1999 </a:t>
            </a:r>
          </a:p>
          <a:p>
            <a:endParaRPr lang="fr-FR" sz="1200" i="1" dirty="0"/>
          </a:p>
        </p:txBody>
      </p:sp>
      <p:sp>
        <p:nvSpPr>
          <p:cNvPr id="7" name="Rectangle 6">
            <a:extLst>
              <a:ext uri="{FF2B5EF4-FFF2-40B4-BE49-F238E27FC236}">
                <a16:creationId xmlns:a16="http://schemas.microsoft.com/office/drawing/2014/main" id="{D7912777-AA61-FA4F-A6F4-5D8FEEA20A6B}"/>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35844" name="ZoneTexte 4">
            <a:extLst>
              <a:ext uri="{FF2B5EF4-FFF2-40B4-BE49-F238E27FC236}">
                <a16:creationId xmlns:a16="http://schemas.microsoft.com/office/drawing/2014/main" id="{8D726548-EEC1-1144-9E97-DD13B0E1DE37}"/>
              </a:ext>
            </a:extLst>
          </p:cNvPr>
          <p:cNvSpPr txBox="1">
            <a:spLocks noChangeArrowheads="1"/>
          </p:cNvSpPr>
          <p:nvPr/>
        </p:nvSpPr>
        <p:spPr bwMode="auto">
          <a:xfrm>
            <a:off x="3111824" y="450981"/>
            <a:ext cx="2920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err="1"/>
              <a:t>Tapping</a:t>
            </a:r>
            <a:r>
              <a:rPr lang="fr-FR" altLang="fr-FR" dirty="0"/>
              <a:t> mode in </a:t>
            </a:r>
            <a:r>
              <a:rPr lang="fr-FR" altLang="fr-FR" dirty="0" err="1"/>
              <a:t>fluid</a:t>
            </a:r>
            <a:endParaRPr lang="fr-FR" alt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D2177-BB55-2F4A-8EA9-1F68E08A233E}"/>
              </a:ext>
            </a:extLst>
          </p:cNvPr>
          <p:cNvSpPr>
            <a:spLocks noChangeArrowheads="1"/>
          </p:cNvSpPr>
          <p:nvPr/>
        </p:nvSpPr>
        <p:spPr bwMode="auto">
          <a:xfrm>
            <a:off x="-1270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a:latin typeface="Times"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7C06A82F-5D71-FA44-B09D-A62BDA0CD897}"/>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37891" name="Text Box 3">
            <a:extLst>
              <a:ext uri="{FF2B5EF4-FFF2-40B4-BE49-F238E27FC236}">
                <a16:creationId xmlns:a16="http://schemas.microsoft.com/office/drawing/2014/main" id="{EA2AE708-90AE-A646-8E80-6EC9862FEA9D}"/>
              </a:ext>
            </a:extLst>
          </p:cNvPr>
          <p:cNvSpPr txBox="1">
            <a:spLocks noChangeArrowheads="1"/>
          </p:cNvSpPr>
          <p:nvPr/>
        </p:nvSpPr>
        <p:spPr bwMode="auto">
          <a:xfrm>
            <a:off x="1905000" y="381000"/>
            <a:ext cx="47977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800" dirty="0"/>
              <a:t>Fluorescence </a:t>
            </a:r>
            <a:r>
              <a:rPr lang="fr-FR" altLang="fr-FR" sz="2800" dirty="0" err="1"/>
              <a:t>imaging</a:t>
            </a:r>
            <a:r>
              <a:rPr lang="fr-FR" altLang="fr-FR" sz="2800" dirty="0"/>
              <a:t> and AFM</a:t>
            </a:r>
            <a:endParaRPr lang="fr-FR" altLang="fr-FR" dirty="0"/>
          </a:p>
        </p:txBody>
      </p:sp>
      <p:pic>
        <p:nvPicPr>
          <p:cNvPr id="37892" name="Image 5">
            <a:extLst>
              <a:ext uri="{FF2B5EF4-FFF2-40B4-BE49-F238E27FC236}">
                <a16:creationId xmlns:a16="http://schemas.microsoft.com/office/drawing/2014/main" id="{A2B0BAF6-7220-624D-9617-DD978A338B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016000"/>
            <a:ext cx="26670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Image 7">
            <a:extLst>
              <a:ext uri="{FF2B5EF4-FFF2-40B4-BE49-F238E27FC236}">
                <a16:creationId xmlns:a16="http://schemas.microsoft.com/office/drawing/2014/main" id="{40E61602-0041-B34E-B065-DA3E83C60F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996950"/>
            <a:ext cx="34004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6">
            <a:extLst>
              <a:ext uri="{FF2B5EF4-FFF2-40B4-BE49-F238E27FC236}">
                <a16:creationId xmlns:a16="http://schemas.microsoft.com/office/drawing/2014/main" id="{37E82436-9A5D-554B-884D-E916C101A0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6988" y="4040188"/>
            <a:ext cx="655002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32C8DFB-1AE3-E045-BDC6-4826E703ECFE}"/>
              </a:ext>
            </a:extLst>
          </p:cNvPr>
          <p:cNvSpPr>
            <a:spLocks noChangeArrowheads="1"/>
          </p:cNvSpPr>
          <p:nvPr/>
        </p:nvSpPr>
        <p:spPr bwMode="auto">
          <a:xfrm>
            <a:off x="25400" y="65913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026">
            <a:extLst>
              <a:ext uri="{FF2B5EF4-FFF2-40B4-BE49-F238E27FC236}">
                <a16:creationId xmlns:a16="http://schemas.microsoft.com/office/drawing/2014/main" id="{DD480273-D972-0147-A11B-9F069C3AA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29" y="1447143"/>
            <a:ext cx="3383621" cy="35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1027">
            <a:extLst>
              <a:ext uri="{FF2B5EF4-FFF2-40B4-BE49-F238E27FC236}">
                <a16:creationId xmlns:a16="http://schemas.microsoft.com/office/drawing/2014/main" id="{50A76D76-E8BC-C64F-A687-9AF06E43BBD8}"/>
              </a:ext>
            </a:extLst>
          </p:cNvPr>
          <p:cNvSpPr txBox="1">
            <a:spLocks noChangeArrowheads="1"/>
          </p:cNvSpPr>
          <p:nvPr/>
        </p:nvSpPr>
        <p:spPr bwMode="auto">
          <a:xfrm>
            <a:off x="267629" y="4938151"/>
            <a:ext cx="27749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err="1"/>
              <a:t>Nanoindentation</a:t>
            </a:r>
            <a:r>
              <a:rPr lang="fr-FR" altLang="fr-FR" sz="2000" dirty="0"/>
              <a:t> (15 nm)</a:t>
            </a:r>
          </a:p>
          <a:p>
            <a:r>
              <a:rPr lang="fr-FR" altLang="fr-FR" sz="2000" dirty="0"/>
              <a:t>in </a:t>
            </a:r>
            <a:r>
              <a:rPr lang="fr-FR" altLang="fr-FR" sz="2000" dirty="0" err="1"/>
              <a:t>polymer</a:t>
            </a:r>
            <a:r>
              <a:rPr lang="fr-FR" altLang="fr-FR" sz="2000" dirty="0"/>
              <a:t> film</a:t>
            </a:r>
          </a:p>
          <a:p>
            <a:r>
              <a:rPr lang="fr-FR" altLang="fr-FR" sz="2000" dirty="0"/>
              <a:t>(800nm x 800 nm)</a:t>
            </a:r>
          </a:p>
        </p:txBody>
      </p:sp>
      <p:pic>
        <p:nvPicPr>
          <p:cNvPr id="38915" name="Picture 1030">
            <a:extLst>
              <a:ext uri="{FF2B5EF4-FFF2-40B4-BE49-F238E27FC236}">
                <a16:creationId xmlns:a16="http://schemas.microsoft.com/office/drawing/2014/main" id="{A5FFCED8-5EE5-624D-9B1B-E46A3FDB1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049" y="2287916"/>
            <a:ext cx="5298951" cy="126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1031">
            <a:extLst>
              <a:ext uri="{FF2B5EF4-FFF2-40B4-BE49-F238E27FC236}">
                <a16:creationId xmlns:a16="http://schemas.microsoft.com/office/drawing/2014/main" id="{FC6F9AF4-9EC6-1049-B880-8E11A01B93B2}"/>
              </a:ext>
            </a:extLst>
          </p:cNvPr>
          <p:cNvSpPr txBox="1">
            <a:spLocks noChangeArrowheads="1"/>
          </p:cNvSpPr>
          <p:nvPr/>
        </p:nvSpPr>
        <p:spPr bwMode="auto">
          <a:xfrm>
            <a:off x="4509355" y="4013032"/>
            <a:ext cx="42290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Gold </a:t>
            </a:r>
            <a:r>
              <a:rPr lang="fr-FR" altLang="fr-FR" sz="2000" dirty="0" err="1"/>
              <a:t>nanoparticles</a:t>
            </a:r>
            <a:r>
              <a:rPr lang="fr-FR" altLang="fr-FR" sz="2000" dirty="0"/>
              <a:t> manipulation </a:t>
            </a:r>
            <a:r>
              <a:rPr lang="fr-FR" altLang="ja-JP" sz="2000" dirty="0"/>
              <a:t>(8nm)</a:t>
            </a:r>
          </a:p>
        </p:txBody>
      </p:sp>
      <p:sp>
        <p:nvSpPr>
          <p:cNvPr id="32775" name="Text Box 1032">
            <a:extLst>
              <a:ext uri="{FF2B5EF4-FFF2-40B4-BE49-F238E27FC236}">
                <a16:creationId xmlns:a16="http://schemas.microsoft.com/office/drawing/2014/main" id="{8F21927B-CF4F-9C4B-A2C1-453B41303D18}"/>
              </a:ext>
            </a:extLst>
          </p:cNvPr>
          <p:cNvSpPr txBox="1">
            <a:spLocks noChangeArrowheads="1"/>
          </p:cNvSpPr>
          <p:nvPr/>
        </p:nvSpPr>
        <p:spPr bwMode="auto">
          <a:xfrm>
            <a:off x="1392111" y="588428"/>
            <a:ext cx="6378669" cy="52322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800" b="1" dirty="0" err="1"/>
              <a:t>Nanolithography</a:t>
            </a:r>
            <a:r>
              <a:rPr lang="fr-FR" sz="2800" b="1" dirty="0"/>
              <a:t> and </a:t>
            </a:r>
            <a:r>
              <a:rPr lang="fr-FR" sz="2800" b="1" dirty="0" err="1"/>
              <a:t>nanomanipulation</a:t>
            </a:r>
            <a:endParaRPr lang="fr-FR" sz="2800" b="1" dirty="0"/>
          </a:p>
        </p:txBody>
      </p:sp>
      <p:sp>
        <p:nvSpPr>
          <p:cNvPr id="9" name="Rectangle 8">
            <a:extLst>
              <a:ext uri="{FF2B5EF4-FFF2-40B4-BE49-F238E27FC236}">
                <a16:creationId xmlns:a16="http://schemas.microsoft.com/office/drawing/2014/main" id="{41F9A63C-3884-8D42-A68D-484D3308669E}"/>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D238DD04-1CF3-A944-8D9E-3E1B525ABFDB}"/>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12" name="AutoShape 1029">
            <a:extLst>
              <a:ext uri="{FF2B5EF4-FFF2-40B4-BE49-F238E27FC236}">
                <a16:creationId xmlns:a16="http://schemas.microsoft.com/office/drawing/2014/main" id="{B73C52FA-6BC7-4642-BC09-38EF16CF44A4}"/>
              </a:ext>
            </a:extLst>
          </p:cNvPr>
          <p:cNvSpPr>
            <a:spLocks noChangeArrowheads="1"/>
          </p:cNvSpPr>
          <p:nvPr/>
        </p:nvSpPr>
        <p:spPr bwMode="auto">
          <a:xfrm>
            <a:off x="838200" y="746921"/>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fr-F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a:extLst>
              <a:ext uri="{FF2B5EF4-FFF2-40B4-BE49-F238E27FC236}">
                <a16:creationId xmlns:a16="http://schemas.microsoft.com/office/drawing/2014/main" id="{44F0B669-EF98-5744-9D8C-6C621597E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43434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4">
            <a:extLst>
              <a:ext uri="{FF2B5EF4-FFF2-40B4-BE49-F238E27FC236}">
                <a16:creationId xmlns:a16="http://schemas.microsoft.com/office/drawing/2014/main" id="{696D69EA-5A32-294E-9509-278C83EC2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84400"/>
            <a:ext cx="411480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D4E42C0-E56C-7E4D-8EB2-5329020036B3}"/>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70D4A704-01C6-E544-A42B-85B3B91C6819}"/>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2" name="ZoneTexte 1">
            <a:extLst>
              <a:ext uri="{FF2B5EF4-FFF2-40B4-BE49-F238E27FC236}">
                <a16:creationId xmlns:a16="http://schemas.microsoft.com/office/drawing/2014/main" id="{33D7D934-95BF-AF4E-9D3F-7249EFEFA5F1}"/>
              </a:ext>
            </a:extLst>
          </p:cNvPr>
          <p:cNvSpPr txBox="1"/>
          <p:nvPr/>
        </p:nvSpPr>
        <p:spPr>
          <a:xfrm>
            <a:off x="2400300" y="734702"/>
            <a:ext cx="4065537" cy="523220"/>
          </a:xfrm>
          <a:prstGeom prst="rect">
            <a:avLst/>
          </a:prstGeom>
          <a:noFill/>
        </p:spPr>
        <p:txBody>
          <a:bodyPr wrap="none" rtlCol="0">
            <a:spAutoFit/>
          </a:bodyPr>
          <a:lstStyle/>
          <a:p>
            <a:r>
              <a:rPr lang="fr-FR" sz="2800" b="1" dirty="0" err="1"/>
              <a:t>Nanomechanical</a:t>
            </a:r>
            <a:r>
              <a:rPr lang="fr-FR" sz="2800" b="1" dirty="0"/>
              <a:t> </a:t>
            </a:r>
            <a:r>
              <a:rPr lang="fr-FR" sz="2800" b="1" dirty="0" err="1"/>
              <a:t>imaging</a:t>
            </a:r>
            <a:endParaRPr lang="fr-FR" sz="2800" b="1" dirty="0"/>
          </a:p>
        </p:txBody>
      </p:sp>
      <p:sp>
        <p:nvSpPr>
          <p:cNvPr id="9" name="AutoShape 1029">
            <a:extLst>
              <a:ext uri="{FF2B5EF4-FFF2-40B4-BE49-F238E27FC236}">
                <a16:creationId xmlns:a16="http://schemas.microsoft.com/office/drawing/2014/main" id="{4CBB38EA-BAC6-F549-8744-687A79748DF3}"/>
              </a:ext>
            </a:extLst>
          </p:cNvPr>
          <p:cNvSpPr>
            <a:spLocks noChangeArrowheads="1"/>
          </p:cNvSpPr>
          <p:nvPr/>
        </p:nvSpPr>
        <p:spPr bwMode="auto">
          <a:xfrm>
            <a:off x="1942170" y="906461"/>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fr-FR"/>
          </a:p>
        </p:txBody>
      </p:sp>
      <p:sp>
        <p:nvSpPr>
          <p:cNvPr id="3" name="ZoneTexte 2">
            <a:extLst>
              <a:ext uri="{FF2B5EF4-FFF2-40B4-BE49-F238E27FC236}">
                <a16:creationId xmlns:a16="http://schemas.microsoft.com/office/drawing/2014/main" id="{8D5763CF-94C4-764C-A4DE-C21BF43F0271}"/>
              </a:ext>
            </a:extLst>
          </p:cNvPr>
          <p:cNvSpPr txBox="1"/>
          <p:nvPr/>
        </p:nvSpPr>
        <p:spPr>
          <a:xfrm>
            <a:off x="3173564" y="1519533"/>
            <a:ext cx="4791055" cy="461665"/>
          </a:xfrm>
          <a:prstGeom prst="rect">
            <a:avLst/>
          </a:prstGeom>
          <a:noFill/>
        </p:spPr>
        <p:txBody>
          <a:bodyPr wrap="none" rtlCol="0">
            <a:spAutoFit/>
          </a:bodyPr>
          <a:lstStyle/>
          <a:p>
            <a:r>
              <a:rPr lang="fr-FR" dirty="0" err="1"/>
              <a:t>Tapping</a:t>
            </a:r>
            <a:r>
              <a:rPr lang="fr-FR" dirty="0"/>
              <a:t> phase </a:t>
            </a:r>
            <a:r>
              <a:rPr lang="fr-FR" dirty="0" err="1"/>
              <a:t>imaging</a:t>
            </a:r>
            <a:r>
              <a:rPr lang="fr-FR" dirty="0"/>
              <a:t> of </a:t>
            </a:r>
            <a:r>
              <a:rPr lang="fr-FR" dirty="0" err="1"/>
              <a:t>copolymer</a:t>
            </a:r>
            <a:endParaRPr lang="fr-FR" dirty="0"/>
          </a:p>
        </p:txBody>
      </p:sp>
      <p:sp>
        <p:nvSpPr>
          <p:cNvPr id="4" name="ZoneTexte 3">
            <a:extLst>
              <a:ext uri="{FF2B5EF4-FFF2-40B4-BE49-F238E27FC236}">
                <a16:creationId xmlns:a16="http://schemas.microsoft.com/office/drawing/2014/main" id="{4D3EE86D-F0DD-E642-9641-2DD1304083F5}"/>
              </a:ext>
            </a:extLst>
          </p:cNvPr>
          <p:cNvSpPr txBox="1"/>
          <p:nvPr/>
        </p:nvSpPr>
        <p:spPr>
          <a:xfrm>
            <a:off x="5029200" y="6254612"/>
            <a:ext cx="2430987" cy="276999"/>
          </a:xfrm>
          <a:prstGeom prst="rect">
            <a:avLst/>
          </a:prstGeom>
          <a:noFill/>
        </p:spPr>
        <p:txBody>
          <a:bodyPr wrap="none" rtlCol="0">
            <a:spAutoFit/>
          </a:bodyPr>
          <a:lstStyle/>
          <a:p>
            <a:r>
              <a:rPr lang="fr-FR" sz="1200" i="1" dirty="0"/>
              <a:t>@https://doi.org/10.1021/la0005098</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4E42C0-E56C-7E4D-8EB2-5329020036B3}"/>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70D4A704-01C6-E544-A42B-85B3B91C6819}"/>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pic>
        <p:nvPicPr>
          <p:cNvPr id="6" name="Image 5">
            <a:extLst>
              <a:ext uri="{FF2B5EF4-FFF2-40B4-BE49-F238E27FC236}">
                <a16:creationId xmlns:a16="http://schemas.microsoft.com/office/drawing/2014/main" id="{5754F42D-990A-4846-84D0-20F71C48C286}"/>
              </a:ext>
            </a:extLst>
          </p:cNvPr>
          <p:cNvPicPr>
            <a:picLocks noChangeAspect="1"/>
          </p:cNvPicPr>
          <p:nvPr/>
        </p:nvPicPr>
        <p:blipFill>
          <a:blip r:embed="rId2"/>
          <a:stretch>
            <a:fillRect/>
          </a:stretch>
        </p:blipFill>
        <p:spPr>
          <a:xfrm>
            <a:off x="0" y="0"/>
            <a:ext cx="3315320" cy="3397324"/>
          </a:xfrm>
          <a:prstGeom prst="rect">
            <a:avLst/>
          </a:prstGeom>
        </p:spPr>
      </p:pic>
      <p:pic>
        <p:nvPicPr>
          <p:cNvPr id="13" name="Image 12">
            <a:extLst>
              <a:ext uri="{FF2B5EF4-FFF2-40B4-BE49-F238E27FC236}">
                <a16:creationId xmlns:a16="http://schemas.microsoft.com/office/drawing/2014/main" id="{FC39907D-A2E9-E343-8615-DB5730112C68}"/>
              </a:ext>
            </a:extLst>
          </p:cNvPr>
          <p:cNvPicPr>
            <a:picLocks noChangeAspect="1"/>
          </p:cNvPicPr>
          <p:nvPr/>
        </p:nvPicPr>
        <p:blipFill>
          <a:blip r:embed="rId3"/>
          <a:stretch>
            <a:fillRect/>
          </a:stretch>
        </p:blipFill>
        <p:spPr>
          <a:xfrm>
            <a:off x="6027074" y="970841"/>
            <a:ext cx="3060235" cy="2352715"/>
          </a:xfrm>
          <a:prstGeom prst="rect">
            <a:avLst/>
          </a:prstGeom>
        </p:spPr>
      </p:pic>
      <p:pic>
        <p:nvPicPr>
          <p:cNvPr id="14" name="Image 13">
            <a:extLst>
              <a:ext uri="{FF2B5EF4-FFF2-40B4-BE49-F238E27FC236}">
                <a16:creationId xmlns:a16="http://schemas.microsoft.com/office/drawing/2014/main" id="{21EC5D45-00BE-AC4F-81A1-91A5F2B1F62B}"/>
              </a:ext>
            </a:extLst>
          </p:cNvPr>
          <p:cNvPicPr>
            <a:picLocks noChangeAspect="1"/>
          </p:cNvPicPr>
          <p:nvPr/>
        </p:nvPicPr>
        <p:blipFill>
          <a:blip r:embed="rId4"/>
          <a:stretch>
            <a:fillRect/>
          </a:stretch>
        </p:blipFill>
        <p:spPr>
          <a:xfrm>
            <a:off x="1248936" y="3352306"/>
            <a:ext cx="7270596" cy="3148238"/>
          </a:xfrm>
          <a:prstGeom prst="rect">
            <a:avLst/>
          </a:prstGeom>
        </p:spPr>
      </p:pic>
      <p:sp>
        <p:nvSpPr>
          <p:cNvPr id="17" name="ZoneTexte 16">
            <a:extLst>
              <a:ext uri="{FF2B5EF4-FFF2-40B4-BE49-F238E27FC236}">
                <a16:creationId xmlns:a16="http://schemas.microsoft.com/office/drawing/2014/main" id="{ECED2740-E3CF-714F-9EA2-3BAAEB05A85A}"/>
              </a:ext>
            </a:extLst>
          </p:cNvPr>
          <p:cNvSpPr txBox="1"/>
          <p:nvPr/>
        </p:nvSpPr>
        <p:spPr>
          <a:xfrm>
            <a:off x="3293252" y="469980"/>
            <a:ext cx="2557495" cy="461665"/>
          </a:xfrm>
          <a:prstGeom prst="rect">
            <a:avLst/>
          </a:prstGeom>
          <a:noFill/>
        </p:spPr>
        <p:txBody>
          <a:bodyPr wrap="none" rtlCol="0">
            <a:spAutoFit/>
          </a:bodyPr>
          <a:lstStyle/>
          <a:p>
            <a:r>
              <a:rPr lang="fr-FR" dirty="0" err="1"/>
              <a:t>PeakForce</a:t>
            </a:r>
            <a:r>
              <a:rPr lang="fr-FR" dirty="0"/>
              <a:t> </a:t>
            </a:r>
            <a:r>
              <a:rPr lang="fr-FR" dirty="0" err="1"/>
              <a:t>Tapping</a:t>
            </a:r>
            <a:endParaRPr lang="fr-FR" dirty="0"/>
          </a:p>
        </p:txBody>
      </p:sp>
      <p:sp>
        <p:nvSpPr>
          <p:cNvPr id="15" name="ZoneTexte 14">
            <a:extLst>
              <a:ext uri="{FF2B5EF4-FFF2-40B4-BE49-F238E27FC236}">
                <a16:creationId xmlns:a16="http://schemas.microsoft.com/office/drawing/2014/main" id="{EDE7C221-161F-324A-9A4D-E52BBA8E997B}"/>
              </a:ext>
            </a:extLst>
          </p:cNvPr>
          <p:cNvSpPr txBox="1"/>
          <p:nvPr/>
        </p:nvSpPr>
        <p:spPr>
          <a:xfrm>
            <a:off x="2784380" y="6317830"/>
            <a:ext cx="3142335" cy="276999"/>
          </a:xfrm>
          <a:prstGeom prst="rect">
            <a:avLst/>
          </a:prstGeom>
          <a:noFill/>
        </p:spPr>
        <p:txBody>
          <a:bodyPr wrap="none" rtlCol="0">
            <a:spAutoFit/>
          </a:bodyPr>
          <a:lstStyle/>
          <a:p>
            <a:r>
              <a:rPr lang="fr-FR" sz="1200" i="1" dirty="0"/>
              <a:t>@https://doi.org/10.1021/acs.langmuir.5b02595</a:t>
            </a:r>
          </a:p>
        </p:txBody>
      </p:sp>
    </p:spTree>
    <p:extLst>
      <p:ext uri="{BB962C8B-B14F-4D97-AF65-F5344CB8AC3E}">
        <p14:creationId xmlns:p14="http://schemas.microsoft.com/office/powerpoint/2010/main" val="61069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F9489BA3-E169-0E42-B978-E9E7E38B1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22320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5">
            <a:extLst>
              <a:ext uri="{FF2B5EF4-FFF2-40B4-BE49-F238E27FC236}">
                <a16:creationId xmlns:a16="http://schemas.microsoft.com/office/drawing/2014/main" id="{0C4B7417-CFDF-5E46-9B80-D3CDAEBD4F43}"/>
              </a:ext>
            </a:extLst>
          </p:cNvPr>
          <p:cNvSpPr>
            <a:spLocks noChangeArrowheads="1"/>
          </p:cNvSpPr>
          <p:nvPr/>
        </p:nvSpPr>
        <p:spPr bwMode="auto">
          <a:xfrm>
            <a:off x="3429000" y="25717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40963" name="Rectangle 6">
            <a:extLst>
              <a:ext uri="{FF2B5EF4-FFF2-40B4-BE49-F238E27FC236}">
                <a16:creationId xmlns:a16="http://schemas.microsoft.com/office/drawing/2014/main" id="{B1B85673-33B3-9243-87F1-1485F881943A}"/>
              </a:ext>
            </a:extLst>
          </p:cNvPr>
          <p:cNvSpPr>
            <a:spLocks noChangeArrowheads="1"/>
          </p:cNvSpPr>
          <p:nvPr/>
        </p:nvSpPr>
        <p:spPr bwMode="auto">
          <a:xfrm>
            <a:off x="3429000" y="257175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40964" name="Text Box 7">
            <a:extLst>
              <a:ext uri="{FF2B5EF4-FFF2-40B4-BE49-F238E27FC236}">
                <a16:creationId xmlns:a16="http://schemas.microsoft.com/office/drawing/2014/main" id="{D7F63F70-567F-F947-B159-CA08BFD2FEE1}"/>
              </a:ext>
            </a:extLst>
          </p:cNvPr>
          <p:cNvSpPr txBox="1">
            <a:spLocks noChangeArrowheads="1"/>
          </p:cNvSpPr>
          <p:nvPr/>
        </p:nvSpPr>
        <p:spPr bwMode="auto">
          <a:xfrm>
            <a:off x="3946525" y="2498725"/>
            <a:ext cx="3597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fr-FR" altLang="fr-FR"/>
          </a:p>
        </p:txBody>
      </p:sp>
      <p:sp>
        <p:nvSpPr>
          <p:cNvPr id="40965" name="Text Box 9">
            <a:extLst>
              <a:ext uri="{FF2B5EF4-FFF2-40B4-BE49-F238E27FC236}">
                <a16:creationId xmlns:a16="http://schemas.microsoft.com/office/drawing/2014/main" id="{CA1FEE6E-8323-D549-BE20-1269139A9013}"/>
              </a:ext>
            </a:extLst>
          </p:cNvPr>
          <p:cNvSpPr txBox="1">
            <a:spLocks noChangeArrowheads="1"/>
          </p:cNvSpPr>
          <p:nvPr/>
        </p:nvSpPr>
        <p:spPr bwMode="auto">
          <a:xfrm>
            <a:off x="152400" y="4953000"/>
            <a:ext cx="2590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just">
              <a:spcBef>
                <a:spcPct val="50000"/>
              </a:spcBef>
            </a:pPr>
            <a:r>
              <a:rPr lang="fr-FR" altLang="fr-FR" sz="1800" dirty="0"/>
              <a:t>EFM images for 2 </a:t>
            </a:r>
            <a:r>
              <a:rPr lang="fr-FR" altLang="fr-FR" sz="1800" dirty="0" err="1"/>
              <a:t>inverted</a:t>
            </a:r>
            <a:r>
              <a:rPr lang="fr-FR" altLang="fr-FR" sz="1800" dirty="0"/>
              <a:t> polarisation</a:t>
            </a:r>
          </a:p>
          <a:p>
            <a:pPr algn="just">
              <a:spcBef>
                <a:spcPct val="50000"/>
              </a:spcBef>
            </a:pPr>
            <a:r>
              <a:rPr lang="fr-FR" altLang="fr-FR" sz="1800" dirty="0"/>
              <a:t>(15µm x 15 µm)</a:t>
            </a:r>
          </a:p>
        </p:txBody>
      </p:sp>
      <p:pic>
        <p:nvPicPr>
          <p:cNvPr id="40966" name="Picture 10">
            <a:extLst>
              <a:ext uri="{FF2B5EF4-FFF2-40B4-BE49-F238E27FC236}">
                <a16:creationId xmlns:a16="http://schemas.microsoft.com/office/drawing/2014/main" id="{3A69AC57-FA97-C947-AF9F-D96D56E37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717675"/>
            <a:ext cx="5181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11">
            <a:extLst>
              <a:ext uri="{FF2B5EF4-FFF2-40B4-BE49-F238E27FC236}">
                <a16:creationId xmlns:a16="http://schemas.microsoft.com/office/drawing/2014/main" id="{248E166D-CA2D-B747-A683-97BD5B0950F9}"/>
              </a:ext>
            </a:extLst>
          </p:cNvPr>
          <p:cNvSpPr txBox="1">
            <a:spLocks noChangeArrowheads="1"/>
          </p:cNvSpPr>
          <p:nvPr/>
        </p:nvSpPr>
        <p:spPr bwMode="auto">
          <a:xfrm>
            <a:off x="3505200" y="4022725"/>
            <a:ext cx="3816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ja-JP" sz="2000" dirty="0"/>
              <a:t>Transistor default </a:t>
            </a:r>
            <a:r>
              <a:rPr lang="fr-FR" altLang="ja-JP" sz="2000" dirty="0" err="1"/>
              <a:t>detected</a:t>
            </a:r>
            <a:r>
              <a:rPr lang="fr-FR" altLang="ja-JP" sz="2000" dirty="0"/>
              <a:t> by EFM</a:t>
            </a:r>
          </a:p>
          <a:p>
            <a:r>
              <a:rPr lang="fr-FR" altLang="fr-FR" sz="2000" dirty="0"/>
              <a:t>(80µm x 80 µm)</a:t>
            </a:r>
          </a:p>
        </p:txBody>
      </p:sp>
      <p:sp>
        <p:nvSpPr>
          <p:cNvPr id="40968" name="Text Box 13">
            <a:extLst>
              <a:ext uri="{FF2B5EF4-FFF2-40B4-BE49-F238E27FC236}">
                <a16:creationId xmlns:a16="http://schemas.microsoft.com/office/drawing/2014/main" id="{E9C0059A-34D5-6C41-B413-6E163925B49B}"/>
              </a:ext>
            </a:extLst>
          </p:cNvPr>
          <p:cNvSpPr txBox="1">
            <a:spLocks noChangeArrowheads="1"/>
          </p:cNvSpPr>
          <p:nvPr/>
        </p:nvSpPr>
        <p:spPr bwMode="auto">
          <a:xfrm>
            <a:off x="2286000" y="1152525"/>
            <a:ext cx="4724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800" dirty="0"/>
              <a:t>Applications in </a:t>
            </a:r>
            <a:r>
              <a:rPr lang="fr-FR" altLang="fr-FR" sz="2800" dirty="0" err="1"/>
              <a:t>nanoelectronics</a:t>
            </a:r>
            <a:endParaRPr lang="fr-FR" altLang="fr-FR" sz="2800" dirty="0"/>
          </a:p>
        </p:txBody>
      </p:sp>
      <p:pic>
        <p:nvPicPr>
          <p:cNvPr id="40969" name="Image 13">
            <a:extLst>
              <a:ext uri="{FF2B5EF4-FFF2-40B4-BE49-F238E27FC236}">
                <a16:creationId xmlns:a16="http://schemas.microsoft.com/office/drawing/2014/main" id="{2184E9D5-CCFF-4F43-984E-DBD36733D6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4686300"/>
            <a:ext cx="54102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7568A9F-8146-654C-A2AC-3E780D189A9C}"/>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34830" name="Text Box 2">
            <a:extLst>
              <a:ext uri="{FF2B5EF4-FFF2-40B4-BE49-F238E27FC236}">
                <a16:creationId xmlns:a16="http://schemas.microsoft.com/office/drawing/2014/main" id="{94131BBB-DBEB-234F-B43A-219CA9F34A6A}"/>
              </a:ext>
            </a:extLst>
          </p:cNvPr>
          <p:cNvSpPr txBox="1">
            <a:spLocks noChangeArrowheads="1"/>
          </p:cNvSpPr>
          <p:nvPr/>
        </p:nvSpPr>
        <p:spPr bwMode="auto">
          <a:xfrm>
            <a:off x="2260600" y="355600"/>
            <a:ext cx="5060950" cy="523875"/>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800"/>
              <a:t>EFM (Electric Force Microscope)</a:t>
            </a:r>
          </a:p>
        </p:txBody>
      </p:sp>
      <p:sp>
        <p:nvSpPr>
          <p:cNvPr id="15" name="Rectangle 14">
            <a:extLst>
              <a:ext uri="{FF2B5EF4-FFF2-40B4-BE49-F238E27FC236}">
                <a16:creationId xmlns:a16="http://schemas.microsoft.com/office/drawing/2014/main" id="{9D2ECD12-6720-FA4A-A510-CC70231019A8}"/>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16" name="AutoShape 1029">
            <a:extLst>
              <a:ext uri="{FF2B5EF4-FFF2-40B4-BE49-F238E27FC236}">
                <a16:creationId xmlns:a16="http://schemas.microsoft.com/office/drawing/2014/main" id="{74E0911D-02A8-7343-A00F-0FA4EC00FF3B}"/>
              </a:ext>
            </a:extLst>
          </p:cNvPr>
          <p:cNvSpPr>
            <a:spLocks noChangeArrowheads="1"/>
          </p:cNvSpPr>
          <p:nvPr/>
        </p:nvSpPr>
        <p:spPr bwMode="auto">
          <a:xfrm>
            <a:off x="1930400" y="558800"/>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7" name="ZoneTexte 6">
            <a:extLst>
              <a:ext uri="{FF2B5EF4-FFF2-40B4-BE49-F238E27FC236}">
                <a16:creationId xmlns:a16="http://schemas.microsoft.com/office/drawing/2014/main" id="{20B0E854-CC59-5247-8444-7EDFF7158BBB}"/>
              </a:ext>
            </a:extLst>
          </p:cNvPr>
          <p:cNvSpPr txBox="1"/>
          <p:nvPr/>
        </p:nvSpPr>
        <p:spPr>
          <a:xfrm>
            <a:off x="523982" y="678094"/>
            <a:ext cx="3360215" cy="461665"/>
          </a:xfrm>
          <a:prstGeom prst="rect">
            <a:avLst/>
          </a:prstGeom>
          <a:noFill/>
        </p:spPr>
        <p:txBody>
          <a:bodyPr wrap="none" rtlCol="0">
            <a:spAutoFit/>
          </a:bodyPr>
          <a:lstStyle/>
          <a:p>
            <a:r>
              <a:rPr lang="fr-FR" dirty="0"/>
              <a:t>B) Tip-surface interaction</a:t>
            </a:r>
          </a:p>
        </p:txBody>
      </p:sp>
      <p:grpSp>
        <p:nvGrpSpPr>
          <p:cNvPr id="21" name="Groupe 20">
            <a:extLst>
              <a:ext uri="{FF2B5EF4-FFF2-40B4-BE49-F238E27FC236}">
                <a16:creationId xmlns:a16="http://schemas.microsoft.com/office/drawing/2014/main" id="{3D0BD391-0072-CC45-ACFE-FCB3838CD67A}"/>
              </a:ext>
            </a:extLst>
          </p:cNvPr>
          <p:cNvGrpSpPr/>
          <p:nvPr/>
        </p:nvGrpSpPr>
        <p:grpSpPr>
          <a:xfrm>
            <a:off x="4221304" y="452063"/>
            <a:ext cx="4304874" cy="6236075"/>
            <a:chOff x="4519255" y="379360"/>
            <a:chExt cx="4304874" cy="6236075"/>
          </a:xfrm>
        </p:grpSpPr>
        <p:grpSp>
          <p:nvGrpSpPr>
            <p:cNvPr id="22" name="Groupe 21">
              <a:extLst>
                <a:ext uri="{FF2B5EF4-FFF2-40B4-BE49-F238E27FC236}">
                  <a16:creationId xmlns:a16="http://schemas.microsoft.com/office/drawing/2014/main" id="{D0B32E52-D9FC-1545-8869-7E5D156BBF6D}"/>
                </a:ext>
              </a:extLst>
            </p:cNvPr>
            <p:cNvGrpSpPr/>
            <p:nvPr/>
          </p:nvGrpSpPr>
          <p:grpSpPr>
            <a:xfrm>
              <a:off x="4519255" y="379360"/>
              <a:ext cx="4304874" cy="6236075"/>
              <a:chOff x="4469258" y="452063"/>
              <a:chExt cx="4304874" cy="6236075"/>
            </a:xfrm>
          </p:grpSpPr>
          <p:sp>
            <p:nvSpPr>
              <p:cNvPr id="24" name="Forme libre 23">
                <a:extLst>
                  <a:ext uri="{FF2B5EF4-FFF2-40B4-BE49-F238E27FC236}">
                    <a16:creationId xmlns:a16="http://schemas.microsoft.com/office/drawing/2014/main" id="{E246E1D5-0642-374E-806B-A433FCC2FC94}"/>
                  </a:ext>
                </a:extLst>
              </p:cNvPr>
              <p:cNvSpPr/>
              <p:nvPr/>
            </p:nvSpPr>
            <p:spPr bwMode="auto">
              <a:xfrm>
                <a:off x="5095982" y="452063"/>
                <a:ext cx="2887038" cy="3599136"/>
              </a:xfrm>
              <a:custGeom>
                <a:avLst/>
                <a:gdLst>
                  <a:gd name="connsiteX0" fmla="*/ 976045 w 2887038"/>
                  <a:gd name="connsiteY0" fmla="*/ 3554858 h 3554858"/>
                  <a:gd name="connsiteX1" fmla="*/ 0 w 2887038"/>
                  <a:gd name="connsiteY1" fmla="*/ 0 h 3554858"/>
                  <a:gd name="connsiteX2" fmla="*/ 2887038 w 2887038"/>
                  <a:gd name="connsiteY2" fmla="*/ 0 h 3554858"/>
                  <a:gd name="connsiteX3" fmla="*/ 2075380 w 2887038"/>
                  <a:gd name="connsiteY3" fmla="*/ 3544584 h 3554858"/>
                  <a:gd name="connsiteX4" fmla="*/ 976045 w 2887038"/>
                  <a:gd name="connsiteY4" fmla="*/ 3554858 h 355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038" h="3554858">
                    <a:moveTo>
                      <a:pt x="976045" y="3554858"/>
                    </a:moveTo>
                    <a:lnTo>
                      <a:pt x="0" y="0"/>
                    </a:lnTo>
                    <a:lnTo>
                      <a:pt x="2887038" y="0"/>
                    </a:lnTo>
                    <a:lnTo>
                      <a:pt x="2075380" y="3544584"/>
                    </a:lnTo>
                    <a:lnTo>
                      <a:pt x="976045" y="3554858"/>
                    </a:lnTo>
                    <a:close/>
                  </a:path>
                </a:pathLst>
              </a:cu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7" name="Ellipse 26">
                <a:extLst>
                  <a:ext uri="{FF2B5EF4-FFF2-40B4-BE49-F238E27FC236}">
                    <a16:creationId xmlns:a16="http://schemas.microsoft.com/office/drawing/2014/main" id="{04E3A51D-ABFA-3141-8786-759CDF349E15}"/>
                  </a:ext>
                </a:extLst>
              </p:cNvPr>
              <p:cNvSpPr/>
              <p:nvPr/>
            </p:nvSpPr>
            <p:spPr bwMode="auto">
              <a:xfrm>
                <a:off x="6066890" y="3439562"/>
                <a:ext cx="1109609" cy="1109609"/>
              </a:xfrm>
              <a:prstGeom prst="ellipse">
                <a:avLst/>
              </a:prstGeom>
              <a:solidFill>
                <a:schemeClr val="bg2">
                  <a:lumMod val="75000"/>
                </a:schemeClr>
              </a:solidFill>
              <a:ln w="38100"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28" name="Rectangle 27">
                <a:extLst>
                  <a:ext uri="{FF2B5EF4-FFF2-40B4-BE49-F238E27FC236}">
                    <a16:creationId xmlns:a16="http://schemas.microsoft.com/office/drawing/2014/main" id="{87B055EE-A0A3-BF4A-83F5-848925E3696B}"/>
                  </a:ext>
                </a:extLst>
              </p:cNvPr>
              <p:cNvSpPr/>
              <p:nvPr/>
            </p:nvSpPr>
            <p:spPr bwMode="auto">
              <a:xfrm>
                <a:off x="4469258" y="5075239"/>
                <a:ext cx="4304874" cy="161289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30" name="Connecteur droit 29">
                <a:extLst>
                  <a:ext uri="{FF2B5EF4-FFF2-40B4-BE49-F238E27FC236}">
                    <a16:creationId xmlns:a16="http://schemas.microsoft.com/office/drawing/2014/main" id="{D1F9A1DB-FD88-9B48-AD51-70F1D437DE6F}"/>
                  </a:ext>
                </a:extLst>
              </p:cNvPr>
              <p:cNvCxnSpPr>
                <a:endCxn id="27" idx="7"/>
              </p:cNvCxnSpPr>
              <p:nvPr/>
            </p:nvCxnSpPr>
            <p:spPr bwMode="auto">
              <a:xfrm flipV="1">
                <a:off x="6621695" y="3602060"/>
                <a:ext cx="392306" cy="3923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Connecteur droit avec flèche 30">
                <a:extLst>
                  <a:ext uri="{FF2B5EF4-FFF2-40B4-BE49-F238E27FC236}">
                    <a16:creationId xmlns:a16="http://schemas.microsoft.com/office/drawing/2014/main" id="{457E7E74-0DDA-A04C-B408-170F2AC3FB2F}"/>
                  </a:ext>
                </a:extLst>
              </p:cNvPr>
              <p:cNvCxnSpPr>
                <a:cxnSpLocks/>
              </p:cNvCxnSpPr>
              <p:nvPr/>
            </p:nvCxnSpPr>
            <p:spPr bwMode="auto">
              <a:xfrm>
                <a:off x="6621694" y="3994366"/>
                <a:ext cx="0" cy="978326"/>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33" name="Groupe 32">
                <a:extLst>
                  <a:ext uri="{FF2B5EF4-FFF2-40B4-BE49-F238E27FC236}">
                    <a16:creationId xmlns:a16="http://schemas.microsoft.com/office/drawing/2014/main" id="{D34A8509-C82B-4741-B4BA-0E6D4FE3D0EF}"/>
                  </a:ext>
                </a:extLst>
              </p:cNvPr>
              <p:cNvGrpSpPr/>
              <p:nvPr/>
            </p:nvGrpSpPr>
            <p:grpSpPr>
              <a:xfrm>
                <a:off x="6649889" y="4572912"/>
                <a:ext cx="574196" cy="461665"/>
                <a:chOff x="6726903" y="4492310"/>
                <a:chExt cx="574196" cy="461665"/>
              </a:xfrm>
            </p:grpSpPr>
            <p:sp>
              <p:nvSpPr>
                <p:cNvPr id="35" name="ZoneTexte 34">
                  <a:extLst>
                    <a:ext uri="{FF2B5EF4-FFF2-40B4-BE49-F238E27FC236}">
                      <a16:creationId xmlns:a16="http://schemas.microsoft.com/office/drawing/2014/main" id="{44359A2C-C1B7-9348-9249-FB8388BF13C9}"/>
                    </a:ext>
                  </a:extLst>
                </p:cNvPr>
                <p:cNvSpPr txBox="1"/>
                <p:nvPr/>
              </p:nvSpPr>
              <p:spPr>
                <a:xfrm>
                  <a:off x="6726903" y="4492310"/>
                  <a:ext cx="574196" cy="461665"/>
                </a:xfrm>
                <a:prstGeom prst="rect">
                  <a:avLst/>
                </a:prstGeom>
                <a:noFill/>
              </p:spPr>
              <p:txBody>
                <a:bodyPr wrap="none" rtlCol="0">
                  <a:spAutoFit/>
                </a:bodyPr>
                <a:lstStyle/>
                <a:p>
                  <a:r>
                    <a:rPr lang="fr-FR" dirty="0" err="1">
                      <a:solidFill>
                        <a:srgbClr val="C00000"/>
                      </a:solidFill>
                    </a:rPr>
                    <a:t>F</a:t>
                  </a:r>
                  <a:r>
                    <a:rPr lang="fr-FR" baseline="-25000" dirty="0" err="1">
                      <a:solidFill>
                        <a:srgbClr val="C00000"/>
                      </a:solidFill>
                    </a:rPr>
                    <a:t>int</a:t>
                  </a:r>
                  <a:endParaRPr lang="fr-FR" baseline="-25000" dirty="0">
                    <a:solidFill>
                      <a:srgbClr val="C00000"/>
                    </a:solidFill>
                  </a:endParaRPr>
                </a:p>
              </p:txBody>
            </p:sp>
            <p:cxnSp>
              <p:nvCxnSpPr>
                <p:cNvPr id="37" name="Connecteur droit avec flèche 36">
                  <a:extLst>
                    <a:ext uri="{FF2B5EF4-FFF2-40B4-BE49-F238E27FC236}">
                      <a16:creationId xmlns:a16="http://schemas.microsoft.com/office/drawing/2014/main" id="{DFD8A98D-915B-824F-81B9-4DF99F3D1BF3}"/>
                    </a:ext>
                  </a:extLst>
                </p:cNvPr>
                <p:cNvCxnSpPr>
                  <a:cxnSpLocks/>
                </p:cNvCxnSpPr>
                <p:nvPr/>
              </p:nvCxnSpPr>
              <p:spPr bwMode="auto">
                <a:xfrm>
                  <a:off x="6768205" y="4549171"/>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sp>
            <p:nvSpPr>
              <p:cNvPr id="34" name="ZoneTexte 33">
                <a:extLst>
                  <a:ext uri="{FF2B5EF4-FFF2-40B4-BE49-F238E27FC236}">
                    <a16:creationId xmlns:a16="http://schemas.microsoft.com/office/drawing/2014/main" id="{C15A62AB-A48B-D148-99A3-C319D114C3AD}"/>
                  </a:ext>
                </a:extLst>
              </p:cNvPr>
              <p:cNvSpPr txBox="1"/>
              <p:nvPr/>
            </p:nvSpPr>
            <p:spPr>
              <a:xfrm>
                <a:off x="6159859" y="5994920"/>
                <a:ext cx="1530849" cy="461665"/>
              </a:xfrm>
              <a:prstGeom prst="rect">
                <a:avLst/>
              </a:prstGeom>
              <a:noFill/>
            </p:spPr>
            <p:txBody>
              <a:bodyPr wrap="square" rtlCol="0">
                <a:spAutoFit/>
              </a:bodyPr>
              <a:lstStyle/>
              <a:p>
                <a:r>
                  <a:rPr lang="fr-FR" dirty="0" err="1">
                    <a:solidFill>
                      <a:schemeClr val="bg1"/>
                    </a:solidFill>
                  </a:rPr>
                  <a:t>sample</a:t>
                </a:r>
                <a:endParaRPr lang="fr-FR" dirty="0">
                  <a:solidFill>
                    <a:schemeClr val="bg1"/>
                  </a:solidFill>
                </a:endParaRPr>
              </a:p>
            </p:txBody>
          </p:sp>
        </p:grpSp>
        <p:sp>
          <p:nvSpPr>
            <p:cNvPr id="23" name="ZoneTexte 22">
              <a:extLst>
                <a:ext uri="{FF2B5EF4-FFF2-40B4-BE49-F238E27FC236}">
                  <a16:creationId xmlns:a16="http://schemas.microsoft.com/office/drawing/2014/main" id="{58F33006-E698-6D4B-8DB9-184474ECF01C}"/>
                </a:ext>
              </a:extLst>
            </p:cNvPr>
            <p:cNvSpPr txBox="1"/>
            <p:nvPr/>
          </p:nvSpPr>
          <p:spPr>
            <a:xfrm>
              <a:off x="6681499" y="3762271"/>
              <a:ext cx="537327" cy="400110"/>
            </a:xfrm>
            <a:prstGeom prst="rect">
              <a:avLst/>
            </a:prstGeom>
            <a:noFill/>
          </p:spPr>
          <p:txBody>
            <a:bodyPr wrap="none" rtlCol="0">
              <a:spAutoFit/>
            </a:bodyPr>
            <a:lstStyle/>
            <a:p>
              <a:r>
                <a:rPr lang="fr-FR" sz="2000" dirty="0" err="1"/>
                <a:t>R</a:t>
              </a:r>
              <a:r>
                <a:rPr lang="fr-FR" sz="2000" baseline="-25000" dirty="0" err="1"/>
                <a:t>tip</a:t>
              </a:r>
              <a:endParaRPr lang="fr-FR" sz="2000" baseline="-25000" dirty="0"/>
            </a:p>
          </p:txBody>
        </p:sp>
      </p:grpSp>
      <p:grpSp>
        <p:nvGrpSpPr>
          <p:cNvPr id="38" name="Groupe 37">
            <a:extLst>
              <a:ext uri="{FF2B5EF4-FFF2-40B4-BE49-F238E27FC236}">
                <a16:creationId xmlns:a16="http://schemas.microsoft.com/office/drawing/2014/main" id="{D05373D2-3DE7-2145-92ED-5C57752BC3E3}"/>
              </a:ext>
            </a:extLst>
          </p:cNvPr>
          <p:cNvGrpSpPr/>
          <p:nvPr/>
        </p:nvGrpSpPr>
        <p:grpSpPr>
          <a:xfrm>
            <a:off x="4221303" y="3440580"/>
            <a:ext cx="4304874" cy="3248576"/>
            <a:chOff x="4519255" y="3366859"/>
            <a:chExt cx="4304874" cy="3248576"/>
          </a:xfrm>
        </p:grpSpPr>
        <p:grpSp>
          <p:nvGrpSpPr>
            <p:cNvPr id="39" name="Groupe 38">
              <a:extLst>
                <a:ext uri="{FF2B5EF4-FFF2-40B4-BE49-F238E27FC236}">
                  <a16:creationId xmlns:a16="http://schemas.microsoft.com/office/drawing/2014/main" id="{B7DD9079-02D6-9449-BC7B-2BDE603EDF47}"/>
                </a:ext>
              </a:extLst>
            </p:cNvPr>
            <p:cNvGrpSpPr/>
            <p:nvPr/>
          </p:nvGrpSpPr>
          <p:grpSpPr>
            <a:xfrm>
              <a:off x="4519255" y="3366859"/>
              <a:ext cx="4304874" cy="3248576"/>
              <a:chOff x="4469258" y="3439562"/>
              <a:chExt cx="4304874" cy="3248576"/>
            </a:xfrm>
          </p:grpSpPr>
          <p:sp>
            <p:nvSpPr>
              <p:cNvPr id="45" name="Ellipse 44">
                <a:extLst>
                  <a:ext uri="{FF2B5EF4-FFF2-40B4-BE49-F238E27FC236}">
                    <a16:creationId xmlns:a16="http://schemas.microsoft.com/office/drawing/2014/main" id="{815BCAB8-F168-E140-9CD8-C9D811C44081}"/>
                  </a:ext>
                </a:extLst>
              </p:cNvPr>
              <p:cNvSpPr/>
              <p:nvPr/>
            </p:nvSpPr>
            <p:spPr bwMode="auto">
              <a:xfrm>
                <a:off x="6066890" y="3439562"/>
                <a:ext cx="1109609" cy="1109609"/>
              </a:xfrm>
              <a:prstGeom prst="ellipse">
                <a:avLst/>
              </a:prstGeom>
              <a:solidFill>
                <a:schemeClr val="bg2">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46" name="Rectangle 45">
                <a:extLst>
                  <a:ext uri="{FF2B5EF4-FFF2-40B4-BE49-F238E27FC236}">
                    <a16:creationId xmlns:a16="http://schemas.microsoft.com/office/drawing/2014/main" id="{734BC2F4-5CCE-4D4E-BD15-D9ADACB51866}"/>
                  </a:ext>
                </a:extLst>
              </p:cNvPr>
              <p:cNvSpPr/>
              <p:nvPr/>
            </p:nvSpPr>
            <p:spPr bwMode="auto">
              <a:xfrm>
                <a:off x="4469258" y="5075239"/>
                <a:ext cx="4304874" cy="161289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47" name="Connecteur droit 46">
                <a:extLst>
                  <a:ext uri="{FF2B5EF4-FFF2-40B4-BE49-F238E27FC236}">
                    <a16:creationId xmlns:a16="http://schemas.microsoft.com/office/drawing/2014/main" id="{3B100971-E221-1B4A-9FB8-5614134D09F5}"/>
                  </a:ext>
                </a:extLst>
              </p:cNvPr>
              <p:cNvCxnSpPr>
                <a:endCxn id="45" idx="7"/>
              </p:cNvCxnSpPr>
              <p:nvPr/>
            </p:nvCxnSpPr>
            <p:spPr bwMode="auto">
              <a:xfrm flipV="1">
                <a:off x="6621695" y="3602060"/>
                <a:ext cx="392306" cy="3923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Connecteur droit avec flèche 47">
                <a:extLst>
                  <a:ext uri="{FF2B5EF4-FFF2-40B4-BE49-F238E27FC236}">
                    <a16:creationId xmlns:a16="http://schemas.microsoft.com/office/drawing/2014/main" id="{E7B24A41-0E4C-294A-A503-A736C36B6A2C}"/>
                  </a:ext>
                </a:extLst>
              </p:cNvPr>
              <p:cNvCxnSpPr>
                <a:cxnSpLocks/>
              </p:cNvCxnSpPr>
              <p:nvPr/>
            </p:nvCxnSpPr>
            <p:spPr bwMode="auto">
              <a:xfrm>
                <a:off x="6621694" y="3994366"/>
                <a:ext cx="0" cy="978326"/>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nvGrpSpPr>
              <p:cNvPr id="52" name="Groupe 51">
                <a:extLst>
                  <a:ext uri="{FF2B5EF4-FFF2-40B4-BE49-F238E27FC236}">
                    <a16:creationId xmlns:a16="http://schemas.microsoft.com/office/drawing/2014/main" id="{E8B53AC8-3ABF-DB43-9C9F-87AFE77FF530}"/>
                  </a:ext>
                </a:extLst>
              </p:cNvPr>
              <p:cNvGrpSpPr/>
              <p:nvPr/>
            </p:nvGrpSpPr>
            <p:grpSpPr>
              <a:xfrm>
                <a:off x="6649889" y="4572912"/>
                <a:ext cx="574196" cy="461665"/>
                <a:chOff x="6726903" y="4492310"/>
                <a:chExt cx="574196" cy="461665"/>
              </a:xfrm>
            </p:grpSpPr>
            <p:sp>
              <p:nvSpPr>
                <p:cNvPr id="56" name="ZoneTexte 55">
                  <a:extLst>
                    <a:ext uri="{FF2B5EF4-FFF2-40B4-BE49-F238E27FC236}">
                      <a16:creationId xmlns:a16="http://schemas.microsoft.com/office/drawing/2014/main" id="{2EC3DAAB-1588-A949-8FB5-0C14A92E0147}"/>
                    </a:ext>
                  </a:extLst>
                </p:cNvPr>
                <p:cNvSpPr txBox="1"/>
                <p:nvPr/>
              </p:nvSpPr>
              <p:spPr>
                <a:xfrm>
                  <a:off x="6726903" y="4492310"/>
                  <a:ext cx="574196" cy="461665"/>
                </a:xfrm>
                <a:prstGeom prst="rect">
                  <a:avLst/>
                </a:prstGeom>
                <a:noFill/>
              </p:spPr>
              <p:txBody>
                <a:bodyPr wrap="none" rtlCol="0">
                  <a:spAutoFit/>
                </a:bodyPr>
                <a:lstStyle/>
                <a:p>
                  <a:r>
                    <a:rPr lang="fr-FR" dirty="0" err="1">
                      <a:solidFill>
                        <a:srgbClr val="C00000"/>
                      </a:solidFill>
                    </a:rPr>
                    <a:t>F</a:t>
                  </a:r>
                  <a:r>
                    <a:rPr lang="fr-FR" baseline="-25000" dirty="0" err="1">
                      <a:solidFill>
                        <a:srgbClr val="C00000"/>
                      </a:solidFill>
                    </a:rPr>
                    <a:t>int</a:t>
                  </a:r>
                  <a:endParaRPr lang="fr-FR" baseline="-25000" dirty="0">
                    <a:solidFill>
                      <a:srgbClr val="C00000"/>
                    </a:solidFill>
                  </a:endParaRPr>
                </a:p>
              </p:txBody>
            </p:sp>
            <p:cxnSp>
              <p:nvCxnSpPr>
                <p:cNvPr id="57" name="Connecteur droit avec flèche 56">
                  <a:extLst>
                    <a:ext uri="{FF2B5EF4-FFF2-40B4-BE49-F238E27FC236}">
                      <a16:creationId xmlns:a16="http://schemas.microsoft.com/office/drawing/2014/main" id="{67FB1E10-0DFE-EF40-8536-348D90350604}"/>
                    </a:ext>
                  </a:extLst>
                </p:cNvPr>
                <p:cNvCxnSpPr>
                  <a:cxnSpLocks/>
                </p:cNvCxnSpPr>
                <p:nvPr/>
              </p:nvCxnSpPr>
              <p:spPr bwMode="auto">
                <a:xfrm>
                  <a:off x="6768205" y="4549171"/>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sp>
            <p:nvSpPr>
              <p:cNvPr id="54" name="ZoneTexte 53">
                <a:extLst>
                  <a:ext uri="{FF2B5EF4-FFF2-40B4-BE49-F238E27FC236}">
                    <a16:creationId xmlns:a16="http://schemas.microsoft.com/office/drawing/2014/main" id="{F4D92015-CAC2-6D4A-924B-11E54B0469D7}"/>
                  </a:ext>
                </a:extLst>
              </p:cNvPr>
              <p:cNvSpPr txBox="1"/>
              <p:nvPr/>
            </p:nvSpPr>
            <p:spPr>
              <a:xfrm>
                <a:off x="6159859" y="5994920"/>
                <a:ext cx="1530849" cy="461665"/>
              </a:xfrm>
              <a:prstGeom prst="rect">
                <a:avLst/>
              </a:prstGeom>
              <a:noFill/>
            </p:spPr>
            <p:txBody>
              <a:bodyPr wrap="square" rtlCol="0">
                <a:spAutoFit/>
              </a:bodyPr>
              <a:lstStyle/>
              <a:p>
                <a:r>
                  <a:rPr lang="fr-FR" dirty="0" err="1">
                    <a:solidFill>
                      <a:schemeClr val="bg1"/>
                    </a:solidFill>
                  </a:rPr>
                  <a:t>sample</a:t>
                </a:r>
                <a:endParaRPr lang="fr-FR" dirty="0">
                  <a:solidFill>
                    <a:schemeClr val="bg1"/>
                  </a:solidFill>
                </a:endParaRPr>
              </a:p>
            </p:txBody>
          </p:sp>
        </p:grpSp>
        <p:sp>
          <p:nvSpPr>
            <p:cNvPr id="40" name="ZoneTexte 39">
              <a:extLst>
                <a:ext uri="{FF2B5EF4-FFF2-40B4-BE49-F238E27FC236}">
                  <a16:creationId xmlns:a16="http://schemas.microsoft.com/office/drawing/2014/main" id="{BBB04C0D-62E5-624B-B026-F85FC5B45419}"/>
                </a:ext>
              </a:extLst>
            </p:cNvPr>
            <p:cNvSpPr txBox="1"/>
            <p:nvPr/>
          </p:nvSpPr>
          <p:spPr>
            <a:xfrm>
              <a:off x="6681499" y="3762271"/>
              <a:ext cx="537327" cy="400110"/>
            </a:xfrm>
            <a:prstGeom prst="rect">
              <a:avLst/>
            </a:prstGeom>
            <a:noFill/>
          </p:spPr>
          <p:txBody>
            <a:bodyPr wrap="none" rtlCol="0">
              <a:spAutoFit/>
            </a:bodyPr>
            <a:lstStyle/>
            <a:p>
              <a:r>
                <a:rPr lang="fr-FR" sz="2000" dirty="0" err="1"/>
                <a:t>R</a:t>
              </a:r>
              <a:r>
                <a:rPr lang="fr-FR" sz="2000" baseline="-25000" dirty="0" err="1"/>
                <a:t>tip</a:t>
              </a:r>
              <a:endParaRPr lang="fr-FR" sz="2000" baseline="-25000" dirty="0"/>
            </a:p>
          </p:txBody>
        </p:sp>
      </p:grpSp>
      <p:sp>
        <p:nvSpPr>
          <p:cNvPr id="58" name="ZoneTexte 57">
            <a:extLst>
              <a:ext uri="{FF2B5EF4-FFF2-40B4-BE49-F238E27FC236}">
                <a16:creationId xmlns:a16="http://schemas.microsoft.com/office/drawing/2014/main" id="{05E314A0-BF41-574F-8EF8-29CC1D035DC0}"/>
              </a:ext>
            </a:extLst>
          </p:cNvPr>
          <p:cNvSpPr txBox="1"/>
          <p:nvPr/>
        </p:nvSpPr>
        <p:spPr>
          <a:xfrm>
            <a:off x="523982" y="1812848"/>
            <a:ext cx="2960234" cy="461665"/>
          </a:xfrm>
          <a:prstGeom prst="rect">
            <a:avLst/>
          </a:prstGeom>
          <a:noFill/>
        </p:spPr>
        <p:txBody>
          <a:bodyPr wrap="none" rtlCol="0">
            <a:spAutoFit/>
          </a:bodyPr>
          <a:lstStyle/>
          <a:p>
            <a:r>
              <a:rPr lang="fr-FR" dirty="0"/>
              <a:t>B.1) Attractives forces</a:t>
            </a:r>
          </a:p>
        </p:txBody>
      </p:sp>
      <p:grpSp>
        <p:nvGrpSpPr>
          <p:cNvPr id="10" name="Groupe 9">
            <a:extLst>
              <a:ext uri="{FF2B5EF4-FFF2-40B4-BE49-F238E27FC236}">
                <a16:creationId xmlns:a16="http://schemas.microsoft.com/office/drawing/2014/main" id="{160B4FBA-CEE7-F841-8168-9EE9A4DC145D}"/>
              </a:ext>
            </a:extLst>
          </p:cNvPr>
          <p:cNvGrpSpPr/>
          <p:nvPr/>
        </p:nvGrpSpPr>
        <p:grpSpPr>
          <a:xfrm>
            <a:off x="3792298" y="1234910"/>
            <a:ext cx="5219272" cy="5461179"/>
            <a:chOff x="678535" y="1093608"/>
            <a:chExt cx="5219272" cy="5461179"/>
          </a:xfrm>
        </p:grpSpPr>
        <p:sp>
          <p:nvSpPr>
            <p:cNvPr id="2" name="Ellipse 1">
              <a:extLst>
                <a:ext uri="{FF2B5EF4-FFF2-40B4-BE49-F238E27FC236}">
                  <a16:creationId xmlns:a16="http://schemas.microsoft.com/office/drawing/2014/main" id="{D73EBA24-E9BD-FE42-9A9C-A2C9238BF59B}"/>
                </a:ext>
              </a:extLst>
            </p:cNvPr>
            <p:cNvSpPr/>
            <p:nvPr/>
          </p:nvSpPr>
          <p:spPr bwMode="auto">
            <a:xfrm>
              <a:off x="2122423" y="1093608"/>
              <a:ext cx="2425267" cy="2301217"/>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sp>
          <p:nvSpPr>
            <p:cNvPr id="3" name="Rectangle 2">
              <a:extLst>
                <a:ext uri="{FF2B5EF4-FFF2-40B4-BE49-F238E27FC236}">
                  <a16:creationId xmlns:a16="http://schemas.microsoft.com/office/drawing/2014/main" id="{BBD5F015-D533-E646-B420-EF07D352C27B}"/>
                </a:ext>
              </a:extLst>
            </p:cNvPr>
            <p:cNvSpPr/>
            <p:nvPr/>
          </p:nvSpPr>
          <p:spPr bwMode="auto">
            <a:xfrm>
              <a:off x="678535" y="4012656"/>
              <a:ext cx="5219272" cy="25421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grpSp>
        <p:nvGrpSpPr>
          <p:cNvPr id="11" name="Groupe 10">
            <a:extLst>
              <a:ext uri="{FF2B5EF4-FFF2-40B4-BE49-F238E27FC236}">
                <a16:creationId xmlns:a16="http://schemas.microsoft.com/office/drawing/2014/main" id="{F16F4862-DA53-C943-B982-3DDB155722A1}"/>
              </a:ext>
            </a:extLst>
          </p:cNvPr>
          <p:cNvGrpSpPr/>
          <p:nvPr/>
        </p:nvGrpSpPr>
        <p:grpSpPr>
          <a:xfrm>
            <a:off x="6402405" y="3314759"/>
            <a:ext cx="884909" cy="1040430"/>
            <a:chOff x="3230911" y="3181505"/>
            <a:chExt cx="884909" cy="1040430"/>
          </a:xfrm>
        </p:grpSpPr>
        <p:sp>
          <p:nvSpPr>
            <p:cNvPr id="4" name="Ellipse 3">
              <a:extLst>
                <a:ext uri="{FF2B5EF4-FFF2-40B4-BE49-F238E27FC236}">
                  <a16:creationId xmlns:a16="http://schemas.microsoft.com/office/drawing/2014/main" id="{162F69C1-5630-F846-9F18-4EC06C556CEB}"/>
                </a:ext>
              </a:extLst>
            </p:cNvPr>
            <p:cNvSpPr/>
            <p:nvPr/>
          </p:nvSpPr>
          <p:spPr bwMode="auto">
            <a:xfrm>
              <a:off x="3230911" y="3181505"/>
              <a:ext cx="205043" cy="21332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sp>
          <p:nvSpPr>
            <p:cNvPr id="73" name="Ellipse 72">
              <a:extLst>
                <a:ext uri="{FF2B5EF4-FFF2-40B4-BE49-F238E27FC236}">
                  <a16:creationId xmlns:a16="http://schemas.microsoft.com/office/drawing/2014/main" id="{083B7CCD-C615-904F-92A6-AA5E9D4F91AE}"/>
                </a:ext>
              </a:extLst>
            </p:cNvPr>
            <p:cNvSpPr/>
            <p:nvPr/>
          </p:nvSpPr>
          <p:spPr bwMode="auto">
            <a:xfrm>
              <a:off x="3397740" y="4008615"/>
              <a:ext cx="205043" cy="21332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cxnSp>
          <p:nvCxnSpPr>
            <p:cNvPr id="71" name="Connecteur droit avec flèche 70">
              <a:extLst>
                <a:ext uri="{FF2B5EF4-FFF2-40B4-BE49-F238E27FC236}">
                  <a16:creationId xmlns:a16="http://schemas.microsoft.com/office/drawing/2014/main" id="{259E210B-7420-B646-9F87-DE929760AE9E}"/>
                </a:ext>
              </a:extLst>
            </p:cNvPr>
            <p:cNvCxnSpPr>
              <a:cxnSpLocks/>
            </p:cNvCxnSpPr>
            <p:nvPr/>
          </p:nvCxnSpPr>
          <p:spPr bwMode="auto">
            <a:xfrm>
              <a:off x="3343828" y="3302866"/>
              <a:ext cx="153173" cy="812409"/>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grpSp>
          <p:nvGrpSpPr>
            <p:cNvPr id="8" name="Groupe 7">
              <a:extLst>
                <a:ext uri="{FF2B5EF4-FFF2-40B4-BE49-F238E27FC236}">
                  <a16:creationId xmlns:a16="http://schemas.microsoft.com/office/drawing/2014/main" id="{079DE7FB-2432-0248-BB6A-4CBF78E84655}"/>
                </a:ext>
              </a:extLst>
            </p:cNvPr>
            <p:cNvGrpSpPr/>
            <p:nvPr/>
          </p:nvGrpSpPr>
          <p:grpSpPr>
            <a:xfrm>
              <a:off x="3552845" y="3456653"/>
              <a:ext cx="562975" cy="461665"/>
              <a:chOff x="3552845" y="3456653"/>
              <a:chExt cx="562975" cy="461665"/>
            </a:xfrm>
          </p:grpSpPr>
          <p:sp>
            <p:nvSpPr>
              <p:cNvPr id="72" name="ZoneTexte 71">
                <a:extLst>
                  <a:ext uri="{FF2B5EF4-FFF2-40B4-BE49-F238E27FC236}">
                    <a16:creationId xmlns:a16="http://schemas.microsoft.com/office/drawing/2014/main" id="{70B5D123-4F14-7744-AFA7-0C833B54EF8B}"/>
                  </a:ext>
                </a:extLst>
              </p:cNvPr>
              <p:cNvSpPr txBox="1"/>
              <p:nvPr/>
            </p:nvSpPr>
            <p:spPr>
              <a:xfrm>
                <a:off x="3552845" y="3456653"/>
                <a:ext cx="562975" cy="461665"/>
              </a:xfrm>
              <a:prstGeom prst="rect">
                <a:avLst/>
              </a:prstGeom>
              <a:noFill/>
            </p:spPr>
            <p:txBody>
              <a:bodyPr wrap="none" rtlCol="0">
                <a:spAutoFit/>
              </a:bodyPr>
              <a:lstStyle/>
              <a:p>
                <a:r>
                  <a:rPr lang="fr-FR" dirty="0" err="1">
                    <a:solidFill>
                      <a:srgbClr val="C00000"/>
                    </a:solidFill>
                  </a:rPr>
                  <a:t>F</a:t>
                </a:r>
                <a:r>
                  <a:rPr lang="fr-FR" baseline="-25000" dirty="0" err="1">
                    <a:solidFill>
                      <a:srgbClr val="C00000"/>
                    </a:solidFill>
                  </a:rPr>
                  <a:t>att</a:t>
                </a:r>
                <a:endParaRPr lang="fr-FR" baseline="-25000" dirty="0">
                  <a:solidFill>
                    <a:srgbClr val="C00000"/>
                  </a:solidFill>
                </a:endParaRPr>
              </a:p>
            </p:txBody>
          </p:sp>
          <p:cxnSp>
            <p:nvCxnSpPr>
              <p:cNvPr id="74" name="Connecteur droit avec flèche 73">
                <a:extLst>
                  <a:ext uri="{FF2B5EF4-FFF2-40B4-BE49-F238E27FC236}">
                    <a16:creationId xmlns:a16="http://schemas.microsoft.com/office/drawing/2014/main" id="{11E384C5-3EBB-6341-8C5B-21C1C646CD2F}"/>
                  </a:ext>
                </a:extLst>
              </p:cNvPr>
              <p:cNvCxnSpPr>
                <a:cxnSpLocks/>
              </p:cNvCxnSpPr>
              <p:nvPr/>
            </p:nvCxnSpPr>
            <p:spPr bwMode="auto">
              <a:xfrm>
                <a:off x="3602783" y="3520080"/>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grpSp>
      </p:grpSp>
      <p:grpSp>
        <p:nvGrpSpPr>
          <p:cNvPr id="84" name="Groupe 83">
            <a:extLst>
              <a:ext uri="{FF2B5EF4-FFF2-40B4-BE49-F238E27FC236}">
                <a16:creationId xmlns:a16="http://schemas.microsoft.com/office/drawing/2014/main" id="{7A73F954-6158-A043-82A3-98E2AF81300F}"/>
              </a:ext>
            </a:extLst>
          </p:cNvPr>
          <p:cNvGrpSpPr/>
          <p:nvPr/>
        </p:nvGrpSpPr>
        <p:grpSpPr>
          <a:xfrm>
            <a:off x="6358971" y="3430300"/>
            <a:ext cx="205043" cy="931775"/>
            <a:chOff x="6358971" y="3430300"/>
            <a:chExt cx="205043" cy="931775"/>
          </a:xfrm>
        </p:grpSpPr>
        <p:sp>
          <p:nvSpPr>
            <p:cNvPr id="75" name="Ellipse 74">
              <a:extLst>
                <a:ext uri="{FF2B5EF4-FFF2-40B4-BE49-F238E27FC236}">
                  <a16:creationId xmlns:a16="http://schemas.microsoft.com/office/drawing/2014/main" id="{ABBB4478-6CE8-3E47-9F99-D276BDF07054}"/>
                </a:ext>
              </a:extLst>
            </p:cNvPr>
            <p:cNvSpPr/>
            <p:nvPr/>
          </p:nvSpPr>
          <p:spPr bwMode="auto">
            <a:xfrm>
              <a:off x="6358971" y="4148755"/>
              <a:ext cx="205043" cy="21332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cxnSp>
          <p:nvCxnSpPr>
            <p:cNvPr id="80" name="Connecteur droit avec flèche 79">
              <a:extLst>
                <a:ext uri="{FF2B5EF4-FFF2-40B4-BE49-F238E27FC236}">
                  <a16:creationId xmlns:a16="http://schemas.microsoft.com/office/drawing/2014/main" id="{00F11D67-5ACE-4149-8E35-653BAC79DC2A}"/>
                </a:ext>
              </a:extLst>
            </p:cNvPr>
            <p:cNvCxnSpPr>
              <a:cxnSpLocks/>
            </p:cNvCxnSpPr>
            <p:nvPr/>
          </p:nvCxnSpPr>
          <p:spPr bwMode="auto">
            <a:xfrm flipH="1">
              <a:off x="6472623" y="3430300"/>
              <a:ext cx="32303" cy="822791"/>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grpSp>
      <p:grpSp>
        <p:nvGrpSpPr>
          <p:cNvPr id="88" name="Groupe 87">
            <a:extLst>
              <a:ext uri="{FF2B5EF4-FFF2-40B4-BE49-F238E27FC236}">
                <a16:creationId xmlns:a16="http://schemas.microsoft.com/office/drawing/2014/main" id="{4709AB57-2DEF-2540-8B76-AB0146BB1FC3}"/>
              </a:ext>
            </a:extLst>
          </p:cNvPr>
          <p:cNvGrpSpPr/>
          <p:nvPr/>
        </p:nvGrpSpPr>
        <p:grpSpPr>
          <a:xfrm>
            <a:off x="6148595" y="3457328"/>
            <a:ext cx="356820" cy="904747"/>
            <a:chOff x="6148595" y="3457328"/>
            <a:chExt cx="356820" cy="904747"/>
          </a:xfrm>
        </p:grpSpPr>
        <p:sp>
          <p:nvSpPr>
            <p:cNvPr id="76" name="Ellipse 75">
              <a:extLst>
                <a:ext uri="{FF2B5EF4-FFF2-40B4-BE49-F238E27FC236}">
                  <a16:creationId xmlns:a16="http://schemas.microsoft.com/office/drawing/2014/main" id="{199BB4DA-6B4C-3249-BC40-103E677B9F44}"/>
                </a:ext>
              </a:extLst>
            </p:cNvPr>
            <p:cNvSpPr/>
            <p:nvPr/>
          </p:nvSpPr>
          <p:spPr bwMode="auto">
            <a:xfrm>
              <a:off x="6148595" y="4148755"/>
              <a:ext cx="205043" cy="21332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cxnSp>
          <p:nvCxnSpPr>
            <p:cNvPr id="85" name="Connecteur droit avec flèche 84">
              <a:extLst>
                <a:ext uri="{FF2B5EF4-FFF2-40B4-BE49-F238E27FC236}">
                  <a16:creationId xmlns:a16="http://schemas.microsoft.com/office/drawing/2014/main" id="{D4DA9709-1889-1249-84B0-DFE7613600ED}"/>
                </a:ext>
              </a:extLst>
            </p:cNvPr>
            <p:cNvCxnSpPr>
              <a:cxnSpLocks/>
            </p:cNvCxnSpPr>
            <p:nvPr/>
          </p:nvCxnSpPr>
          <p:spPr bwMode="auto">
            <a:xfrm flipH="1">
              <a:off x="6243551" y="3457328"/>
              <a:ext cx="261864" cy="781731"/>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grpSp>
      <p:sp>
        <p:nvSpPr>
          <p:cNvPr id="89" name="Ellipse 88">
            <a:extLst>
              <a:ext uri="{FF2B5EF4-FFF2-40B4-BE49-F238E27FC236}">
                <a16:creationId xmlns:a16="http://schemas.microsoft.com/office/drawing/2014/main" id="{795EE0A5-6182-A942-98A0-D60919C80A37}"/>
              </a:ext>
            </a:extLst>
          </p:cNvPr>
          <p:cNvSpPr/>
          <p:nvPr/>
        </p:nvSpPr>
        <p:spPr bwMode="auto">
          <a:xfrm>
            <a:off x="5940841" y="4148755"/>
            <a:ext cx="205043" cy="21332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sp>
        <p:nvSpPr>
          <p:cNvPr id="90" name="Ellipse 89">
            <a:extLst>
              <a:ext uri="{FF2B5EF4-FFF2-40B4-BE49-F238E27FC236}">
                <a16:creationId xmlns:a16="http://schemas.microsoft.com/office/drawing/2014/main" id="{62910494-8763-FC4D-BB48-DE6684DA526D}"/>
              </a:ext>
            </a:extLst>
          </p:cNvPr>
          <p:cNvSpPr/>
          <p:nvPr/>
        </p:nvSpPr>
        <p:spPr bwMode="auto">
          <a:xfrm>
            <a:off x="5729801" y="4155790"/>
            <a:ext cx="205043" cy="21332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sp>
        <p:nvSpPr>
          <p:cNvPr id="91" name="Ellipse 90">
            <a:extLst>
              <a:ext uri="{FF2B5EF4-FFF2-40B4-BE49-F238E27FC236}">
                <a16:creationId xmlns:a16="http://schemas.microsoft.com/office/drawing/2014/main" id="{158EA296-AA0C-3041-8346-C6CE1DD86259}"/>
              </a:ext>
            </a:extLst>
          </p:cNvPr>
          <p:cNvSpPr/>
          <p:nvPr/>
        </p:nvSpPr>
        <p:spPr bwMode="auto">
          <a:xfrm>
            <a:off x="6251116" y="4345364"/>
            <a:ext cx="205043" cy="21332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sp>
        <p:nvSpPr>
          <p:cNvPr id="92" name="Ellipse 91">
            <a:extLst>
              <a:ext uri="{FF2B5EF4-FFF2-40B4-BE49-F238E27FC236}">
                <a16:creationId xmlns:a16="http://schemas.microsoft.com/office/drawing/2014/main" id="{1ADBE76A-C447-CF42-8246-067EF285AAD6}"/>
              </a:ext>
            </a:extLst>
          </p:cNvPr>
          <p:cNvSpPr/>
          <p:nvPr/>
        </p:nvSpPr>
        <p:spPr bwMode="auto">
          <a:xfrm>
            <a:off x="6464325" y="4345364"/>
            <a:ext cx="205043" cy="21332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sp>
        <p:nvSpPr>
          <p:cNvPr id="93" name="Ellipse 92">
            <a:extLst>
              <a:ext uri="{FF2B5EF4-FFF2-40B4-BE49-F238E27FC236}">
                <a16:creationId xmlns:a16="http://schemas.microsoft.com/office/drawing/2014/main" id="{85BFC060-F3DD-5346-868A-A7DF37C14420}"/>
              </a:ext>
            </a:extLst>
          </p:cNvPr>
          <p:cNvSpPr/>
          <p:nvPr/>
        </p:nvSpPr>
        <p:spPr bwMode="auto">
          <a:xfrm>
            <a:off x="6200517" y="3298939"/>
            <a:ext cx="205043" cy="21332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solidFill>
                <a:schemeClr val="tx1"/>
              </a:solidFill>
              <a:effectLst/>
              <a:latin typeface="Times" charset="0"/>
            </a:endParaRPr>
          </a:p>
        </p:txBody>
      </p:sp>
      <p:grpSp>
        <p:nvGrpSpPr>
          <p:cNvPr id="96" name="Groupe 95">
            <a:extLst>
              <a:ext uri="{FF2B5EF4-FFF2-40B4-BE49-F238E27FC236}">
                <a16:creationId xmlns:a16="http://schemas.microsoft.com/office/drawing/2014/main" id="{6B0FFF7A-3571-FC4D-92D4-C17E8A154B03}"/>
              </a:ext>
            </a:extLst>
          </p:cNvPr>
          <p:cNvGrpSpPr/>
          <p:nvPr/>
        </p:nvGrpSpPr>
        <p:grpSpPr>
          <a:xfrm>
            <a:off x="631749" y="3492665"/>
            <a:ext cx="1823935" cy="1101037"/>
            <a:chOff x="180164" y="2505048"/>
            <a:chExt cx="1823935" cy="1101037"/>
          </a:xfrm>
        </p:grpSpPr>
        <p:sp>
          <p:nvSpPr>
            <p:cNvPr id="94" name="ZoneTexte 93">
              <a:extLst>
                <a:ext uri="{FF2B5EF4-FFF2-40B4-BE49-F238E27FC236}">
                  <a16:creationId xmlns:a16="http://schemas.microsoft.com/office/drawing/2014/main" id="{AA7BE860-96EB-E14F-8298-3AB880B04E85}"/>
                </a:ext>
              </a:extLst>
            </p:cNvPr>
            <p:cNvSpPr txBox="1"/>
            <p:nvPr/>
          </p:nvSpPr>
          <p:spPr>
            <a:xfrm>
              <a:off x="180164" y="3236753"/>
              <a:ext cx="1662699" cy="369332"/>
            </a:xfrm>
            <a:prstGeom prst="rect">
              <a:avLst/>
            </a:prstGeom>
            <a:noFill/>
          </p:spPr>
          <p:txBody>
            <a:bodyPr wrap="none" rtlCol="0">
              <a:spAutoFit/>
            </a:bodyPr>
            <a:lstStyle/>
            <a:p>
              <a:r>
                <a:rPr lang="fr-FR" sz="1800" dirty="0"/>
                <a:t>(Van der </a:t>
              </a:r>
              <a:r>
                <a:rPr lang="fr-FR" sz="1800" dirty="0" err="1"/>
                <a:t>Waals</a:t>
              </a:r>
              <a:r>
                <a:rPr lang="fr-FR" sz="1800" dirty="0"/>
                <a:t>)</a:t>
              </a:r>
            </a:p>
          </p:txBody>
        </p:sp>
        <mc:AlternateContent xmlns:mc="http://schemas.openxmlformats.org/markup-compatibility/2006" xmlns:a14="http://schemas.microsoft.com/office/drawing/2010/main">
          <mc:Choice Requires="a14">
            <p:sp>
              <p:nvSpPr>
                <p:cNvPr id="95" name="ZoneTexte 94">
                  <a:extLst>
                    <a:ext uri="{FF2B5EF4-FFF2-40B4-BE49-F238E27FC236}">
                      <a16:creationId xmlns:a16="http://schemas.microsoft.com/office/drawing/2014/main" id="{80AA58EB-54C8-7B41-AC5C-141F28D44365}"/>
                    </a:ext>
                  </a:extLst>
                </p:cNvPr>
                <p:cNvSpPr txBox="1"/>
                <p:nvPr/>
              </p:nvSpPr>
              <p:spPr>
                <a:xfrm>
                  <a:off x="382052" y="2505048"/>
                  <a:ext cx="1622047" cy="806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acc>
                              <m:accPr>
                                <m:chr m:val="⃗"/>
                                <m:ctrlPr>
                                  <a:rPr lang="fr-FR" i="1" smtClean="0">
                                    <a:latin typeface="Cambria Math" panose="02040503050406030204" pitchFamily="18" charset="0"/>
                                  </a:rPr>
                                </m:ctrlPr>
                              </m:accPr>
                              <m:e>
                                <m:r>
                                  <a:rPr lang="fr-FR" b="0" i="1" smtClean="0">
                                    <a:latin typeface="Cambria Math" panose="02040503050406030204" pitchFamily="18" charset="0"/>
                                  </a:rPr>
                                  <m:t>𝐹</m:t>
                                </m:r>
                              </m:e>
                            </m:acc>
                          </m:e>
                          <m:sub>
                            <m:r>
                              <a:rPr lang="fr-FR" b="0" i="1" smtClean="0">
                                <a:latin typeface="Cambria Math" panose="02040503050406030204" pitchFamily="18" charset="0"/>
                              </a:rPr>
                              <m:t>𝑎𝑡𝑡</m:t>
                            </m:r>
                          </m:sub>
                        </m:sSub>
                        <m:r>
                          <a:rPr lang="fr-FR"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6</m:t>
                            </m:r>
                            <m:r>
                              <a:rPr lang="fr-FR" b="0" i="1" smtClean="0">
                                <a:latin typeface="Cambria Math" panose="02040503050406030204" pitchFamily="18" charset="0"/>
                              </a:rPr>
                              <m:t>𝐵</m:t>
                            </m:r>
                          </m:num>
                          <m:den>
                            <m:sSup>
                              <m:sSupPr>
                                <m:ctrlPr>
                                  <a:rPr lang="fr-FR" b="0" i="1" smtClean="0">
                                    <a:latin typeface="Cambria Math" panose="02040503050406030204" pitchFamily="18" charset="0"/>
                                  </a:rPr>
                                </m:ctrlPr>
                              </m:sSupPr>
                              <m:e>
                                <m:r>
                                  <a:rPr lang="fr-FR" b="0" i="1" smtClean="0">
                                    <a:latin typeface="Cambria Math" panose="02040503050406030204" pitchFamily="18" charset="0"/>
                                  </a:rPr>
                                  <m:t>𝑟</m:t>
                                </m:r>
                              </m:e>
                              <m:sup>
                                <m:r>
                                  <a:rPr lang="fr-FR" b="0" i="1" smtClean="0">
                                    <a:latin typeface="Cambria Math" panose="02040503050406030204" pitchFamily="18" charset="0"/>
                                  </a:rPr>
                                  <m:t>7</m:t>
                                </m:r>
                              </m:sup>
                            </m:sSup>
                          </m:den>
                        </m:f>
                      </m:oMath>
                    </m:oMathPara>
                  </a14:m>
                  <a:endParaRPr lang="fr-FR" dirty="0"/>
                </a:p>
              </p:txBody>
            </p:sp>
          </mc:Choice>
          <mc:Fallback xmlns="">
            <p:sp>
              <p:nvSpPr>
                <p:cNvPr id="95" name="ZoneTexte 94">
                  <a:extLst>
                    <a:ext uri="{FF2B5EF4-FFF2-40B4-BE49-F238E27FC236}">
                      <a16:creationId xmlns:a16="http://schemas.microsoft.com/office/drawing/2014/main" id="{80AA58EB-54C8-7B41-AC5C-141F28D44365}"/>
                    </a:ext>
                  </a:extLst>
                </p:cNvPr>
                <p:cNvSpPr txBox="1">
                  <a:spLocks noRot="1" noChangeAspect="1" noMove="1" noResize="1" noEditPoints="1" noAdjustHandles="1" noChangeArrowheads="1" noChangeShapeType="1" noTextEdit="1"/>
                </p:cNvSpPr>
                <p:nvPr/>
              </p:nvSpPr>
              <p:spPr>
                <a:xfrm>
                  <a:off x="382052" y="2505048"/>
                  <a:ext cx="1622047" cy="806246"/>
                </a:xfrm>
                <a:prstGeom prst="rect">
                  <a:avLst/>
                </a:prstGeom>
                <a:blipFill>
                  <a:blip r:embed="rId2"/>
                  <a:stretch>
                    <a:fillRect/>
                  </a:stretch>
                </a:blipFill>
              </p:spPr>
              <p:txBody>
                <a:bodyPr/>
                <a:lstStyle/>
                <a:p>
                  <a:r>
                    <a:rPr lang="fr-FR">
                      <a:noFill/>
                    </a:rPr>
                    <a:t> </a:t>
                  </a:r>
                </a:p>
              </p:txBody>
            </p:sp>
          </mc:Fallback>
        </mc:AlternateContent>
      </p:grpSp>
    </p:spTree>
    <p:extLst>
      <p:ext uri="{BB962C8B-B14F-4D97-AF65-F5344CB8AC3E}">
        <p14:creationId xmlns:p14="http://schemas.microsoft.com/office/powerpoint/2010/main" val="176953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9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9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9" grpId="0" animBg="1"/>
      <p:bldP spid="90" grpId="0" animBg="1"/>
      <p:bldP spid="91" grpId="0" animBg="1"/>
      <p:bldP spid="91" grpId="1" animBg="1"/>
      <p:bldP spid="92" grpId="0" animBg="1"/>
      <p:bldP spid="92" grpId="1" animBg="1"/>
      <p:bldP spid="92" grpId="2" animBg="1"/>
      <p:bldP spid="9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BA0BB266-E724-B345-987E-D82D5CFB6F6D}"/>
              </a:ext>
            </a:extLst>
          </p:cNvPr>
          <p:cNvSpPr txBox="1">
            <a:spLocks noChangeArrowheads="1"/>
          </p:cNvSpPr>
          <p:nvPr/>
        </p:nvSpPr>
        <p:spPr bwMode="auto">
          <a:xfrm>
            <a:off x="2257425" y="419100"/>
            <a:ext cx="5383213" cy="523875"/>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800"/>
              <a:t>MFM (Magnetic Force Microscope)</a:t>
            </a:r>
          </a:p>
        </p:txBody>
      </p:sp>
      <p:sp>
        <p:nvSpPr>
          <p:cNvPr id="41986" name="Text Box 5">
            <a:extLst>
              <a:ext uri="{FF2B5EF4-FFF2-40B4-BE49-F238E27FC236}">
                <a16:creationId xmlns:a16="http://schemas.microsoft.com/office/drawing/2014/main" id="{41C9EF18-2628-744A-8383-E6DA65A2FFEE}"/>
              </a:ext>
            </a:extLst>
          </p:cNvPr>
          <p:cNvSpPr txBox="1">
            <a:spLocks noChangeArrowheads="1"/>
          </p:cNvSpPr>
          <p:nvPr/>
        </p:nvSpPr>
        <p:spPr bwMode="auto">
          <a:xfrm>
            <a:off x="3155660" y="5429967"/>
            <a:ext cx="2355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Hard </a:t>
            </a:r>
            <a:r>
              <a:rPr lang="fr-FR" altLang="fr-FR" dirty="0" err="1"/>
              <a:t>disk</a:t>
            </a:r>
            <a:r>
              <a:rPr lang="fr-FR" altLang="fr-FR" dirty="0"/>
              <a:t> surface</a:t>
            </a:r>
          </a:p>
        </p:txBody>
      </p:sp>
      <p:sp>
        <p:nvSpPr>
          <p:cNvPr id="41987" name="Text Box 6">
            <a:extLst>
              <a:ext uri="{FF2B5EF4-FFF2-40B4-BE49-F238E27FC236}">
                <a16:creationId xmlns:a16="http://schemas.microsoft.com/office/drawing/2014/main" id="{853498B3-6E90-BE48-8485-2030F11177D8}"/>
              </a:ext>
            </a:extLst>
          </p:cNvPr>
          <p:cNvSpPr txBox="1">
            <a:spLocks noChangeArrowheads="1"/>
          </p:cNvSpPr>
          <p:nvPr/>
        </p:nvSpPr>
        <p:spPr bwMode="auto">
          <a:xfrm>
            <a:off x="1695450" y="4730750"/>
            <a:ext cx="13516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err="1"/>
              <a:t>topography</a:t>
            </a:r>
            <a:endParaRPr lang="fr-FR" altLang="fr-FR" sz="2000" dirty="0"/>
          </a:p>
        </p:txBody>
      </p:sp>
      <p:sp>
        <p:nvSpPr>
          <p:cNvPr id="41988" name="Text Box 7">
            <a:extLst>
              <a:ext uri="{FF2B5EF4-FFF2-40B4-BE49-F238E27FC236}">
                <a16:creationId xmlns:a16="http://schemas.microsoft.com/office/drawing/2014/main" id="{A2F61056-CD40-754B-A6E5-0AE08A8A941F}"/>
              </a:ext>
            </a:extLst>
          </p:cNvPr>
          <p:cNvSpPr txBox="1">
            <a:spLocks noChangeArrowheads="1"/>
          </p:cNvSpPr>
          <p:nvPr/>
        </p:nvSpPr>
        <p:spPr bwMode="auto">
          <a:xfrm>
            <a:off x="5187950" y="4737100"/>
            <a:ext cx="1458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a:t>MFM image</a:t>
            </a:r>
          </a:p>
        </p:txBody>
      </p:sp>
      <p:sp>
        <p:nvSpPr>
          <p:cNvPr id="41989" name="Text Box 5">
            <a:extLst>
              <a:ext uri="{FF2B5EF4-FFF2-40B4-BE49-F238E27FC236}">
                <a16:creationId xmlns:a16="http://schemas.microsoft.com/office/drawing/2014/main" id="{B14DC3E9-3046-A94C-9399-B8C7294DD0E1}"/>
              </a:ext>
            </a:extLst>
          </p:cNvPr>
          <p:cNvSpPr txBox="1">
            <a:spLocks noChangeArrowheads="1"/>
          </p:cNvSpPr>
          <p:nvPr/>
        </p:nvSpPr>
        <p:spPr bwMode="auto">
          <a:xfrm>
            <a:off x="2965334" y="1359049"/>
            <a:ext cx="27815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dirty="0"/>
              <a:t>Double </a:t>
            </a:r>
            <a:r>
              <a:rPr lang="fr-FR" altLang="fr-FR" dirty="0" err="1"/>
              <a:t>pass</a:t>
            </a:r>
            <a:r>
              <a:rPr lang="fr-FR" altLang="fr-FR" dirty="0"/>
              <a:t> </a:t>
            </a:r>
            <a:r>
              <a:rPr lang="fr-FR" altLang="fr-FR" dirty="0" err="1"/>
              <a:t>imaging</a:t>
            </a:r>
            <a:endParaRPr lang="fr-FR" altLang="fr-FR" dirty="0"/>
          </a:p>
        </p:txBody>
      </p:sp>
      <p:sp>
        <p:nvSpPr>
          <p:cNvPr id="14" name="Rectangle 13">
            <a:extLst>
              <a:ext uri="{FF2B5EF4-FFF2-40B4-BE49-F238E27FC236}">
                <a16:creationId xmlns:a16="http://schemas.microsoft.com/office/drawing/2014/main" id="{026EC6A1-E4E9-7041-8F12-6DBEFE45AD75}"/>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15" name="Rectangle 14">
            <a:extLst>
              <a:ext uri="{FF2B5EF4-FFF2-40B4-BE49-F238E27FC236}">
                <a16:creationId xmlns:a16="http://schemas.microsoft.com/office/drawing/2014/main" id="{A5650457-628C-DB4C-9A4C-AE5D2D46DAAA}"/>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16" name="AutoShape 1029">
            <a:extLst>
              <a:ext uri="{FF2B5EF4-FFF2-40B4-BE49-F238E27FC236}">
                <a16:creationId xmlns:a16="http://schemas.microsoft.com/office/drawing/2014/main" id="{42C24A7F-0A84-AA4D-8DB5-2B5AF16AC250}"/>
              </a:ext>
            </a:extLst>
          </p:cNvPr>
          <p:cNvSpPr>
            <a:spLocks noChangeArrowheads="1"/>
          </p:cNvSpPr>
          <p:nvPr/>
        </p:nvSpPr>
        <p:spPr bwMode="auto">
          <a:xfrm>
            <a:off x="1854200" y="622300"/>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fr-FR"/>
          </a:p>
        </p:txBody>
      </p:sp>
      <p:pic>
        <p:nvPicPr>
          <p:cNvPr id="41995" name="Image 1" descr="topo-magn.tif">
            <a:extLst>
              <a:ext uri="{FF2B5EF4-FFF2-40B4-BE49-F238E27FC236}">
                <a16:creationId xmlns:a16="http://schemas.microsoft.com/office/drawing/2014/main" id="{2CFC77C4-A2C3-744F-B845-FB99A4AA8E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236788"/>
            <a:ext cx="3238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Image 2" descr="phz-magn.tif">
            <a:extLst>
              <a:ext uri="{FF2B5EF4-FFF2-40B4-BE49-F238E27FC236}">
                <a16:creationId xmlns:a16="http://schemas.microsoft.com/office/drawing/2014/main" id="{25917DB4-7B21-8B4D-BF00-21983D00C0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236788"/>
            <a:ext cx="3238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a:extLst>
              <a:ext uri="{FF2B5EF4-FFF2-40B4-BE49-F238E27FC236}">
                <a16:creationId xmlns:a16="http://schemas.microsoft.com/office/drawing/2014/main" id="{7E0F0310-3E80-C049-9120-7AD751693FEA}"/>
              </a:ext>
            </a:extLst>
          </p:cNvPr>
          <p:cNvSpPr txBox="1">
            <a:spLocks noChangeArrowheads="1"/>
          </p:cNvSpPr>
          <p:nvPr/>
        </p:nvSpPr>
        <p:spPr bwMode="auto">
          <a:xfrm>
            <a:off x="2232025" y="419100"/>
            <a:ext cx="5853113" cy="523875"/>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2800"/>
              <a:t>SThM (Scanning Thermal Microscope)</a:t>
            </a:r>
          </a:p>
        </p:txBody>
      </p:sp>
      <p:pic>
        <p:nvPicPr>
          <p:cNvPr id="43010" name="Image 3">
            <a:extLst>
              <a:ext uri="{FF2B5EF4-FFF2-40B4-BE49-F238E27FC236}">
                <a16:creationId xmlns:a16="http://schemas.microsoft.com/office/drawing/2014/main" id="{F551568F-D537-AB46-AB94-75B263F9BD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24638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7">
            <a:extLst>
              <a:ext uri="{FF2B5EF4-FFF2-40B4-BE49-F238E27FC236}">
                <a16:creationId xmlns:a16="http://schemas.microsoft.com/office/drawing/2014/main" id="{24B0E94F-4E98-4448-BFA7-030948A5F928}"/>
              </a:ext>
            </a:extLst>
          </p:cNvPr>
          <p:cNvSpPr txBox="1">
            <a:spLocks noChangeArrowheads="1"/>
          </p:cNvSpPr>
          <p:nvPr/>
        </p:nvSpPr>
        <p:spPr bwMode="auto">
          <a:xfrm>
            <a:off x="304800" y="1752600"/>
            <a:ext cx="22333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AFM thermal probe</a:t>
            </a:r>
          </a:p>
        </p:txBody>
      </p:sp>
      <p:pic>
        <p:nvPicPr>
          <p:cNvPr id="43012" name="Image 5">
            <a:extLst>
              <a:ext uri="{FF2B5EF4-FFF2-40B4-BE49-F238E27FC236}">
                <a16:creationId xmlns:a16="http://schemas.microsoft.com/office/drawing/2014/main" id="{1F157790-C2F2-8746-92F6-1B3530DBEB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2133600"/>
            <a:ext cx="25400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mage 6">
            <a:extLst>
              <a:ext uri="{FF2B5EF4-FFF2-40B4-BE49-F238E27FC236}">
                <a16:creationId xmlns:a16="http://schemas.microsoft.com/office/drawing/2014/main" id="{477F3A5E-B722-EC43-B1E2-100FB9E6BF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133600"/>
            <a:ext cx="257333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ZoneTexte 7">
            <a:extLst>
              <a:ext uri="{FF2B5EF4-FFF2-40B4-BE49-F238E27FC236}">
                <a16:creationId xmlns:a16="http://schemas.microsoft.com/office/drawing/2014/main" id="{30BCCE7F-5E4F-B743-B05C-2D5D2CFE49CC}"/>
              </a:ext>
            </a:extLst>
          </p:cNvPr>
          <p:cNvSpPr txBox="1">
            <a:spLocks noChangeArrowheads="1"/>
          </p:cNvSpPr>
          <p:nvPr/>
        </p:nvSpPr>
        <p:spPr bwMode="auto">
          <a:xfrm>
            <a:off x="4038600" y="4495800"/>
            <a:ext cx="13516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err="1"/>
              <a:t>topography</a:t>
            </a:r>
            <a:endParaRPr lang="fr-FR" altLang="fr-FR" sz="2000" dirty="0"/>
          </a:p>
        </p:txBody>
      </p:sp>
      <p:sp>
        <p:nvSpPr>
          <p:cNvPr id="43015" name="ZoneTexte 8">
            <a:extLst>
              <a:ext uri="{FF2B5EF4-FFF2-40B4-BE49-F238E27FC236}">
                <a16:creationId xmlns:a16="http://schemas.microsoft.com/office/drawing/2014/main" id="{042D58EE-9785-D143-A965-3F51C6368964}"/>
              </a:ext>
            </a:extLst>
          </p:cNvPr>
          <p:cNvSpPr txBox="1">
            <a:spLocks noChangeArrowheads="1"/>
          </p:cNvSpPr>
          <p:nvPr/>
        </p:nvSpPr>
        <p:spPr bwMode="auto">
          <a:xfrm>
            <a:off x="6059501" y="4495800"/>
            <a:ext cx="3084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fr-FR" altLang="fr-FR" sz="2000" dirty="0"/>
              <a:t>Thermal </a:t>
            </a:r>
            <a:r>
              <a:rPr lang="fr-FR" altLang="fr-FR" sz="2000" dirty="0" err="1"/>
              <a:t>conductivity</a:t>
            </a:r>
            <a:r>
              <a:rPr lang="fr-FR" altLang="fr-FR" sz="2000" dirty="0"/>
              <a:t> image</a:t>
            </a:r>
          </a:p>
        </p:txBody>
      </p:sp>
      <p:sp>
        <p:nvSpPr>
          <p:cNvPr id="43016" name="ZoneTexte 9">
            <a:extLst>
              <a:ext uri="{FF2B5EF4-FFF2-40B4-BE49-F238E27FC236}">
                <a16:creationId xmlns:a16="http://schemas.microsoft.com/office/drawing/2014/main" id="{EB3C3EC4-E61A-B340-B16E-D04969B38A39}"/>
              </a:ext>
            </a:extLst>
          </p:cNvPr>
          <p:cNvSpPr txBox="1">
            <a:spLocks noChangeArrowheads="1"/>
          </p:cNvSpPr>
          <p:nvPr/>
        </p:nvSpPr>
        <p:spPr bwMode="auto">
          <a:xfrm>
            <a:off x="4038600" y="4968755"/>
            <a:ext cx="533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just"/>
            <a:r>
              <a:rPr lang="fr-FR" altLang="fr-FR" sz="2000" dirty="0" err="1"/>
              <a:t>Sample</a:t>
            </a:r>
            <a:r>
              <a:rPr lang="fr-FR" altLang="fr-FR" sz="2000" dirty="0"/>
              <a:t> of glass </a:t>
            </a:r>
            <a:r>
              <a:rPr lang="fr-FR" altLang="fr-FR" sz="2000" dirty="0" err="1"/>
              <a:t>fibers</a:t>
            </a:r>
            <a:r>
              <a:rPr lang="fr-FR" altLang="fr-FR" sz="2000" dirty="0"/>
              <a:t> </a:t>
            </a:r>
            <a:r>
              <a:rPr lang="fr-FR" altLang="fr-FR" sz="2000" dirty="0" err="1"/>
              <a:t>into</a:t>
            </a:r>
            <a:r>
              <a:rPr lang="fr-FR" altLang="fr-FR" sz="2000" dirty="0"/>
              <a:t> </a:t>
            </a:r>
            <a:r>
              <a:rPr lang="fr-FR" altLang="fr-FR" sz="2000" dirty="0" err="1"/>
              <a:t>epoxy</a:t>
            </a:r>
            <a:r>
              <a:rPr lang="fr-FR" altLang="fr-FR" sz="2000" dirty="0"/>
              <a:t> matrix. </a:t>
            </a:r>
          </a:p>
        </p:txBody>
      </p:sp>
      <p:sp>
        <p:nvSpPr>
          <p:cNvPr id="12" name="Rectangle 11">
            <a:extLst>
              <a:ext uri="{FF2B5EF4-FFF2-40B4-BE49-F238E27FC236}">
                <a16:creationId xmlns:a16="http://schemas.microsoft.com/office/drawing/2014/main" id="{F879CC07-3D24-C94C-99EC-AB6E014619F1}"/>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a:latin typeface="Times" charset="0"/>
              <a:ea typeface="ＭＳ Ｐゴシック" charset="0"/>
              <a:cs typeface="ＭＳ Ｐゴシック" charset="0"/>
            </a:endParaRPr>
          </a:p>
        </p:txBody>
      </p:sp>
      <p:sp>
        <p:nvSpPr>
          <p:cNvPr id="13" name="Rectangle 12">
            <a:extLst>
              <a:ext uri="{FF2B5EF4-FFF2-40B4-BE49-F238E27FC236}">
                <a16:creationId xmlns:a16="http://schemas.microsoft.com/office/drawing/2014/main" id="{366132E4-2BBC-E642-8ECA-C8A923CD0407}"/>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14" name="AutoShape 1029">
            <a:extLst>
              <a:ext uri="{FF2B5EF4-FFF2-40B4-BE49-F238E27FC236}">
                <a16:creationId xmlns:a16="http://schemas.microsoft.com/office/drawing/2014/main" id="{18C7CB0C-9B8A-EE45-870D-578D297FD0A7}"/>
              </a:ext>
            </a:extLst>
          </p:cNvPr>
          <p:cNvSpPr>
            <a:spLocks noChangeArrowheads="1"/>
          </p:cNvSpPr>
          <p:nvPr/>
        </p:nvSpPr>
        <p:spPr bwMode="auto">
          <a:xfrm>
            <a:off x="1879600" y="622300"/>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endParaRPr lang="fr-F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 9" descr="books.jpg">
            <a:extLst>
              <a:ext uri="{FF2B5EF4-FFF2-40B4-BE49-F238E27FC236}">
                <a16:creationId xmlns:a16="http://schemas.microsoft.com/office/drawing/2014/main" id="{9BE82FC3-67EF-7C4E-9733-DD942BE0E3EB}"/>
              </a:ext>
            </a:extLst>
          </p:cNvPr>
          <p:cNvPicPr>
            <a:picLocks noChangeAspect="1"/>
          </p:cNvPicPr>
          <p:nvPr/>
        </p:nvPicPr>
        <p:blipFill>
          <a:blip r:embed="rId2">
            <a:extLst>
              <a:ext uri="{28A0092B-C50C-407E-A947-70E740481C1C}">
                <a14:useLocalDpi xmlns:a14="http://schemas.microsoft.com/office/drawing/2010/main" val="0"/>
              </a:ext>
            </a:extLst>
          </a:blip>
          <a:srcRect t="7828" b="12657"/>
          <a:stretch>
            <a:fillRect/>
          </a:stretch>
        </p:blipFill>
        <p:spPr bwMode="auto">
          <a:xfrm>
            <a:off x="4495800" y="1115589"/>
            <a:ext cx="4546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C1054F8-E081-CC46-A553-13E371DE4DCE}"/>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dirty="0">
              <a:latin typeface="Times" charset="0"/>
              <a:ea typeface="+mn-ea"/>
            </a:endParaRPr>
          </a:p>
        </p:txBody>
      </p:sp>
      <p:sp>
        <p:nvSpPr>
          <p:cNvPr id="4" name="AutoShape 1029">
            <a:extLst>
              <a:ext uri="{FF2B5EF4-FFF2-40B4-BE49-F238E27FC236}">
                <a16:creationId xmlns:a16="http://schemas.microsoft.com/office/drawing/2014/main" id="{6A751E29-0E77-9040-A1C2-8A5FCA38D02B}"/>
              </a:ext>
            </a:extLst>
          </p:cNvPr>
          <p:cNvSpPr>
            <a:spLocks noChangeArrowheads="1"/>
          </p:cNvSpPr>
          <p:nvPr/>
        </p:nvSpPr>
        <p:spPr bwMode="auto">
          <a:xfrm>
            <a:off x="1879600" y="622300"/>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defRPr/>
            </a:pPr>
            <a:endParaRPr lang="fr-FR">
              <a:latin typeface="Times" charset="0"/>
              <a:ea typeface="+mn-ea"/>
            </a:endParaRPr>
          </a:p>
        </p:txBody>
      </p:sp>
      <p:pic>
        <p:nvPicPr>
          <p:cNvPr id="44038" name="Image 8">
            <a:extLst>
              <a:ext uri="{FF2B5EF4-FFF2-40B4-BE49-F238E27FC236}">
                <a16:creationId xmlns:a16="http://schemas.microsoft.com/office/drawing/2014/main" id="{8C9702D4-B403-414E-A557-9117814D22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422400"/>
            <a:ext cx="44719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4E488B5E-C445-6F42-8666-4D11302010DA}"/>
              </a:ext>
            </a:extLst>
          </p:cNvPr>
          <p:cNvSpPr txBox="1">
            <a:spLocks noChangeArrowheads="1"/>
          </p:cNvSpPr>
          <p:nvPr/>
        </p:nvSpPr>
        <p:spPr bwMode="auto">
          <a:xfrm>
            <a:off x="2232025" y="419100"/>
            <a:ext cx="5507854" cy="52322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fr-FR" sz="2800" dirty="0" err="1">
                <a:latin typeface="Times" charset="0"/>
                <a:ea typeface="+mn-ea"/>
              </a:rPr>
              <a:t>Coupling</a:t>
            </a:r>
            <a:r>
              <a:rPr lang="fr-FR" sz="2800" dirty="0">
                <a:latin typeface="Times" charset="0"/>
                <a:ea typeface="+mn-ea"/>
              </a:rPr>
              <a:t> AFM/STM in high vacuum</a:t>
            </a:r>
          </a:p>
        </p:txBody>
      </p:sp>
      <p:sp>
        <p:nvSpPr>
          <p:cNvPr id="7" name="Rectangle 6">
            <a:extLst>
              <a:ext uri="{FF2B5EF4-FFF2-40B4-BE49-F238E27FC236}">
                <a16:creationId xmlns:a16="http://schemas.microsoft.com/office/drawing/2014/main" id="{CBDD4A2A-6C4A-2D43-AAEF-A7D5B8CA74A9}"/>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
        <p:nvSpPr>
          <p:cNvPr id="5" name="ZoneTexte 4">
            <a:extLst>
              <a:ext uri="{FF2B5EF4-FFF2-40B4-BE49-F238E27FC236}">
                <a16:creationId xmlns:a16="http://schemas.microsoft.com/office/drawing/2014/main" id="{FF5FC840-457F-5A4C-87F5-B5906B3D3658}"/>
              </a:ext>
            </a:extLst>
          </p:cNvPr>
          <p:cNvSpPr txBox="1"/>
          <p:nvPr/>
        </p:nvSpPr>
        <p:spPr>
          <a:xfrm>
            <a:off x="201341" y="4810294"/>
            <a:ext cx="3356518" cy="646331"/>
          </a:xfrm>
          <a:prstGeom prst="rect">
            <a:avLst/>
          </a:prstGeom>
          <a:noFill/>
        </p:spPr>
        <p:txBody>
          <a:bodyPr wrap="square" rtlCol="0">
            <a:spAutoFit/>
          </a:bodyPr>
          <a:lstStyle/>
          <a:p>
            <a:r>
              <a:rPr lang="fr-FR" sz="1200" i="1" dirty="0"/>
              <a:t>@H. Le Sueur. </a:t>
            </a:r>
            <a:r>
              <a:rPr lang="fr-FR" sz="1200" i="1" dirty="0" err="1"/>
              <a:t>Cryogenic</a:t>
            </a:r>
            <a:r>
              <a:rPr lang="fr-FR" sz="1200" i="1" dirty="0"/>
              <a:t> AFM-STM for </a:t>
            </a:r>
            <a:r>
              <a:rPr lang="fr-FR" sz="1200" i="1" dirty="0" err="1"/>
              <a:t>mesoscopic</a:t>
            </a:r>
            <a:r>
              <a:rPr lang="fr-FR" sz="1200" i="1" dirty="0"/>
              <a:t> </a:t>
            </a:r>
            <a:r>
              <a:rPr lang="fr-FR" sz="1200" i="1" dirty="0" err="1"/>
              <a:t>physics</a:t>
            </a:r>
            <a:r>
              <a:rPr lang="fr-FR" sz="1200" i="1" dirty="0"/>
              <a:t>. Condensed </a:t>
            </a:r>
            <a:r>
              <a:rPr lang="fr-FR" sz="1200" i="1" dirty="0" err="1"/>
              <a:t>Matter</a:t>
            </a:r>
            <a:r>
              <a:rPr lang="fr-FR" sz="1200" i="1" dirty="0"/>
              <a:t>. Université Pierre et Marie Curie - Paris VI, 2007.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1054F8-E081-CC46-A553-13E371DE4DCE}"/>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endParaRPr lang="fr-FR" sz="1600" dirty="0">
              <a:latin typeface="Times" charset="0"/>
              <a:ea typeface="+mn-ea"/>
            </a:endParaRPr>
          </a:p>
        </p:txBody>
      </p:sp>
      <p:sp>
        <p:nvSpPr>
          <p:cNvPr id="4" name="AutoShape 1029">
            <a:extLst>
              <a:ext uri="{FF2B5EF4-FFF2-40B4-BE49-F238E27FC236}">
                <a16:creationId xmlns:a16="http://schemas.microsoft.com/office/drawing/2014/main" id="{6A751E29-0E77-9040-A1C2-8A5FCA38D02B}"/>
              </a:ext>
            </a:extLst>
          </p:cNvPr>
          <p:cNvSpPr>
            <a:spLocks noChangeArrowheads="1"/>
          </p:cNvSpPr>
          <p:nvPr/>
        </p:nvSpPr>
        <p:spPr bwMode="auto">
          <a:xfrm>
            <a:off x="519151" y="875325"/>
            <a:ext cx="255086" cy="180974"/>
          </a:xfrm>
          <a:prstGeom prst="octagon">
            <a:avLst>
              <a:gd name="adj" fmla="val 29287"/>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scaled="1"/>
          </a:gradFill>
          <a:ln w="9525">
            <a:solidFill>
              <a:schemeClr val="accent2">
                <a:lumMod val="60000"/>
                <a:lumOff val="40000"/>
              </a:schemeClr>
            </a:solidFill>
            <a:miter lim="800000"/>
            <a:headEnd/>
            <a:tailEnd/>
          </a:ln>
          <a:effectLst>
            <a:outerShdw blurRad="50800" dist="38100" dir="2700000" algn="tl" rotWithShape="0">
              <a:srgbClr val="000000">
                <a:alpha val="43000"/>
              </a:srgbClr>
            </a:outerShdw>
          </a:effectLst>
          <a:scene3d>
            <a:camera prst="orthographicFront"/>
            <a:lightRig rig="threePt" dir="t"/>
          </a:scene3d>
          <a:sp3d>
            <a:bevelT/>
          </a:sp3d>
        </p:spPr>
        <p:txBody>
          <a:bodyPr wrap="none" anchor="ctr"/>
          <a:lstStyle/>
          <a:p>
            <a:pPr>
              <a:defRPr/>
            </a:pPr>
            <a:endParaRPr lang="fr-FR">
              <a:latin typeface="Times" charset="0"/>
              <a:ea typeface="+mn-ea"/>
            </a:endParaRPr>
          </a:p>
        </p:txBody>
      </p:sp>
      <p:sp>
        <p:nvSpPr>
          <p:cNvPr id="3" name="Text Box 3">
            <a:extLst>
              <a:ext uri="{FF2B5EF4-FFF2-40B4-BE49-F238E27FC236}">
                <a16:creationId xmlns:a16="http://schemas.microsoft.com/office/drawing/2014/main" id="{4E488B5E-C445-6F42-8666-4D11302010DA}"/>
              </a:ext>
            </a:extLst>
          </p:cNvPr>
          <p:cNvSpPr txBox="1">
            <a:spLocks noChangeArrowheads="1"/>
          </p:cNvSpPr>
          <p:nvPr/>
        </p:nvSpPr>
        <p:spPr bwMode="auto">
          <a:xfrm>
            <a:off x="1473742" y="704202"/>
            <a:ext cx="6964984" cy="523220"/>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fr-FR" sz="2800" dirty="0">
                <a:latin typeface="Times" charset="0"/>
                <a:ea typeface="+mn-ea"/>
              </a:rPr>
              <a:t>AFM-IR : </a:t>
            </a:r>
            <a:r>
              <a:rPr lang="fr-FR" sz="2800" dirty="0" err="1">
                <a:latin typeface="Times" charset="0"/>
                <a:ea typeface="+mn-ea"/>
              </a:rPr>
              <a:t>coupling</a:t>
            </a:r>
            <a:r>
              <a:rPr lang="fr-FR" sz="2800" dirty="0">
                <a:latin typeface="Times" charset="0"/>
                <a:ea typeface="+mn-ea"/>
              </a:rPr>
              <a:t> AFM </a:t>
            </a:r>
            <a:r>
              <a:rPr lang="fr-FR" sz="2800" dirty="0" err="1">
                <a:latin typeface="Times" charset="0"/>
                <a:ea typeface="+mn-ea"/>
              </a:rPr>
              <a:t>with</a:t>
            </a:r>
            <a:r>
              <a:rPr lang="fr-FR" sz="2800" dirty="0">
                <a:latin typeface="Times" charset="0"/>
                <a:ea typeface="+mn-ea"/>
              </a:rPr>
              <a:t> IR </a:t>
            </a:r>
            <a:r>
              <a:rPr lang="fr-FR" sz="2800" dirty="0" err="1">
                <a:latin typeface="Times" charset="0"/>
                <a:ea typeface="+mn-ea"/>
              </a:rPr>
              <a:t>spectroscopy</a:t>
            </a:r>
            <a:endParaRPr lang="fr-FR" sz="2800" dirty="0">
              <a:latin typeface="Times" charset="0"/>
              <a:ea typeface="+mn-ea"/>
            </a:endParaRPr>
          </a:p>
        </p:txBody>
      </p:sp>
      <p:pic>
        <p:nvPicPr>
          <p:cNvPr id="6" name="Image 5">
            <a:extLst>
              <a:ext uri="{FF2B5EF4-FFF2-40B4-BE49-F238E27FC236}">
                <a16:creationId xmlns:a16="http://schemas.microsoft.com/office/drawing/2014/main" id="{4132D00E-1431-7F44-BDAB-ED712276128E}"/>
              </a:ext>
            </a:extLst>
          </p:cNvPr>
          <p:cNvPicPr>
            <a:picLocks noChangeAspect="1"/>
          </p:cNvPicPr>
          <p:nvPr/>
        </p:nvPicPr>
        <p:blipFill>
          <a:blip r:embed="rId2"/>
          <a:stretch>
            <a:fillRect/>
          </a:stretch>
        </p:blipFill>
        <p:spPr>
          <a:xfrm>
            <a:off x="1894270" y="1973283"/>
            <a:ext cx="7044859" cy="4561331"/>
          </a:xfrm>
          <a:prstGeom prst="rect">
            <a:avLst/>
          </a:prstGeom>
        </p:spPr>
      </p:pic>
      <p:sp>
        <p:nvSpPr>
          <p:cNvPr id="7" name="ZoneTexte 6">
            <a:extLst>
              <a:ext uri="{FF2B5EF4-FFF2-40B4-BE49-F238E27FC236}">
                <a16:creationId xmlns:a16="http://schemas.microsoft.com/office/drawing/2014/main" id="{03450FAC-148F-0C4E-AA6C-89DC556654C5}"/>
              </a:ext>
            </a:extLst>
          </p:cNvPr>
          <p:cNvSpPr txBox="1"/>
          <p:nvPr/>
        </p:nvSpPr>
        <p:spPr>
          <a:xfrm>
            <a:off x="646694" y="4705814"/>
            <a:ext cx="1149674" cy="461665"/>
          </a:xfrm>
          <a:prstGeom prst="rect">
            <a:avLst/>
          </a:prstGeom>
          <a:noFill/>
        </p:spPr>
        <p:txBody>
          <a:bodyPr wrap="none" rtlCol="0">
            <a:spAutoFit/>
          </a:bodyPr>
          <a:lstStyle/>
          <a:p>
            <a:r>
              <a:rPr lang="fr-FR" dirty="0">
                <a:solidFill>
                  <a:srgbClr val="FF0000"/>
                </a:solidFill>
              </a:rPr>
              <a:t>IR laser</a:t>
            </a:r>
          </a:p>
        </p:txBody>
      </p:sp>
      <p:sp>
        <p:nvSpPr>
          <p:cNvPr id="10" name="Rectangle 9">
            <a:extLst>
              <a:ext uri="{FF2B5EF4-FFF2-40B4-BE49-F238E27FC236}">
                <a16:creationId xmlns:a16="http://schemas.microsoft.com/office/drawing/2014/main" id="{3EBB12FF-19B4-A648-9DB4-710174222B0D}"/>
              </a:ext>
            </a:extLst>
          </p:cNvPr>
          <p:cNvSpPr>
            <a:spLocks noChangeArrowheads="1"/>
          </p:cNvSpPr>
          <p:nvPr/>
        </p:nvSpPr>
        <p:spPr bwMode="auto">
          <a:xfrm>
            <a:off x="0" y="6578600"/>
            <a:ext cx="9144000" cy="2794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r>
              <a:rPr lang="fr-FR" sz="1600" i="1" dirty="0" err="1">
                <a:latin typeface="Times" charset="0"/>
                <a:ea typeface="ＭＳ Ｐゴシック" charset="0"/>
                <a:cs typeface="ＭＳ Ｐゴシック" charset="0"/>
              </a:rPr>
              <a:t>Other</a:t>
            </a:r>
            <a:r>
              <a:rPr lang="fr-FR" sz="1600" i="1" dirty="0">
                <a:latin typeface="Times" charset="0"/>
                <a:ea typeface="ＭＳ Ｐゴシック" charset="0"/>
                <a:cs typeface="ＭＳ Ｐゴシック" charset="0"/>
              </a:rPr>
              <a:t> AFM operating modes</a:t>
            </a:r>
          </a:p>
        </p:txBody>
      </p:sp>
    </p:spTree>
    <p:extLst>
      <p:ext uri="{BB962C8B-B14F-4D97-AF65-F5344CB8AC3E}">
        <p14:creationId xmlns:p14="http://schemas.microsoft.com/office/powerpoint/2010/main" val="470624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e 31"/>
          <p:cNvGrpSpPr/>
          <p:nvPr/>
        </p:nvGrpSpPr>
        <p:grpSpPr>
          <a:xfrm>
            <a:off x="3097577" y="1242909"/>
            <a:ext cx="3392123" cy="5143782"/>
            <a:chOff x="282085" y="1939467"/>
            <a:chExt cx="3653824" cy="4878111"/>
          </a:xfrm>
        </p:grpSpPr>
        <p:sp>
          <p:nvSpPr>
            <p:cNvPr id="42" name="Rectangle 41"/>
            <p:cNvSpPr/>
            <p:nvPr/>
          </p:nvSpPr>
          <p:spPr>
            <a:xfrm>
              <a:off x="335909" y="1939467"/>
              <a:ext cx="3600000" cy="4878111"/>
            </a:xfrm>
            <a:prstGeom prst="rect">
              <a:avLst/>
            </a:prstGeom>
            <a:gradFill flip="none" rotWithShape="1">
              <a:gsLst>
                <a:gs pos="0">
                  <a:schemeClr val="accent6">
                    <a:tint val="96000"/>
                    <a:satMod val="120000"/>
                    <a:lumMod val="120000"/>
                    <a:alpha val="43000"/>
                  </a:schemeClr>
                </a:gs>
                <a:gs pos="100000">
                  <a:schemeClr val="accent6">
                    <a:shade val="89000"/>
                    <a:lumMod val="90000"/>
                    <a:alpha val="43000"/>
                  </a:schemeClr>
                </a:gs>
              </a:gsLst>
              <a:lin ang="54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3" name="ZoneTexte 42"/>
            <p:cNvSpPr txBox="1"/>
            <p:nvPr/>
          </p:nvSpPr>
          <p:spPr>
            <a:xfrm>
              <a:off x="584121" y="2093326"/>
              <a:ext cx="3175156" cy="554573"/>
            </a:xfrm>
            <a:prstGeom prst="rect">
              <a:avLst/>
            </a:prstGeom>
            <a:noFill/>
          </p:spPr>
          <p:txBody>
            <a:bodyPr wrap="square" rtlCol="0">
              <a:spAutoFit/>
            </a:bodyPr>
            <a:lstStyle/>
            <a:p>
              <a:pPr algn="ctr"/>
              <a:r>
                <a:rPr lang="en-US" sz="1600" b="1" u="sng"/>
                <a:t>Accumulation of biopolymer or lipids</a:t>
              </a:r>
            </a:p>
          </p:txBody>
        </p:sp>
        <p:pic>
          <p:nvPicPr>
            <p:cNvPr id="44" name="Image 43"/>
            <p:cNvPicPr>
              <a:picLocks noChangeAspect="1"/>
            </p:cNvPicPr>
            <p:nvPr/>
          </p:nvPicPr>
          <p:blipFill>
            <a:blip r:embed="rId2"/>
            <a:stretch>
              <a:fillRect/>
            </a:stretch>
          </p:blipFill>
          <p:spPr>
            <a:xfrm>
              <a:off x="1277589" y="4041971"/>
              <a:ext cx="1489781" cy="1041400"/>
            </a:xfrm>
            <a:prstGeom prst="rect">
              <a:avLst/>
            </a:prstGeom>
          </p:spPr>
        </p:pic>
        <p:pic>
          <p:nvPicPr>
            <p:cNvPr id="45" name="Picture 3"/>
            <p:cNvPicPr>
              <a:picLocks noChangeAspect="1" noChangeArrowheads="1"/>
            </p:cNvPicPr>
            <p:nvPr/>
          </p:nvPicPr>
          <p:blipFill>
            <a:blip r:embed="rId3"/>
            <a:srcRect l="66039" t="23779" r="1353" b="59976"/>
            <a:stretch>
              <a:fillRect/>
            </a:stretch>
          </p:blipFill>
          <p:spPr bwMode="auto">
            <a:xfrm>
              <a:off x="1131955" y="2739018"/>
              <a:ext cx="1219200" cy="972854"/>
            </a:xfrm>
            <a:prstGeom prst="rect">
              <a:avLst/>
            </a:prstGeom>
            <a:noFill/>
            <a:ln w="9525">
              <a:noFill/>
              <a:round/>
              <a:headEnd/>
              <a:tailEnd/>
            </a:ln>
            <a:effectLst/>
          </p:spPr>
        </p:pic>
        <p:pic>
          <p:nvPicPr>
            <p:cNvPr id="46" name="Image 45"/>
            <p:cNvPicPr>
              <a:picLocks noChangeAspect="1"/>
            </p:cNvPicPr>
            <p:nvPr/>
          </p:nvPicPr>
          <p:blipFill>
            <a:blip r:embed="rId4"/>
            <a:stretch>
              <a:fillRect/>
            </a:stretch>
          </p:blipFill>
          <p:spPr>
            <a:xfrm>
              <a:off x="859368" y="5643317"/>
              <a:ext cx="1473200" cy="1104900"/>
            </a:xfrm>
            <a:prstGeom prst="rect">
              <a:avLst/>
            </a:prstGeom>
          </p:spPr>
        </p:pic>
        <p:sp>
          <p:nvSpPr>
            <p:cNvPr id="47" name="ZoneTexte 46"/>
            <p:cNvSpPr txBox="1"/>
            <p:nvPr/>
          </p:nvSpPr>
          <p:spPr>
            <a:xfrm>
              <a:off x="282085" y="3660649"/>
              <a:ext cx="3653824" cy="321068"/>
            </a:xfrm>
            <a:prstGeom prst="rect">
              <a:avLst/>
            </a:prstGeom>
            <a:noFill/>
          </p:spPr>
          <p:txBody>
            <a:bodyPr wrap="square" rtlCol="0">
              <a:spAutoFit/>
            </a:bodyPr>
            <a:lstStyle/>
            <a:p>
              <a:pPr algn="ctr"/>
              <a:r>
                <a:rPr lang="en-US" sz="1600"/>
                <a:t>Localisation and quantification</a:t>
              </a:r>
            </a:p>
          </p:txBody>
        </p:sp>
        <p:sp>
          <p:nvSpPr>
            <p:cNvPr id="48" name="ZoneTexte 47"/>
            <p:cNvSpPr txBox="1"/>
            <p:nvPr/>
          </p:nvSpPr>
          <p:spPr>
            <a:xfrm>
              <a:off x="296741" y="5021240"/>
              <a:ext cx="3583872" cy="554573"/>
            </a:xfrm>
            <a:prstGeom prst="rect">
              <a:avLst/>
            </a:prstGeom>
            <a:noFill/>
          </p:spPr>
          <p:txBody>
            <a:bodyPr wrap="square" rtlCol="0">
              <a:spAutoFit/>
            </a:bodyPr>
            <a:lstStyle/>
            <a:p>
              <a:pPr algn="ctr"/>
              <a:r>
                <a:rPr lang="en-US" sz="1600"/>
                <a:t>Local composition, TAG, DAG, MAG and FFA differentiation</a:t>
              </a:r>
            </a:p>
          </p:txBody>
        </p:sp>
        <p:pic>
          <p:nvPicPr>
            <p:cNvPr id="49" name="Image 48"/>
            <p:cNvPicPr>
              <a:picLocks noChangeAspect="1"/>
            </p:cNvPicPr>
            <p:nvPr/>
          </p:nvPicPr>
          <p:blipFill>
            <a:blip r:embed="rId5"/>
            <a:stretch>
              <a:fillRect/>
            </a:stretch>
          </p:blipFill>
          <p:spPr>
            <a:xfrm>
              <a:off x="2419832" y="2739018"/>
              <a:ext cx="934432" cy="774700"/>
            </a:xfrm>
            <a:prstGeom prst="rect">
              <a:avLst/>
            </a:prstGeom>
          </p:spPr>
        </p:pic>
        <p:pic>
          <p:nvPicPr>
            <p:cNvPr id="50" name="Image 49"/>
            <p:cNvPicPr>
              <a:picLocks noChangeAspect="1"/>
            </p:cNvPicPr>
            <p:nvPr/>
          </p:nvPicPr>
          <p:blipFill>
            <a:blip r:embed="rId6"/>
            <a:stretch>
              <a:fillRect/>
            </a:stretch>
          </p:blipFill>
          <p:spPr>
            <a:xfrm>
              <a:off x="1664468" y="4007240"/>
              <a:ext cx="1219983" cy="393700"/>
            </a:xfrm>
            <a:prstGeom prst="rect">
              <a:avLst/>
            </a:prstGeom>
          </p:spPr>
        </p:pic>
        <p:pic>
          <p:nvPicPr>
            <p:cNvPr id="51" name="Image 50"/>
            <p:cNvPicPr>
              <a:picLocks noChangeAspect="1"/>
            </p:cNvPicPr>
            <p:nvPr/>
          </p:nvPicPr>
          <p:blipFill>
            <a:blip r:embed="rId7"/>
            <a:stretch>
              <a:fillRect/>
            </a:stretch>
          </p:blipFill>
          <p:spPr>
            <a:xfrm>
              <a:off x="2171700" y="6113217"/>
              <a:ext cx="660400" cy="559318"/>
            </a:xfrm>
            <a:prstGeom prst="rect">
              <a:avLst/>
            </a:prstGeom>
          </p:spPr>
        </p:pic>
      </p:grpSp>
      <p:sp>
        <p:nvSpPr>
          <p:cNvPr id="41" name="ZoneTexte 40"/>
          <p:cNvSpPr txBox="1"/>
          <p:nvPr/>
        </p:nvSpPr>
        <p:spPr>
          <a:xfrm>
            <a:off x="3401390" y="989550"/>
            <a:ext cx="2868574" cy="430887"/>
          </a:xfrm>
          <a:prstGeom prst="rect">
            <a:avLst/>
          </a:prstGeom>
          <a:solidFill>
            <a:schemeClr val="bg1"/>
          </a:solidFill>
          <a:ln>
            <a:solidFill>
              <a:srgbClr val="11526D"/>
            </a:solidFill>
          </a:ln>
        </p:spPr>
        <p:txBody>
          <a:bodyPr wrap="square" rtlCol="0">
            <a:spAutoFit/>
          </a:bodyPr>
          <a:lstStyle/>
          <a:p>
            <a:r>
              <a:rPr lang="en-US" sz="2200" dirty="0"/>
              <a:t>MICRO-ORGANISMS</a:t>
            </a:r>
          </a:p>
        </p:txBody>
      </p:sp>
      <p:sp>
        <p:nvSpPr>
          <p:cNvPr id="55" name="Rectangle 54"/>
          <p:cNvSpPr/>
          <p:nvPr/>
        </p:nvSpPr>
        <p:spPr>
          <a:xfrm>
            <a:off x="118862" y="1241806"/>
            <a:ext cx="3198322" cy="5147865"/>
          </a:xfrm>
          <a:prstGeom prst="rect">
            <a:avLst/>
          </a:prstGeom>
          <a:gradFill flip="none" rotWithShape="1">
            <a:gsLst>
              <a:gs pos="0">
                <a:schemeClr val="accent3">
                  <a:tint val="96000"/>
                  <a:satMod val="120000"/>
                  <a:lumMod val="120000"/>
                  <a:alpha val="42000"/>
                </a:schemeClr>
              </a:gs>
              <a:gs pos="100000">
                <a:schemeClr val="accent3">
                  <a:shade val="89000"/>
                  <a:lumMod val="90000"/>
                  <a:alpha val="42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ZoneTexte 56"/>
          <p:cNvSpPr txBox="1"/>
          <p:nvPr/>
        </p:nvSpPr>
        <p:spPr>
          <a:xfrm>
            <a:off x="25213" y="5158036"/>
            <a:ext cx="3228253" cy="643094"/>
          </a:xfrm>
          <a:prstGeom prst="rect">
            <a:avLst/>
          </a:prstGeom>
          <a:noFill/>
        </p:spPr>
        <p:txBody>
          <a:bodyPr wrap="square" rtlCol="0">
            <a:spAutoFit/>
          </a:bodyPr>
          <a:lstStyle/>
          <a:p>
            <a:pPr algn="ctr"/>
            <a:r>
              <a:rPr lang="en-US"/>
              <a:t>Nanoparticules and cell: macrophage</a:t>
            </a:r>
          </a:p>
        </p:txBody>
      </p:sp>
      <p:pic>
        <p:nvPicPr>
          <p:cNvPr id="58" name="Image 57" descr="C:\Users\Jérémie Mathurin\Documents\Jeremie\Recherche\Datas\Collaborations\Elisabetta\figures articles Nat Nano\Figures articles nature nanotechnology cell8h\figure3.png"/>
          <p:cNvPicPr/>
          <p:nvPr/>
        </p:nvPicPr>
        <p:blipFill rotWithShape="1">
          <a:blip r:embed="rId8">
            <a:extLst>
              <a:ext uri="{28A0092B-C50C-407E-A947-70E740481C1C}">
                <a14:useLocalDpi xmlns:a14="http://schemas.microsoft.com/office/drawing/2010/main" val="0"/>
              </a:ext>
            </a:extLst>
          </a:blip>
          <a:srcRect l="-1137" t="32551" r="50000" b="35562"/>
          <a:stretch/>
        </p:blipFill>
        <p:spPr bwMode="auto">
          <a:xfrm>
            <a:off x="726487" y="3806366"/>
            <a:ext cx="1730630" cy="1339759"/>
          </a:xfrm>
          <a:prstGeom prst="rect">
            <a:avLst/>
          </a:prstGeom>
          <a:noFill/>
          <a:ln>
            <a:noFill/>
          </a:ln>
        </p:spPr>
      </p:pic>
      <p:pic>
        <p:nvPicPr>
          <p:cNvPr id="59" name="Image 58" descr="topo glomerule.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5475" y="1567892"/>
            <a:ext cx="1255712" cy="1274421"/>
          </a:xfrm>
          <a:prstGeom prst="rect">
            <a:avLst/>
          </a:prstGeom>
        </p:spPr>
      </p:pic>
      <p:pic>
        <p:nvPicPr>
          <p:cNvPr id="60" name="Image 59"/>
          <p:cNvPicPr>
            <a:picLocks noChangeAspect="1"/>
          </p:cNvPicPr>
          <p:nvPr/>
        </p:nvPicPr>
        <p:blipFill rotWithShape="1">
          <a:blip r:embed="rId10"/>
          <a:srcRect l="35639"/>
          <a:stretch/>
        </p:blipFill>
        <p:spPr>
          <a:xfrm>
            <a:off x="256295" y="1571613"/>
            <a:ext cx="1233623" cy="1411047"/>
          </a:xfrm>
          <a:prstGeom prst="rect">
            <a:avLst/>
          </a:prstGeom>
        </p:spPr>
      </p:pic>
      <p:pic>
        <p:nvPicPr>
          <p:cNvPr id="61" name="Image 60"/>
          <p:cNvPicPr>
            <a:picLocks noChangeAspect="1"/>
          </p:cNvPicPr>
          <p:nvPr/>
        </p:nvPicPr>
        <p:blipFill>
          <a:blip r:embed="rId11"/>
          <a:stretch>
            <a:fillRect/>
          </a:stretch>
        </p:blipFill>
        <p:spPr>
          <a:xfrm>
            <a:off x="137882" y="5764833"/>
            <a:ext cx="1387593" cy="259046"/>
          </a:xfrm>
          <a:prstGeom prst="rect">
            <a:avLst/>
          </a:prstGeom>
        </p:spPr>
      </p:pic>
      <p:pic>
        <p:nvPicPr>
          <p:cNvPr id="62" name="Image 61"/>
          <p:cNvPicPr>
            <a:picLocks noChangeAspect="1"/>
          </p:cNvPicPr>
          <p:nvPr/>
        </p:nvPicPr>
        <p:blipFill>
          <a:blip r:embed="rId12"/>
          <a:stretch>
            <a:fillRect/>
          </a:stretch>
        </p:blipFill>
        <p:spPr>
          <a:xfrm>
            <a:off x="1084324" y="2679387"/>
            <a:ext cx="1535454" cy="341183"/>
          </a:xfrm>
          <a:prstGeom prst="rect">
            <a:avLst/>
          </a:prstGeom>
        </p:spPr>
      </p:pic>
      <p:sp>
        <p:nvSpPr>
          <p:cNvPr id="63" name="Rectangle 62"/>
          <p:cNvSpPr/>
          <p:nvPr/>
        </p:nvSpPr>
        <p:spPr>
          <a:xfrm>
            <a:off x="-135514" y="2987134"/>
            <a:ext cx="3388980" cy="830997"/>
          </a:xfrm>
          <a:prstGeom prst="rect">
            <a:avLst/>
          </a:prstGeom>
        </p:spPr>
        <p:txBody>
          <a:bodyPr wrap="square">
            <a:spAutoFit/>
          </a:bodyPr>
          <a:lstStyle/>
          <a:p>
            <a:pPr algn="ctr"/>
            <a:r>
              <a:rPr lang="en-US" sz="1600"/>
              <a:t>Calcification in human tissues</a:t>
            </a:r>
          </a:p>
          <a:p>
            <a:pPr algn="ctr"/>
            <a:r>
              <a:rPr lang="en-US" sz="1600"/>
              <a:t>Extracellular vesicles</a:t>
            </a:r>
          </a:p>
          <a:p>
            <a:pPr algn="ctr"/>
            <a:r>
              <a:rPr lang="en-US" sz="1600"/>
              <a:t>Penetration of nanocarriers  </a:t>
            </a:r>
          </a:p>
        </p:txBody>
      </p:sp>
      <p:sp>
        <p:nvSpPr>
          <p:cNvPr id="64" name="Rectangle 63"/>
          <p:cNvSpPr/>
          <p:nvPr/>
        </p:nvSpPr>
        <p:spPr>
          <a:xfrm>
            <a:off x="433539" y="5982474"/>
            <a:ext cx="3314757" cy="338554"/>
          </a:xfrm>
          <a:prstGeom prst="rect">
            <a:avLst/>
          </a:prstGeom>
        </p:spPr>
        <p:txBody>
          <a:bodyPr wrap="square">
            <a:spAutoFit/>
          </a:bodyPr>
          <a:lstStyle/>
          <a:p>
            <a:r>
              <a:rPr lang="en-US" sz="1600"/>
              <a:t>Fine structure of the hair…</a:t>
            </a:r>
          </a:p>
        </p:txBody>
      </p:sp>
      <p:sp>
        <p:nvSpPr>
          <p:cNvPr id="54" name="ZoneTexte 53"/>
          <p:cNvSpPr txBox="1"/>
          <p:nvPr/>
        </p:nvSpPr>
        <p:spPr>
          <a:xfrm>
            <a:off x="146259" y="1040940"/>
            <a:ext cx="3198322" cy="461665"/>
          </a:xfrm>
          <a:prstGeom prst="rect">
            <a:avLst/>
          </a:prstGeom>
          <a:solidFill>
            <a:schemeClr val="bg1"/>
          </a:solidFill>
          <a:ln>
            <a:solidFill>
              <a:srgbClr val="E4C873"/>
            </a:solidFill>
          </a:ln>
        </p:spPr>
        <p:txBody>
          <a:bodyPr wrap="square" rtlCol="0">
            <a:spAutoFit/>
          </a:bodyPr>
          <a:lstStyle/>
          <a:p>
            <a:r>
              <a:rPr lang="en-US" dirty="0"/>
              <a:t>TISSUE – Human cells</a:t>
            </a:r>
          </a:p>
        </p:txBody>
      </p:sp>
      <p:sp>
        <p:nvSpPr>
          <p:cNvPr id="66" name="Rectangle 65"/>
          <p:cNvSpPr/>
          <p:nvPr/>
        </p:nvSpPr>
        <p:spPr>
          <a:xfrm>
            <a:off x="6359119" y="1254824"/>
            <a:ext cx="2638401" cy="5133864"/>
          </a:xfrm>
          <a:prstGeom prst="rect">
            <a:avLst/>
          </a:prstGeom>
          <a:gradFill flip="none" rotWithShape="1">
            <a:gsLst>
              <a:gs pos="0">
                <a:schemeClr val="accent5">
                  <a:tint val="96000"/>
                  <a:satMod val="120000"/>
                  <a:lumMod val="120000"/>
                  <a:alpha val="40000"/>
                </a:schemeClr>
              </a:gs>
              <a:gs pos="100000">
                <a:schemeClr val="accent5">
                  <a:shade val="89000"/>
                  <a:lumMod val="90000"/>
                  <a:alpha val="40000"/>
                </a:schemeClr>
              </a:gs>
            </a:gsLst>
            <a:lin ang="5400000" scaled="0"/>
            <a:tileRect/>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67" name="Image 66" descr="topo-coll-zoom.png"/>
          <p:cNvPicPr>
            <a:picLocks noChangeAspect="1"/>
          </p:cNvPicPr>
          <p:nvPr/>
        </p:nvPicPr>
        <p:blipFill>
          <a:blip r:embed="rId13">
            <a:clrChange>
              <a:clrFrom>
                <a:srgbClr val="FFFFFF"/>
              </a:clrFrom>
              <a:clrTo>
                <a:srgbClr val="FFFFFF">
                  <a:alpha val="0"/>
                </a:srgbClr>
              </a:clrTo>
            </a:clrChange>
          </a:blip>
          <a:srcRect r="6374"/>
          <a:stretch>
            <a:fillRect/>
          </a:stretch>
        </p:blipFill>
        <p:spPr>
          <a:xfrm>
            <a:off x="6839871" y="1776375"/>
            <a:ext cx="1904974" cy="1697230"/>
          </a:xfrm>
          <a:prstGeom prst="rect">
            <a:avLst/>
          </a:prstGeom>
        </p:spPr>
      </p:pic>
      <p:sp>
        <p:nvSpPr>
          <p:cNvPr id="68" name="ZoneTexte 67"/>
          <p:cNvSpPr txBox="1"/>
          <p:nvPr/>
        </p:nvSpPr>
        <p:spPr>
          <a:xfrm>
            <a:off x="6210705" y="1417068"/>
            <a:ext cx="3048000" cy="369332"/>
          </a:xfrm>
          <a:prstGeom prst="rect">
            <a:avLst/>
          </a:prstGeom>
          <a:noFill/>
        </p:spPr>
        <p:txBody>
          <a:bodyPr wrap="square" rtlCol="0">
            <a:spAutoFit/>
          </a:bodyPr>
          <a:lstStyle/>
          <a:p>
            <a:pPr algn="ctr"/>
            <a:r>
              <a:rPr lang="en-US" b="1" u="sng" dirty="0"/>
              <a:t>Protein assemblies</a:t>
            </a:r>
          </a:p>
        </p:txBody>
      </p:sp>
      <p:sp>
        <p:nvSpPr>
          <p:cNvPr id="69" name="ZoneTexte 68"/>
          <p:cNvSpPr txBox="1"/>
          <p:nvPr/>
        </p:nvSpPr>
        <p:spPr>
          <a:xfrm>
            <a:off x="6263460" y="3668214"/>
            <a:ext cx="2874681" cy="830997"/>
          </a:xfrm>
          <a:prstGeom prst="rect">
            <a:avLst/>
          </a:prstGeom>
          <a:noFill/>
        </p:spPr>
        <p:txBody>
          <a:bodyPr wrap="square" rtlCol="0">
            <a:spAutoFit/>
          </a:bodyPr>
          <a:lstStyle/>
          <a:p>
            <a:pPr algn="ctr"/>
            <a:r>
              <a:rPr lang="en-US" sz="1600" dirty="0"/>
              <a:t>Collagen fibrils denaturation</a:t>
            </a:r>
          </a:p>
          <a:p>
            <a:pPr algn="ctr"/>
            <a:r>
              <a:rPr lang="en-US" sz="1600" dirty="0"/>
              <a:t>System complex: Collagen-antibiotic                                                                                              </a:t>
            </a:r>
          </a:p>
        </p:txBody>
      </p:sp>
      <p:pic>
        <p:nvPicPr>
          <p:cNvPr id="70" name="Image 69"/>
          <p:cNvPicPr>
            <a:picLocks noChangeAspect="1"/>
          </p:cNvPicPr>
          <p:nvPr/>
        </p:nvPicPr>
        <p:blipFill>
          <a:blip r:embed="rId14"/>
          <a:stretch>
            <a:fillRect/>
          </a:stretch>
        </p:blipFill>
        <p:spPr>
          <a:xfrm>
            <a:off x="8007850" y="4594378"/>
            <a:ext cx="876300" cy="308560"/>
          </a:xfrm>
          <a:prstGeom prst="rect">
            <a:avLst/>
          </a:prstGeom>
        </p:spPr>
      </p:pic>
      <p:sp>
        <p:nvSpPr>
          <p:cNvPr id="72" name="ZoneTexte 71"/>
          <p:cNvSpPr txBox="1"/>
          <p:nvPr/>
        </p:nvSpPr>
        <p:spPr>
          <a:xfrm>
            <a:off x="6323269" y="1038678"/>
            <a:ext cx="2729183" cy="400110"/>
          </a:xfrm>
          <a:prstGeom prst="rect">
            <a:avLst/>
          </a:prstGeom>
          <a:solidFill>
            <a:schemeClr val="bg1"/>
          </a:solidFill>
          <a:ln>
            <a:solidFill>
              <a:srgbClr val="94D9CA"/>
            </a:solidFill>
          </a:ln>
        </p:spPr>
        <p:txBody>
          <a:bodyPr wrap="none" rtlCol="0">
            <a:spAutoFit/>
          </a:bodyPr>
          <a:lstStyle/>
          <a:p>
            <a:r>
              <a:rPr lang="en-US" sz="2000" dirty="0"/>
              <a:t>NANOMETRIC SCALE</a:t>
            </a:r>
          </a:p>
        </p:txBody>
      </p:sp>
      <p:sp>
        <p:nvSpPr>
          <p:cNvPr id="73" name="Rectangle 72"/>
          <p:cNvSpPr/>
          <p:nvPr/>
        </p:nvSpPr>
        <p:spPr>
          <a:xfrm>
            <a:off x="5780434" y="4914887"/>
            <a:ext cx="3886911" cy="830997"/>
          </a:xfrm>
          <a:prstGeom prst="rect">
            <a:avLst/>
          </a:prstGeom>
        </p:spPr>
        <p:txBody>
          <a:bodyPr wrap="square">
            <a:spAutoFit/>
          </a:bodyPr>
          <a:lstStyle/>
          <a:p>
            <a:pPr algn="ctr"/>
            <a:r>
              <a:rPr lang="en-US" sz="1600"/>
              <a:t>Bacterial amyloids  </a:t>
            </a:r>
          </a:p>
          <a:p>
            <a:pPr algn="ctr"/>
            <a:r>
              <a:rPr lang="en-US" sz="1600"/>
              <a:t>Beta structure of amyloids</a:t>
            </a:r>
          </a:p>
          <a:p>
            <a:pPr algn="ctr"/>
            <a:r>
              <a:rPr lang="en-US" sz="1600"/>
              <a:t>Prion, lipids bilayer</a:t>
            </a:r>
          </a:p>
        </p:txBody>
      </p:sp>
      <p:pic>
        <p:nvPicPr>
          <p:cNvPr id="3" name="Image 2"/>
          <p:cNvPicPr>
            <a:picLocks noChangeAspect="1"/>
          </p:cNvPicPr>
          <p:nvPr/>
        </p:nvPicPr>
        <p:blipFill>
          <a:blip r:embed="rId15"/>
          <a:stretch>
            <a:fillRect/>
          </a:stretch>
        </p:blipFill>
        <p:spPr>
          <a:xfrm>
            <a:off x="6438364" y="5861277"/>
            <a:ext cx="1503038" cy="357685"/>
          </a:xfrm>
          <a:prstGeom prst="rect">
            <a:avLst/>
          </a:prstGeom>
        </p:spPr>
      </p:pic>
      <p:pic>
        <p:nvPicPr>
          <p:cNvPr id="74" name="Image 73"/>
          <p:cNvPicPr>
            <a:picLocks noChangeAspect="1"/>
          </p:cNvPicPr>
          <p:nvPr/>
        </p:nvPicPr>
        <p:blipFill>
          <a:blip r:embed="rId6"/>
          <a:stretch>
            <a:fillRect/>
          </a:stretch>
        </p:blipFill>
        <p:spPr>
          <a:xfrm>
            <a:off x="8046588" y="5898411"/>
            <a:ext cx="1132603" cy="415142"/>
          </a:xfrm>
          <a:prstGeom prst="rect">
            <a:avLst/>
          </a:prstGeom>
        </p:spPr>
      </p:pic>
      <p:sp>
        <p:nvSpPr>
          <p:cNvPr id="52" name="ZoneTexte 51">
            <a:extLst>
              <a:ext uri="{FF2B5EF4-FFF2-40B4-BE49-F238E27FC236}">
                <a16:creationId xmlns:a16="http://schemas.microsoft.com/office/drawing/2014/main" id="{C047799D-72B1-8C40-BBE6-DB140F902AF4}"/>
              </a:ext>
            </a:extLst>
          </p:cNvPr>
          <p:cNvSpPr txBox="1"/>
          <p:nvPr/>
        </p:nvSpPr>
        <p:spPr>
          <a:xfrm>
            <a:off x="1" y="166508"/>
            <a:ext cx="9138140" cy="646331"/>
          </a:xfrm>
          <a:prstGeom prst="rect">
            <a:avLst/>
          </a:prstGeom>
          <a:solidFill>
            <a:schemeClr val="bg1">
              <a:alpha val="56000"/>
            </a:schemeClr>
          </a:solidFill>
        </p:spPr>
        <p:txBody>
          <a:bodyPr wrap="square" rtlCol="0">
            <a:spAutoFit/>
          </a:bodyPr>
          <a:lstStyle/>
          <a:p>
            <a:pPr algn="ctr"/>
            <a:r>
              <a:rPr lang="en-US" sz="3600" b="1" dirty="0"/>
              <a:t>Field of applications - Biology</a:t>
            </a:r>
          </a:p>
        </p:txBody>
      </p:sp>
    </p:spTree>
    <p:extLst>
      <p:ext uri="{BB962C8B-B14F-4D97-AF65-F5344CB8AC3E}">
        <p14:creationId xmlns:p14="http://schemas.microsoft.com/office/powerpoint/2010/main" val="3885023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e 31"/>
          <p:cNvGrpSpPr/>
          <p:nvPr/>
        </p:nvGrpSpPr>
        <p:grpSpPr>
          <a:xfrm>
            <a:off x="3097577" y="1242909"/>
            <a:ext cx="3392123" cy="5143782"/>
            <a:chOff x="282085" y="1939467"/>
            <a:chExt cx="3653824" cy="4878111"/>
          </a:xfrm>
        </p:grpSpPr>
        <p:sp>
          <p:nvSpPr>
            <p:cNvPr id="42" name="Rectangle 41"/>
            <p:cNvSpPr/>
            <p:nvPr/>
          </p:nvSpPr>
          <p:spPr>
            <a:xfrm>
              <a:off x="335909" y="1939467"/>
              <a:ext cx="3600000" cy="4878111"/>
            </a:xfrm>
            <a:prstGeom prst="rect">
              <a:avLst/>
            </a:prstGeom>
            <a:gradFill flip="none" rotWithShape="1">
              <a:gsLst>
                <a:gs pos="0">
                  <a:schemeClr val="accent6">
                    <a:tint val="96000"/>
                    <a:satMod val="120000"/>
                    <a:lumMod val="120000"/>
                    <a:alpha val="43000"/>
                  </a:schemeClr>
                </a:gs>
                <a:gs pos="100000">
                  <a:schemeClr val="accent6">
                    <a:shade val="89000"/>
                    <a:lumMod val="90000"/>
                    <a:alpha val="43000"/>
                  </a:schemeClr>
                </a:gs>
              </a:gsLst>
              <a:lin ang="54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7" name="ZoneTexte 46"/>
            <p:cNvSpPr txBox="1"/>
            <p:nvPr/>
          </p:nvSpPr>
          <p:spPr>
            <a:xfrm>
              <a:off x="282085" y="3956264"/>
              <a:ext cx="3653824" cy="554573"/>
            </a:xfrm>
            <a:prstGeom prst="rect">
              <a:avLst/>
            </a:prstGeom>
            <a:noFill/>
          </p:spPr>
          <p:txBody>
            <a:bodyPr wrap="square" rtlCol="0">
              <a:spAutoFit/>
            </a:bodyPr>
            <a:lstStyle/>
            <a:p>
              <a:pPr algn="ctr"/>
              <a:r>
                <a:rPr lang="en-US" sz="1600"/>
                <a:t>- IR signatures: heterogeneities in ancient tissues or violin sections </a:t>
              </a:r>
            </a:p>
          </p:txBody>
        </p:sp>
      </p:grpSp>
      <p:sp>
        <p:nvSpPr>
          <p:cNvPr id="41" name="ZoneTexte 40"/>
          <p:cNvSpPr txBox="1"/>
          <p:nvPr/>
        </p:nvSpPr>
        <p:spPr>
          <a:xfrm>
            <a:off x="3620469" y="1045305"/>
            <a:ext cx="2368231" cy="461665"/>
          </a:xfrm>
          <a:prstGeom prst="rect">
            <a:avLst/>
          </a:prstGeom>
          <a:solidFill>
            <a:schemeClr val="bg1"/>
          </a:solidFill>
          <a:ln>
            <a:solidFill>
              <a:srgbClr val="11526D"/>
            </a:solidFill>
          </a:ln>
        </p:spPr>
        <p:txBody>
          <a:bodyPr wrap="square" rtlCol="0">
            <a:spAutoFit/>
          </a:bodyPr>
          <a:lstStyle/>
          <a:p>
            <a:r>
              <a:rPr lang="en-US" dirty="0"/>
              <a:t>Heritage sciences</a:t>
            </a:r>
          </a:p>
        </p:txBody>
      </p:sp>
      <p:sp>
        <p:nvSpPr>
          <p:cNvPr id="55" name="Rectangle 54"/>
          <p:cNvSpPr/>
          <p:nvPr/>
        </p:nvSpPr>
        <p:spPr>
          <a:xfrm>
            <a:off x="118861" y="1241806"/>
            <a:ext cx="3112527" cy="5147865"/>
          </a:xfrm>
          <a:prstGeom prst="rect">
            <a:avLst/>
          </a:prstGeom>
          <a:gradFill flip="none" rotWithShape="1">
            <a:gsLst>
              <a:gs pos="0">
                <a:schemeClr val="accent3">
                  <a:tint val="96000"/>
                  <a:satMod val="120000"/>
                  <a:lumMod val="120000"/>
                  <a:alpha val="42000"/>
                </a:schemeClr>
              </a:gs>
              <a:gs pos="100000">
                <a:schemeClr val="accent3">
                  <a:shade val="89000"/>
                  <a:lumMod val="90000"/>
                  <a:alpha val="42000"/>
                </a:schemeClr>
              </a:gs>
            </a:gsLst>
            <a:lin ang="54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ZoneTexte 53"/>
          <p:cNvSpPr txBox="1"/>
          <p:nvPr/>
        </p:nvSpPr>
        <p:spPr>
          <a:xfrm>
            <a:off x="573588" y="1063242"/>
            <a:ext cx="2470103" cy="461665"/>
          </a:xfrm>
          <a:prstGeom prst="rect">
            <a:avLst/>
          </a:prstGeom>
          <a:solidFill>
            <a:schemeClr val="bg1"/>
          </a:solidFill>
          <a:ln>
            <a:solidFill>
              <a:srgbClr val="E4C873"/>
            </a:solidFill>
          </a:ln>
        </p:spPr>
        <p:txBody>
          <a:bodyPr wrap="square" rtlCol="0">
            <a:spAutoFit/>
          </a:bodyPr>
          <a:lstStyle/>
          <a:p>
            <a:r>
              <a:rPr lang="en-US" dirty="0"/>
              <a:t>Polymers sciences</a:t>
            </a:r>
          </a:p>
        </p:txBody>
      </p:sp>
      <p:sp>
        <p:nvSpPr>
          <p:cNvPr id="66" name="Rectangle 65"/>
          <p:cNvSpPr/>
          <p:nvPr/>
        </p:nvSpPr>
        <p:spPr>
          <a:xfrm>
            <a:off x="6447040" y="1254824"/>
            <a:ext cx="2638401" cy="5133864"/>
          </a:xfrm>
          <a:prstGeom prst="rect">
            <a:avLst/>
          </a:prstGeom>
          <a:gradFill flip="none" rotWithShape="1">
            <a:gsLst>
              <a:gs pos="0">
                <a:schemeClr val="accent5">
                  <a:tint val="96000"/>
                  <a:satMod val="120000"/>
                  <a:lumMod val="120000"/>
                  <a:alpha val="40000"/>
                </a:schemeClr>
              </a:gs>
              <a:gs pos="100000">
                <a:schemeClr val="accent5">
                  <a:shade val="89000"/>
                  <a:lumMod val="90000"/>
                  <a:alpha val="40000"/>
                </a:schemeClr>
              </a:gs>
            </a:gsLst>
            <a:lin ang="5400000" scaled="0"/>
            <a:tileRect/>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8" name="ZoneTexte 67"/>
          <p:cNvSpPr txBox="1"/>
          <p:nvPr/>
        </p:nvSpPr>
        <p:spPr>
          <a:xfrm>
            <a:off x="5812753" y="1515572"/>
            <a:ext cx="3048000" cy="338554"/>
          </a:xfrm>
          <a:prstGeom prst="rect">
            <a:avLst/>
          </a:prstGeom>
          <a:noFill/>
        </p:spPr>
        <p:txBody>
          <a:bodyPr wrap="square" rtlCol="0">
            <a:spAutoFit/>
          </a:bodyPr>
          <a:lstStyle/>
          <a:p>
            <a:pPr algn="ctr"/>
            <a:r>
              <a:rPr lang="en-US" sz="1600" b="1" dirty="0">
                <a:solidFill>
                  <a:srgbClr val="FFFF00"/>
                </a:solidFill>
              </a:rPr>
              <a:t>- Polymeric  </a:t>
            </a:r>
            <a:r>
              <a:rPr lang="en-US" sz="1600" b="1" dirty="0" err="1">
                <a:solidFill>
                  <a:srgbClr val="FFFF00"/>
                </a:solidFill>
              </a:rPr>
              <a:t>Nps</a:t>
            </a:r>
            <a:r>
              <a:rPr lang="en-US" sz="1600" b="1" dirty="0">
                <a:solidFill>
                  <a:srgbClr val="FFFF00"/>
                </a:solidFill>
              </a:rPr>
              <a:t> </a:t>
            </a:r>
          </a:p>
        </p:txBody>
      </p:sp>
      <p:sp>
        <p:nvSpPr>
          <p:cNvPr id="72" name="ZoneTexte 71"/>
          <p:cNvSpPr txBox="1"/>
          <p:nvPr/>
        </p:nvSpPr>
        <p:spPr>
          <a:xfrm>
            <a:off x="6890728" y="1029993"/>
            <a:ext cx="1736373" cy="400110"/>
          </a:xfrm>
          <a:prstGeom prst="rect">
            <a:avLst/>
          </a:prstGeom>
          <a:solidFill>
            <a:schemeClr val="bg1"/>
          </a:solidFill>
          <a:ln>
            <a:solidFill>
              <a:srgbClr val="94D9CA"/>
            </a:solidFill>
          </a:ln>
        </p:spPr>
        <p:txBody>
          <a:bodyPr wrap="none" rtlCol="0">
            <a:spAutoFit/>
          </a:bodyPr>
          <a:lstStyle/>
          <a:p>
            <a:r>
              <a:rPr lang="en-US" sz="2000"/>
              <a:t>Nanoparticles</a:t>
            </a:r>
          </a:p>
        </p:txBody>
      </p:sp>
      <p:sp>
        <p:nvSpPr>
          <p:cNvPr id="75" name="ZoneTexte 74"/>
          <p:cNvSpPr txBox="1"/>
          <p:nvPr/>
        </p:nvSpPr>
        <p:spPr>
          <a:xfrm>
            <a:off x="1" y="176318"/>
            <a:ext cx="9144000" cy="646331"/>
          </a:xfrm>
          <a:prstGeom prst="rect">
            <a:avLst/>
          </a:prstGeom>
          <a:solidFill>
            <a:schemeClr val="bg1">
              <a:alpha val="56000"/>
            </a:schemeClr>
          </a:solidFill>
        </p:spPr>
        <p:txBody>
          <a:bodyPr wrap="square" rtlCol="0">
            <a:spAutoFit/>
          </a:bodyPr>
          <a:lstStyle/>
          <a:p>
            <a:pPr algn="ctr"/>
            <a:r>
              <a:rPr lang="en-US" sz="3600" b="1" dirty="0"/>
              <a:t>Field of applications</a:t>
            </a:r>
          </a:p>
        </p:txBody>
      </p:sp>
      <p:pic>
        <p:nvPicPr>
          <p:cNvPr id="34" name="Image 33"/>
          <p:cNvPicPr>
            <a:picLocks noChangeAspect="1"/>
          </p:cNvPicPr>
          <p:nvPr/>
        </p:nvPicPr>
        <p:blipFill>
          <a:blip r:embed="rId3">
            <a:extLst>
              <a:ext uri="{28A0092B-C50C-407E-A947-70E740481C1C}">
                <a14:useLocalDpi xmlns:a14="http://schemas.microsoft.com/office/drawing/2010/main" val="0"/>
              </a:ext>
            </a:extLst>
          </a:blip>
          <a:srcRect t="5472" r="55403"/>
          <a:stretch>
            <a:fillRect/>
          </a:stretch>
        </p:blipFill>
        <p:spPr>
          <a:xfrm>
            <a:off x="3268379" y="1587779"/>
            <a:ext cx="1676086" cy="1540358"/>
          </a:xfrm>
          <a:prstGeom prst="rect">
            <a:avLst/>
          </a:prstGeom>
        </p:spPr>
      </p:pic>
      <p:sp>
        <p:nvSpPr>
          <p:cNvPr id="37" name="ZoneTexte 36"/>
          <p:cNvSpPr txBox="1"/>
          <p:nvPr/>
        </p:nvSpPr>
        <p:spPr>
          <a:xfrm>
            <a:off x="4909556" y="1571613"/>
            <a:ext cx="1580144"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FF00"/>
                </a:solidFill>
              </a:rPr>
              <a:t>- Investigate parchments degradation</a:t>
            </a:r>
          </a:p>
        </p:txBody>
      </p:sp>
      <p:pic>
        <p:nvPicPr>
          <p:cNvPr id="39" name="Image 38"/>
          <p:cNvPicPr>
            <a:picLocks noChangeAspect="1"/>
          </p:cNvPicPr>
          <p:nvPr/>
        </p:nvPicPr>
        <p:blipFill>
          <a:blip r:embed="rId4"/>
          <a:stretch>
            <a:fillRect/>
          </a:stretch>
        </p:blipFill>
        <p:spPr>
          <a:xfrm>
            <a:off x="5113672" y="2612244"/>
            <a:ext cx="1097033" cy="341183"/>
          </a:xfrm>
          <a:prstGeom prst="rect">
            <a:avLst/>
          </a:prstGeom>
        </p:spPr>
      </p:pic>
      <p:pic>
        <p:nvPicPr>
          <p:cNvPr id="52" name="Picture 2" descr="C:\Users\Laurianne\Desktop\Documents\Admin CRCC\logos_mnhn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223" y="1978353"/>
            <a:ext cx="704322" cy="80493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age 5"/>
          <p:cNvPicPr>
            <a:picLocks noChangeAspect="1"/>
          </p:cNvPicPr>
          <p:nvPr/>
        </p:nvPicPr>
        <p:blipFill>
          <a:blip r:embed="rId6"/>
          <a:stretch>
            <a:fillRect/>
          </a:stretch>
        </p:blipFill>
        <p:spPr>
          <a:xfrm>
            <a:off x="3507441" y="4106536"/>
            <a:ext cx="1884286" cy="1580573"/>
          </a:xfrm>
          <a:prstGeom prst="rect">
            <a:avLst/>
          </a:prstGeom>
        </p:spPr>
      </p:pic>
      <p:pic>
        <p:nvPicPr>
          <p:cNvPr id="7" name="Image 6"/>
          <p:cNvPicPr>
            <a:picLocks noChangeAspect="1"/>
          </p:cNvPicPr>
          <p:nvPr/>
        </p:nvPicPr>
        <p:blipFill>
          <a:blip r:embed="rId7"/>
          <a:stretch>
            <a:fillRect/>
          </a:stretch>
        </p:blipFill>
        <p:spPr>
          <a:xfrm>
            <a:off x="4047697" y="5568825"/>
            <a:ext cx="2215763" cy="354522"/>
          </a:xfrm>
          <a:prstGeom prst="rect">
            <a:avLst/>
          </a:prstGeom>
        </p:spPr>
      </p:pic>
      <p:pic>
        <p:nvPicPr>
          <p:cNvPr id="11" name="Image 10" descr="fig8.tiff"/>
          <p:cNvPicPr>
            <a:picLocks noChangeAspect="1"/>
          </p:cNvPicPr>
          <p:nvPr/>
        </p:nvPicPr>
        <p:blipFill rotWithShape="1">
          <a:blip r:embed="rId8">
            <a:extLst>
              <a:ext uri="{28A0092B-C50C-407E-A947-70E740481C1C}">
                <a14:useLocalDpi xmlns:a14="http://schemas.microsoft.com/office/drawing/2010/main" val="0"/>
              </a:ext>
            </a:extLst>
          </a:blip>
          <a:srcRect b="43751"/>
          <a:stretch/>
        </p:blipFill>
        <p:spPr>
          <a:xfrm>
            <a:off x="414470" y="5091974"/>
            <a:ext cx="2393458" cy="963681"/>
          </a:xfrm>
          <a:prstGeom prst="rect">
            <a:avLst/>
          </a:prstGeom>
        </p:spPr>
      </p:pic>
      <p:sp>
        <p:nvSpPr>
          <p:cNvPr id="103" name="ZoneTexte 102"/>
          <p:cNvSpPr txBox="1"/>
          <p:nvPr/>
        </p:nvSpPr>
        <p:spPr>
          <a:xfrm>
            <a:off x="-160735" y="4748898"/>
            <a:ext cx="3392123" cy="338554"/>
          </a:xfrm>
          <a:prstGeom prst="rect">
            <a:avLst/>
          </a:prstGeom>
          <a:noFill/>
        </p:spPr>
        <p:txBody>
          <a:bodyPr wrap="square" rtlCol="0">
            <a:spAutoFit/>
          </a:bodyPr>
          <a:lstStyle/>
          <a:p>
            <a:pPr algn="ctr"/>
            <a:r>
              <a:rPr lang="en-US" sz="1600" b="1" dirty="0">
                <a:solidFill>
                  <a:srgbClr val="FFFF00"/>
                </a:solidFill>
              </a:rPr>
              <a:t>Trace of adjuvant blooming</a:t>
            </a:r>
          </a:p>
        </p:txBody>
      </p:sp>
      <p:pic>
        <p:nvPicPr>
          <p:cNvPr id="14" name="Image 13"/>
          <p:cNvPicPr>
            <a:picLocks noChangeAspect="1"/>
          </p:cNvPicPr>
          <p:nvPr/>
        </p:nvPicPr>
        <p:blipFill>
          <a:blip r:embed="rId9"/>
          <a:stretch>
            <a:fillRect/>
          </a:stretch>
        </p:blipFill>
        <p:spPr>
          <a:xfrm>
            <a:off x="7839642" y="1987501"/>
            <a:ext cx="1157877" cy="908962"/>
          </a:xfrm>
          <a:prstGeom prst="rect">
            <a:avLst/>
          </a:prstGeom>
        </p:spPr>
      </p:pic>
      <p:pic>
        <p:nvPicPr>
          <p:cNvPr id="15" name="Image 14"/>
          <p:cNvPicPr>
            <a:picLocks noChangeAspect="1"/>
          </p:cNvPicPr>
          <p:nvPr/>
        </p:nvPicPr>
        <p:blipFill>
          <a:blip r:embed="rId10"/>
          <a:stretch>
            <a:fillRect/>
          </a:stretch>
        </p:blipFill>
        <p:spPr>
          <a:xfrm>
            <a:off x="6667307" y="1989878"/>
            <a:ext cx="1086585" cy="906585"/>
          </a:xfrm>
          <a:prstGeom prst="rect">
            <a:avLst/>
          </a:prstGeom>
        </p:spPr>
      </p:pic>
      <p:sp>
        <p:nvSpPr>
          <p:cNvPr id="124" name="ZoneTexte 123"/>
          <p:cNvSpPr txBox="1"/>
          <p:nvPr/>
        </p:nvSpPr>
        <p:spPr>
          <a:xfrm>
            <a:off x="6489700" y="4022868"/>
            <a:ext cx="2598617" cy="830997"/>
          </a:xfrm>
          <a:prstGeom prst="rect">
            <a:avLst/>
          </a:prstGeom>
          <a:noFill/>
        </p:spPr>
        <p:txBody>
          <a:bodyPr wrap="square" rtlCol="0">
            <a:spAutoFit/>
          </a:bodyPr>
          <a:lstStyle/>
          <a:p>
            <a:pPr algn="ctr"/>
            <a:r>
              <a:rPr lang="en-US" sz="1600" b="1" dirty="0">
                <a:solidFill>
                  <a:srgbClr val="FFFF00"/>
                </a:solidFill>
              </a:rPr>
              <a:t>- Investigation of organic matter in micrometeorites</a:t>
            </a:r>
          </a:p>
        </p:txBody>
      </p:sp>
      <p:pic>
        <p:nvPicPr>
          <p:cNvPr id="16" name="Image 15"/>
          <p:cNvPicPr>
            <a:picLocks noChangeAspect="1"/>
          </p:cNvPicPr>
          <p:nvPr/>
        </p:nvPicPr>
        <p:blipFill>
          <a:blip r:embed="rId11"/>
          <a:stretch>
            <a:fillRect/>
          </a:stretch>
        </p:blipFill>
        <p:spPr>
          <a:xfrm>
            <a:off x="6489700" y="6067359"/>
            <a:ext cx="556900" cy="330832"/>
          </a:xfrm>
          <a:prstGeom prst="rect">
            <a:avLst/>
          </a:prstGeom>
        </p:spPr>
      </p:pic>
      <p:sp>
        <p:nvSpPr>
          <p:cNvPr id="125" name="ZoneTexte 124"/>
          <p:cNvSpPr txBox="1"/>
          <p:nvPr/>
        </p:nvSpPr>
        <p:spPr>
          <a:xfrm>
            <a:off x="6884769" y="3369545"/>
            <a:ext cx="1903085" cy="400110"/>
          </a:xfrm>
          <a:prstGeom prst="rect">
            <a:avLst/>
          </a:prstGeom>
          <a:solidFill>
            <a:schemeClr val="bg1"/>
          </a:solidFill>
          <a:ln>
            <a:solidFill>
              <a:srgbClr val="94D9CA"/>
            </a:solidFill>
          </a:ln>
        </p:spPr>
        <p:txBody>
          <a:bodyPr wrap="none" rtlCol="0">
            <a:spAutoFit/>
          </a:bodyPr>
          <a:lstStyle/>
          <a:p>
            <a:r>
              <a:rPr lang="en-US" sz="2000"/>
              <a:t>Astrochemistry</a:t>
            </a:r>
          </a:p>
        </p:txBody>
      </p:sp>
      <p:sp>
        <p:nvSpPr>
          <p:cNvPr id="126" name="ZoneTexte 125"/>
          <p:cNvSpPr txBox="1"/>
          <p:nvPr/>
        </p:nvSpPr>
        <p:spPr>
          <a:xfrm>
            <a:off x="110652" y="1391926"/>
            <a:ext cx="3596837" cy="584776"/>
          </a:xfrm>
          <a:prstGeom prst="rect">
            <a:avLst/>
          </a:prstGeom>
          <a:noFill/>
        </p:spPr>
        <p:txBody>
          <a:bodyPr wrap="square" rtlCol="0">
            <a:spAutoFit/>
          </a:bodyPr>
          <a:lstStyle/>
          <a:p>
            <a:r>
              <a:rPr lang="en-US" sz="1600" b="1" dirty="0">
                <a:solidFill>
                  <a:srgbClr val="FFFF00"/>
                </a:solidFill>
              </a:rPr>
              <a:t>Multilayers: </a:t>
            </a:r>
          </a:p>
          <a:p>
            <a:r>
              <a:rPr lang="en-US" sz="1600" b="1" dirty="0">
                <a:solidFill>
                  <a:srgbClr val="FFFF00"/>
                </a:solidFill>
              </a:rPr>
              <a:t>Structure-</a:t>
            </a:r>
            <a:r>
              <a:rPr lang="en-US" sz="1600" b="1" dirty="0" err="1">
                <a:solidFill>
                  <a:srgbClr val="FFFF00"/>
                </a:solidFill>
              </a:rPr>
              <a:t>cristallinity</a:t>
            </a:r>
            <a:endParaRPr lang="en-US" sz="1600" b="1" dirty="0">
              <a:solidFill>
                <a:srgbClr val="FFFF00"/>
              </a:solidFill>
            </a:endParaRPr>
          </a:p>
        </p:txBody>
      </p:sp>
      <p:pic>
        <p:nvPicPr>
          <p:cNvPr id="4" name="Image 3"/>
          <p:cNvPicPr>
            <a:picLocks noChangeAspect="1"/>
          </p:cNvPicPr>
          <p:nvPr/>
        </p:nvPicPr>
        <p:blipFill>
          <a:blip r:embed="rId12"/>
          <a:stretch>
            <a:fillRect/>
          </a:stretch>
        </p:blipFill>
        <p:spPr>
          <a:xfrm>
            <a:off x="6890728" y="4968594"/>
            <a:ext cx="1863963" cy="1087061"/>
          </a:xfrm>
          <a:prstGeom prst="rect">
            <a:avLst/>
          </a:prstGeom>
        </p:spPr>
      </p:pic>
      <p:sp>
        <p:nvSpPr>
          <p:cNvPr id="30" name="ZoneTexte 29"/>
          <p:cNvSpPr txBox="1"/>
          <p:nvPr/>
        </p:nvSpPr>
        <p:spPr>
          <a:xfrm>
            <a:off x="6531818" y="2924707"/>
            <a:ext cx="2935110" cy="230832"/>
          </a:xfrm>
          <a:prstGeom prst="rect">
            <a:avLst/>
          </a:prstGeom>
          <a:noFill/>
        </p:spPr>
        <p:txBody>
          <a:bodyPr wrap="square" rtlCol="0">
            <a:spAutoFit/>
          </a:bodyPr>
          <a:lstStyle/>
          <a:p>
            <a:r>
              <a:rPr lang="fr-FR" sz="900" dirty="0"/>
              <a:t> Mathurin J., 10.1039/C8AN01239C, </a:t>
            </a:r>
            <a:r>
              <a:rPr lang="fr-FR" sz="900" dirty="0" err="1"/>
              <a:t>Analyst</a:t>
            </a:r>
            <a:r>
              <a:rPr lang="fr-FR" sz="900" dirty="0"/>
              <a:t>, 2018 </a:t>
            </a:r>
            <a:endParaRPr lang="fr-FR" sz="900" i="1" dirty="0"/>
          </a:p>
        </p:txBody>
      </p:sp>
      <p:sp>
        <p:nvSpPr>
          <p:cNvPr id="31" name="ZoneTexte 30"/>
          <p:cNvSpPr txBox="1"/>
          <p:nvPr/>
        </p:nvSpPr>
        <p:spPr>
          <a:xfrm>
            <a:off x="184633" y="6046891"/>
            <a:ext cx="2938706" cy="369332"/>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900" dirty="0">
                <a:latin typeface="+mj-lt"/>
              </a:rPr>
              <a:t>A </a:t>
            </a:r>
            <a:r>
              <a:rPr lang="fr-FR" sz="900" dirty="0" err="1">
                <a:latin typeface="+mj-lt"/>
              </a:rPr>
              <a:t>Dazzi</a:t>
            </a:r>
            <a:r>
              <a:rPr lang="fr-FR" sz="900" dirty="0">
                <a:latin typeface="+mj-lt"/>
              </a:rPr>
              <a:t>, International journal of </a:t>
            </a:r>
            <a:r>
              <a:rPr lang="fr-FR" sz="900" dirty="0" err="1">
                <a:latin typeface="+mj-lt"/>
              </a:rPr>
              <a:t>pharmaceutics</a:t>
            </a:r>
            <a:r>
              <a:rPr lang="fr-FR" sz="900" dirty="0">
                <a:latin typeface="+mj-lt"/>
              </a:rPr>
              <a:t> Volume 484, Issues 1–2, 2015</a:t>
            </a:r>
          </a:p>
        </p:txBody>
      </p:sp>
      <p:sp>
        <p:nvSpPr>
          <p:cNvPr id="32" name="ZoneTexte 31"/>
          <p:cNvSpPr txBox="1"/>
          <p:nvPr/>
        </p:nvSpPr>
        <p:spPr>
          <a:xfrm>
            <a:off x="7046600" y="6101379"/>
            <a:ext cx="2182195" cy="230832"/>
          </a:xfrm>
          <a:prstGeom prst="rect">
            <a:avLst/>
          </a:prstGeom>
          <a:noFill/>
        </p:spPr>
        <p:txBody>
          <a:bodyPr wrap="square" rtlCol="0">
            <a:spAutoFit/>
          </a:bodyPr>
          <a:lstStyle/>
          <a:p>
            <a:r>
              <a:rPr lang="en-US" sz="900" dirty="0"/>
              <a:t>J. </a:t>
            </a:r>
            <a:r>
              <a:rPr lang="en-US" sz="900" dirty="0" err="1"/>
              <a:t>Mathurin</a:t>
            </a:r>
            <a:r>
              <a:rPr lang="en-US" sz="900" dirty="0"/>
              <a:t>, A&amp;A, 2019</a:t>
            </a:r>
          </a:p>
        </p:txBody>
      </p:sp>
      <p:sp>
        <p:nvSpPr>
          <p:cNvPr id="33" name="ZoneTexte 32"/>
          <p:cNvSpPr txBox="1"/>
          <p:nvPr/>
        </p:nvSpPr>
        <p:spPr>
          <a:xfrm>
            <a:off x="3182068" y="3103479"/>
            <a:ext cx="2182195" cy="230832"/>
          </a:xfrm>
          <a:prstGeom prst="rect">
            <a:avLst/>
          </a:prstGeom>
          <a:noFill/>
        </p:spPr>
        <p:txBody>
          <a:bodyPr wrap="square" rtlCol="0">
            <a:spAutoFit/>
          </a:bodyPr>
          <a:lstStyle/>
          <a:p>
            <a:r>
              <a:rPr lang="en-US" sz="900" dirty="0" err="1"/>
              <a:t>G.Latour</a:t>
            </a:r>
            <a:r>
              <a:rPr lang="en-US" sz="900" dirty="0"/>
              <a:t>, Scientific Report, 2016</a:t>
            </a:r>
          </a:p>
        </p:txBody>
      </p:sp>
      <p:pic>
        <p:nvPicPr>
          <p:cNvPr id="2" name="Image 1"/>
          <p:cNvPicPr>
            <a:picLocks noChangeAspect="1"/>
          </p:cNvPicPr>
          <p:nvPr/>
        </p:nvPicPr>
        <p:blipFill>
          <a:blip r:embed="rId13"/>
          <a:stretch>
            <a:fillRect/>
          </a:stretch>
        </p:blipFill>
        <p:spPr>
          <a:xfrm>
            <a:off x="463998" y="1958522"/>
            <a:ext cx="2294467" cy="1211510"/>
          </a:xfrm>
          <a:prstGeom prst="rect">
            <a:avLst/>
          </a:prstGeom>
        </p:spPr>
      </p:pic>
      <p:sp>
        <p:nvSpPr>
          <p:cNvPr id="35" name="ZoneTexte 34"/>
          <p:cNvSpPr txBox="1"/>
          <p:nvPr/>
        </p:nvSpPr>
        <p:spPr>
          <a:xfrm>
            <a:off x="208840" y="3140799"/>
            <a:ext cx="2938706" cy="230832"/>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900" dirty="0">
                <a:latin typeface="+mj-lt"/>
              </a:rPr>
              <a:t>A </a:t>
            </a:r>
            <a:r>
              <a:rPr lang="fr-FR" sz="900" dirty="0" err="1">
                <a:latin typeface="+mj-lt"/>
              </a:rPr>
              <a:t>Dazzi</a:t>
            </a:r>
            <a:r>
              <a:rPr lang="fr-FR" sz="900" dirty="0">
                <a:latin typeface="+mj-lt"/>
              </a:rPr>
              <a:t>, </a:t>
            </a:r>
            <a:r>
              <a:rPr lang="fr-FR" sz="900" dirty="0" err="1">
                <a:latin typeface="+mj-lt"/>
              </a:rPr>
              <a:t>Chem</a:t>
            </a:r>
            <a:r>
              <a:rPr lang="fr-FR" sz="900" dirty="0">
                <a:latin typeface="+mj-lt"/>
              </a:rPr>
              <a:t> </a:t>
            </a:r>
            <a:r>
              <a:rPr lang="fr-FR" sz="900" dirty="0" err="1">
                <a:latin typeface="+mj-lt"/>
              </a:rPr>
              <a:t>Rev</a:t>
            </a:r>
            <a:r>
              <a:rPr lang="fr-FR" sz="900" dirty="0">
                <a:latin typeface="+mj-lt"/>
              </a:rPr>
              <a:t>, 2016</a:t>
            </a:r>
          </a:p>
        </p:txBody>
      </p:sp>
      <p:pic>
        <p:nvPicPr>
          <p:cNvPr id="3" name="Image 2"/>
          <p:cNvPicPr>
            <a:picLocks noChangeAspect="1"/>
          </p:cNvPicPr>
          <p:nvPr/>
        </p:nvPicPr>
        <p:blipFill>
          <a:blip r:embed="rId14"/>
          <a:stretch>
            <a:fillRect/>
          </a:stretch>
        </p:blipFill>
        <p:spPr>
          <a:xfrm>
            <a:off x="463998" y="3367932"/>
            <a:ext cx="2301193" cy="1369329"/>
          </a:xfrm>
          <a:prstGeom prst="rect">
            <a:avLst/>
          </a:prstGeom>
        </p:spPr>
      </p:pic>
    </p:spTree>
    <p:extLst>
      <p:ext uri="{BB962C8B-B14F-4D97-AF65-F5344CB8AC3E}">
        <p14:creationId xmlns:p14="http://schemas.microsoft.com/office/powerpoint/2010/main" val="239008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58" name="ZoneTexte 57">
            <a:extLst>
              <a:ext uri="{FF2B5EF4-FFF2-40B4-BE49-F238E27FC236}">
                <a16:creationId xmlns:a16="http://schemas.microsoft.com/office/drawing/2014/main" id="{05E314A0-BF41-574F-8EF8-29CC1D035DC0}"/>
              </a:ext>
            </a:extLst>
          </p:cNvPr>
          <p:cNvSpPr txBox="1"/>
          <p:nvPr/>
        </p:nvSpPr>
        <p:spPr>
          <a:xfrm>
            <a:off x="149078" y="614984"/>
            <a:ext cx="6647141" cy="461665"/>
          </a:xfrm>
          <a:prstGeom prst="rect">
            <a:avLst/>
          </a:prstGeom>
          <a:noFill/>
        </p:spPr>
        <p:txBody>
          <a:bodyPr wrap="none" rtlCol="0">
            <a:spAutoFit/>
          </a:bodyPr>
          <a:lstStyle/>
          <a:p>
            <a:r>
              <a:rPr lang="fr-FR" dirty="0"/>
              <a:t>B.1) Attractives forces for a </a:t>
            </a:r>
            <a:r>
              <a:rPr lang="fr-FR" dirty="0" err="1"/>
              <a:t>sphere</a:t>
            </a:r>
            <a:r>
              <a:rPr lang="fr-FR" dirty="0"/>
              <a:t>-plane interaction</a:t>
            </a:r>
          </a:p>
        </p:txBody>
      </p:sp>
      <p:sp>
        <p:nvSpPr>
          <p:cNvPr id="6" name="Ellipse 5">
            <a:extLst>
              <a:ext uri="{FF2B5EF4-FFF2-40B4-BE49-F238E27FC236}">
                <a16:creationId xmlns:a16="http://schemas.microsoft.com/office/drawing/2014/main" id="{88B7D8CC-A9F5-B442-A882-8C2080288FDA}"/>
              </a:ext>
            </a:extLst>
          </p:cNvPr>
          <p:cNvSpPr/>
          <p:nvPr/>
        </p:nvSpPr>
        <p:spPr bwMode="auto">
          <a:xfrm>
            <a:off x="6199632" y="1399032"/>
            <a:ext cx="2075688" cy="1938528"/>
          </a:xfrm>
          <a:prstGeom prst="ellipse">
            <a:avLst/>
          </a:prstGeom>
          <a:solidFill>
            <a:schemeClr val="bg2">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cxnSp>
        <p:nvCxnSpPr>
          <p:cNvPr id="12" name="Connecteur droit 11">
            <a:extLst>
              <a:ext uri="{FF2B5EF4-FFF2-40B4-BE49-F238E27FC236}">
                <a16:creationId xmlns:a16="http://schemas.microsoft.com/office/drawing/2014/main" id="{9A8D6646-38DB-F84E-A2CE-F11E72B5CE95}"/>
              </a:ext>
            </a:extLst>
          </p:cNvPr>
          <p:cNvCxnSpPr>
            <a:endCxn id="6" idx="7"/>
          </p:cNvCxnSpPr>
          <p:nvPr/>
        </p:nvCxnSpPr>
        <p:spPr bwMode="auto">
          <a:xfrm flipV="1">
            <a:off x="7187184" y="1682923"/>
            <a:ext cx="784159" cy="7310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ZoneTexte 12">
            <a:extLst>
              <a:ext uri="{FF2B5EF4-FFF2-40B4-BE49-F238E27FC236}">
                <a16:creationId xmlns:a16="http://schemas.microsoft.com/office/drawing/2014/main" id="{6FF01466-04EB-704F-B2E0-DA2B1A3B0B33}"/>
              </a:ext>
            </a:extLst>
          </p:cNvPr>
          <p:cNvSpPr txBox="1"/>
          <p:nvPr/>
        </p:nvSpPr>
        <p:spPr>
          <a:xfrm>
            <a:off x="7187184" y="1626395"/>
            <a:ext cx="389850" cy="461665"/>
          </a:xfrm>
          <a:prstGeom prst="rect">
            <a:avLst/>
          </a:prstGeom>
          <a:noFill/>
        </p:spPr>
        <p:txBody>
          <a:bodyPr wrap="none" rtlCol="0">
            <a:spAutoFit/>
          </a:bodyPr>
          <a:lstStyle/>
          <a:p>
            <a:r>
              <a:rPr lang="fr-FR" dirty="0"/>
              <a:t>R</a:t>
            </a:r>
          </a:p>
        </p:txBody>
      </p:sp>
      <p:cxnSp>
        <p:nvCxnSpPr>
          <p:cNvPr id="15" name="Connecteur droit 14">
            <a:extLst>
              <a:ext uri="{FF2B5EF4-FFF2-40B4-BE49-F238E27FC236}">
                <a16:creationId xmlns:a16="http://schemas.microsoft.com/office/drawing/2014/main" id="{279C5434-A18B-1145-AB5E-01035F3BD5A2}"/>
              </a:ext>
            </a:extLst>
          </p:cNvPr>
          <p:cNvCxnSpPr/>
          <p:nvPr/>
        </p:nvCxnSpPr>
        <p:spPr bwMode="auto">
          <a:xfrm>
            <a:off x="5431536" y="4370832"/>
            <a:ext cx="3547872"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1D157DE3-E403-AA43-AB93-336E164C1FD5}"/>
              </a:ext>
            </a:extLst>
          </p:cNvPr>
          <p:cNvSpPr/>
          <p:nvPr/>
        </p:nvSpPr>
        <p:spPr bwMode="auto">
          <a:xfrm>
            <a:off x="5507589" y="4382319"/>
            <a:ext cx="3438144" cy="1325880"/>
          </a:xfrm>
          <a:prstGeom prst="rect">
            <a:avLst/>
          </a:prstGeom>
          <a:pattFill prst="wdDnDiag">
            <a:fgClr>
              <a:schemeClr val="tx1"/>
            </a:fgClr>
            <a:bgClr>
              <a:schemeClr val="accent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19" name="Connecteur droit avec flèche 18">
            <a:extLst>
              <a:ext uri="{FF2B5EF4-FFF2-40B4-BE49-F238E27FC236}">
                <a16:creationId xmlns:a16="http://schemas.microsoft.com/office/drawing/2014/main" id="{592E90EC-4752-0644-9074-E8F15F4EC693}"/>
              </a:ext>
            </a:extLst>
          </p:cNvPr>
          <p:cNvCxnSpPr>
            <a:stCxn id="6" idx="4"/>
            <a:endCxn id="17" idx="0"/>
          </p:cNvCxnSpPr>
          <p:nvPr/>
        </p:nvCxnSpPr>
        <p:spPr bwMode="auto">
          <a:xfrm flipH="1">
            <a:off x="7226661" y="3337560"/>
            <a:ext cx="10815" cy="1044759"/>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63" name="ZoneTexte 62">
            <a:extLst>
              <a:ext uri="{FF2B5EF4-FFF2-40B4-BE49-F238E27FC236}">
                <a16:creationId xmlns:a16="http://schemas.microsoft.com/office/drawing/2014/main" id="{B1EA60CA-2C03-F346-98D7-3034C90CC786}"/>
              </a:ext>
            </a:extLst>
          </p:cNvPr>
          <p:cNvSpPr txBox="1"/>
          <p:nvPr/>
        </p:nvSpPr>
        <p:spPr>
          <a:xfrm>
            <a:off x="7382109" y="3641870"/>
            <a:ext cx="407484" cy="461665"/>
          </a:xfrm>
          <a:prstGeom prst="rect">
            <a:avLst/>
          </a:prstGeom>
          <a:noFill/>
        </p:spPr>
        <p:txBody>
          <a:bodyPr wrap="none" rtlCol="0">
            <a:spAutoFit/>
          </a:bodyPr>
          <a:lstStyle/>
          <a:p>
            <a:r>
              <a:rPr lang="fr-FR" dirty="0"/>
              <a:t>D</a:t>
            </a:r>
          </a:p>
        </p:txBody>
      </p:sp>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67288B1D-145E-4441-A353-031B9FFFE2CB}"/>
                  </a:ext>
                </a:extLst>
              </p:cNvPr>
              <p:cNvSpPr txBox="1"/>
              <p:nvPr/>
            </p:nvSpPr>
            <p:spPr>
              <a:xfrm>
                <a:off x="997440" y="2034734"/>
                <a:ext cx="2606040" cy="8989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fr-FR" sz="2800" i="1" smtClean="0">
                              <a:latin typeface="Cambria Math" panose="02040503050406030204" pitchFamily="18" charset="0"/>
                            </a:rPr>
                          </m:ctrlPr>
                        </m:accPr>
                        <m:e>
                          <m:sSubSup>
                            <m:sSubSupPr>
                              <m:ctrlPr>
                                <a:rPr lang="fr-FR" sz="2800" i="1" smtClean="0">
                                  <a:latin typeface="Cambria Math" panose="02040503050406030204" pitchFamily="18" charset="0"/>
                                </a:rPr>
                              </m:ctrlPr>
                            </m:sSubSupPr>
                            <m:e>
                              <m:r>
                                <a:rPr lang="fr-FR" sz="2800" b="0" i="1" smtClean="0">
                                  <a:latin typeface="Cambria Math" panose="02040503050406030204" pitchFamily="18" charset="0"/>
                                </a:rPr>
                                <m:t>𝐹</m:t>
                              </m:r>
                            </m:e>
                            <m:sub>
                              <m:r>
                                <a:rPr lang="fr-FR" sz="2800" b="0" i="1" smtClean="0">
                                  <a:latin typeface="Cambria Math" panose="02040503050406030204" pitchFamily="18" charset="0"/>
                                </a:rPr>
                                <m:t>𝑎𝑡𝑡</m:t>
                              </m:r>
                            </m:sub>
                            <m:sup>
                              <m:r>
                                <a:rPr lang="fr-FR" sz="2800" b="0" i="1" smtClean="0">
                                  <a:latin typeface="Cambria Math" panose="02040503050406030204" pitchFamily="18" charset="0"/>
                                </a:rPr>
                                <m:t>𝑠</m:t>
                              </m:r>
                              <m:r>
                                <a:rPr lang="fr-FR" sz="2800" b="0" i="1" smtClean="0">
                                  <a:latin typeface="Cambria Math" panose="02040503050406030204" pitchFamily="18" charset="0"/>
                                </a:rPr>
                                <m:t>−</m:t>
                              </m:r>
                              <m:r>
                                <a:rPr lang="fr-FR" sz="2800" b="0" i="1" smtClean="0">
                                  <a:latin typeface="Cambria Math" panose="02040503050406030204" pitchFamily="18" charset="0"/>
                                </a:rPr>
                                <m:t>𝑝</m:t>
                              </m:r>
                            </m:sup>
                          </m:sSubSup>
                        </m:e>
                      </m:acc>
                      <m:r>
                        <a:rPr lang="fr-FR" sz="2800" b="0" i="1" smtClean="0">
                          <a:latin typeface="Cambria Math" panose="02040503050406030204" pitchFamily="18" charset="0"/>
                        </a:rPr>
                        <m:t>=−</m:t>
                      </m:r>
                      <m:f>
                        <m:fPr>
                          <m:ctrlPr>
                            <a:rPr lang="fr-FR" sz="2800" b="0" i="1" smtClean="0">
                              <a:latin typeface="Cambria Math" panose="02040503050406030204" pitchFamily="18" charset="0"/>
                            </a:rPr>
                          </m:ctrlPr>
                        </m:fPr>
                        <m:num>
                          <m:r>
                            <a:rPr lang="fr-FR" sz="2800" b="0" i="1" smtClean="0">
                              <a:latin typeface="Cambria Math" panose="02040503050406030204" pitchFamily="18" charset="0"/>
                            </a:rPr>
                            <m:t>𝐻𝑅</m:t>
                          </m:r>
                        </m:num>
                        <m:den>
                          <m:r>
                            <a:rPr lang="fr-FR" sz="2800" b="0" i="1" smtClean="0">
                              <a:latin typeface="Cambria Math" panose="02040503050406030204" pitchFamily="18" charset="0"/>
                            </a:rPr>
                            <m:t>6</m:t>
                          </m:r>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rPr>
                                <m:t>𝐷</m:t>
                              </m:r>
                            </m:e>
                            <m:sup>
                              <m:r>
                                <a:rPr lang="fr-FR" sz="2800" b="0" i="1" smtClean="0">
                                  <a:latin typeface="Cambria Math" panose="02040503050406030204" pitchFamily="18" charset="0"/>
                                </a:rPr>
                                <m:t>2</m:t>
                              </m:r>
                            </m:sup>
                          </m:sSup>
                        </m:den>
                      </m:f>
                    </m:oMath>
                  </m:oMathPara>
                </a14:m>
                <a:endParaRPr lang="fr-FR" sz="2800" dirty="0"/>
              </a:p>
            </p:txBody>
          </p:sp>
        </mc:Choice>
        <mc:Fallback xmlns="">
          <p:sp>
            <p:nvSpPr>
              <p:cNvPr id="20" name="ZoneTexte 19">
                <a:extLst>
                  <a:ext uri="{FF2B5EF4-FFF2-40B4-BE49-F238E27FC236}">
                    <a16:creationId xmlns:a16="http://schemas.microsoft.com/office/drawing/2014/main" id="{67288B1D-145E-4441-A353-031B9FFFE2CB}"/>
                  </a:ext>
                </a:extLst>
              </p:cNvPr>
              <p:cNvSpPr txBox="1">
                <a:spLocks noRot="1" noChangeAspect="1" noMove="1" noResize="1" noEditPoints="1" noAdjustHandles="1" noChangeArrowheads="1" noChangeShapeType="1" noTextEdit="1"/>
              </p:cNvSpPr>
              <p:nvPr/>
            </p:nvSpPr>
            <p:spPr>
              <a:xfrm>
                <a:off x="997440" y="2034734"/>
                <a:ext cx="2606040" cy="898964"/>
              </a:xfrm>
              <a:prstGeom prst="rect">
                <a:avLst/>
              </a:prstGeom>
              <a:blipFill>
                <a:blip r:embed="rId2"/>
                <a:stretch>
                  <a:fillRect b="-8451"/>
                </a:stretch>
              </a:blipFill>
            </p:spPr>
            <p:txBody>
              <a:bodyPr/>
              <a:lstStyle/>
              <a:p>
                <a:r>
                  <a:rPr lang="fr-FR">
                    <a:noFill/>
                  </a:rPr>
                  <a:t> </a:t>
                </a:r>
              </a:p>
            </p:txBody>
          </p:sp>
        </mc:Fallback>
      </mc:AlternateContent>
      <p:sp>
        <p:nvSpPr>
          <p:cNvPr id="25" name="ZoneTexte 24">
            <a:extLst>
              <a:ext uri="{FF2B5EF4-FFF2-40B4-BE49-F238E27FC236}">
                <a16:creationId xmlns:a16="http://schemas.microsoft.com/office/drawing/2014/main" id="{DC459B39-5494-0F4A-ABF5-AC1F788F57A8}"/>
              </a:ext>
            </a:extLst>
          </p:cNvPr>
          <p:cNvSpPr txBox="1"/>
          <p:nvPr/>
        </p:nvSpPr>
        <p:spPr>
          <a:xfrm>
            <a:off x="265176" y="3226672"/>
            <a:ext cx="4198585" cy="646331"/>
          </a:xfrm>
          <a:prstGeom prst="rect">
            <a:avLst/>
          </a:prstGeom>
          <a:noFill/>
        </p:spPr>
        <p:txBody>
          <a:bodyPr wrap="none" rtlCol="0">
            <a:spAutoFit/>
          </a:bodyPr>
          <a:lstStyle/>
          <a:p>
            <a:r>
              <a:rPr lang="fr-FR" sz="1800" dirty="0"/>
              <a:t>H </a:t>
            </a:r>
            <a:r>
              <a:rPr lang="fr-FR" sz="1800" dirty="0" err="1"/>
              <a:t>Hamaker</a:t>
            </a:r>
            <a:r>
              <a:rPr lang="fr-FR" sz="1800" dirty="0"/>
              <a:t> constant, R radius of the tip,</a:t>
            </a:r>
          </a:p>
          <a:p>
            <a:r>
              <a:rPr lang="fr-FR" sz="1800" dirty="0"/>
              <a:t>D distance </a:t>
            </a:r>
            <a:r>
              <a:rPr lang="fr-FR" sz="1800" dirty="0" err="1"/>
              <a:t>bertween</a:t>
            </a:r>
            <a:r>
              <a:rPr lang="fr-FR" sz="1800" dirty="0"/>
              <a:t> tip and </a:t>
            </a:r>
            <a:r>
              <a:rPr lang="fr-FR" sz="1800" dirty="0" err="1"/>
              <a:t>sample</a:t>
            </a:r>
            <a:r>
              <a:rPr lang="fr-FR" sz="1800" dirty="0"/>
              <a:t> surface</a:t>
            </a:r>
          </a:p>
        </p:txBody>
      </p:sp>
      <p:cxnSp>
        <p:nvCxnSpPr>
          <p:cNvPr id="66" name="Connecteur droit avec flèche 65">
            <a:extLst>
              <a:ext uri="{FF2B5EF4-FFF2-40B4-BE49-F238E27FC236}">
                <a16:creationId xmlns:a16="http://schemas.microsoft.com/office/drawing/2014/main" id="{F2F62D54-7985-0D45-A356-1783E16ACE20}"/>
              </a:ext>
            </a:extLst>
          </p:cNvPr>
          <p:cNvCxnSpPr>
            <a:cxnSpLocks/>
          </p:cNvCxnSpPr>
          <p:nvPr/>
        </p:nvCxnSpPr>
        <p:spPr bwMode="auto">
          <a:xfrm>
            <a:off x="7214616" y="2414016"/>
            <a:ext cx="0" cy="707826"/>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67" name="ZoneTexte 66">
            <a:extLst>
              <a:ext uri="{FF2B5EF4-FFF2-40B4-BE49-F238E27FC236}">
                <a16:creationId xmlns:a16="http://schemas.microsoft.com/office/drawing/2014/main" id="{BCCC1707-9E21-0841-B8EA-C76DAB7201CB}"/>
              </a:ext>
            </a:extLst>
          </p:cNvPr>
          <p:cNvSpPr txBox="1"/>
          <p:nvPr/>
        </p:nvSpPr>
        <p:spPr>
          <a:xfrm>
            <a:off x="7311492" y="2467767"/>
            <a:ext cx="562975" cy="461665"/>
          </a:xfrm>
          <a:prstGeom prst="rect">
            <a:avLst/>
          </a:prstGeom>
          <a:noFill/>
        </p:spPr>
        <p:txBody>
          <a:bodyPr wrap="none" rtlCol="0">
            <a:spAutoFit/>
          </a:bodyPr>
          <a:lstStyle/>
          <a:p>
            <a:r>
              <a:rPr lang="fr-FR" dirty="0" err="1">
                <a:solidFill>
                  <a:srgbClr val="C00000"/>
                </a:solidFill>
              </a:rPr>
              <a:t>F</a:t>
            </a:r>
            <a:r>
              <a:rPr lang="fr-FR" baseline="-25000" dirty="0" err="1">
                <a:solidFill>
                  <a:srgbClr val="C00000"/>
                </a:solidFill>
              </a:rPr>
              <a:t>att</a:t>
            </a:r>
            <a:endParaRPr lang="fr-FR" baseline="-25000" dirty="0">
              <a:solidFill>
                <a:srgbClr val="C00000"/>
              </a:solidFill>
            </a:endParaRPr>
          </a:p>
        </p:txBody>
      </p:sp>
      <p:cxnSp>
        <p:nvCxnSpPr>
          <p:cNvPr id="68" name="Connecteur droit avec flèche 67">
            <a:extLst>
              <a:ext uri="{FF2B5EF4-FFF2-40B4-BE49-F238E27FC236}">
                <a16:creationId xmlns:a16="http://schemas.microsoft.com/office/drawing/2014/main" id="{E31104AE-07DB-6E4F-AB7C-9EB1ED794F4A}"/>
              </a:ext>
            </a:extLst>
          </p:cNvPr>
          <p:cNvCxnSpPr>
            <a:cxnSpLocks/>
          </p:cNvCxnSpPr>
          <p:nvPr/>
        </p:nvCxnSpPr>
        <p:spPr bwMode="auto">
          <a:xfrm>
            <a:off x="7382109" y="2539080"/>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3621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C50B86-1800-B745-B0C5-7FF6F50E104A}"/>
              </a:ext>
            </a:extLst>
          </p:cNvPr>
          <p:cNvSpPr>
            <a:spLocks noChangeArrowheads="1"/>
          </p:cNvSpPr>
          <p:nvPr/>
        </p:nvSpPr>
        <p:spPr bwMode="auto">
          <a:xfrm>
            <a:off x="0" y="0"/>
            <a:ext cx="9144000" cy="431800"/>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defRPr/>
            </a:pPr>
            <a:r>
              <a:rPr lang="fr-FR" sz="1600" dirty="0">
                <a:latin typeface="Times" charset="0"/>
                <a:ea typeface="ＭＳ Ｐゴシック" charset="0"/>
                <a:cs typeface="ＭＳ Ｐゴシック" charset="0"/>
              </a:rPr>
              <a:t>II. Tip-Surface interaction</a:t>
            </a:r>
          </a:p>
        </p:txBody>
      </p:sp>
      <p:sp>
        <p:nvSpPr>
          <p:cNvPr id="26" name="Rectangle 25">
            <a:extLst>
              <a:ext uri="{FF2B5EF4-FFF2-40B4-BE49-F238E27FC236}">
                <a16:creationId xmlns:a16="http://schemas.microsoft.com/office/drawing/2014/main" id="{C9C63951-51F5-FF43-B48D-F50FE7BD88B0}"/>
              </a:ext>
            </a:extLst>
          </p:cNvPr>
          <p:cNvSpPr>
            <a:spLocks noChangeArrowheads="1"/>
          </p:cNvSpPr>
          <p:nvPr/>
        </p:nvSpPr>
        <p:spPr bwMode="auto">
          <a:xfrm>
            <a:off x="0" y="6688138"/>
            <a:ext cx="9144000" cy="169862"/>
          </a:xfrm>
          <a:prstGeom prst="rect">
            <a:avLst/>
          </a:prstGeom>
          <a:solidFill>
            <a:srgbClr val="FF9F43"/>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fr-FR" sz="1600" dirty="0">
              <a:latin typeface="Times" charset="0"/>
              <a:ea typeface="ＭＳ Ｐゴシック" charset="0"/>
              <a:cs typeface="ＭＳ Ｐゴシック" charset="0"/>
            </a:endParaRPr>
          </a:p>
        </p:txBody>
      </p:sp>
      <p:sp>
        <p:nvSpPr>
          <p:cNvPr id="58" name="ZoneTexte 57">
            <a:extLst>
              <a:ext uri="{FF2B5EF4-FFF2-40B4-BE49-F238E27FC236}">
                <a16:creationId xmlns:a16="http://schemas.microsoft.com/office/drawing/2014/main" id="{05E314A0-BF41-574F-8EF8-29CC1D035DC0}"/>
              </a:ext>
            </a:extLst>
          </p:cNvPr>
          <p:cNvSpPr txBox="1"/>
          <p:nvPr/>
        </p:nvSpPr>
        <p:spPr>
          <a:xfrm>
            <a:off x="149078" y="614984"/>
            <a:ext cx="6545382" cy="461665"/>
          </a:xfrm>
          <a:prstGeom prst="rect">
            <a:avLst/>
          </a:prstGeom>
          <a:noFill/>
        </p:spPr>
        <p:txBody>
          <a:bodyPr wrap="none" rtlCol="0">
            <a:spAutoFit/>
          </a:bodyPr>
          <a:lstStyle/>
          <a:p>
            <a:r>
              <a:rPr lang="fr-FR" dirty="0"/>
              <a:t>B.2) </a:t>
            </a:r>
            <a:r>
              <a:rPr lang="fr-FR" dirty="0" err="1"/>
              <a:t>Repulsive</a:t>
            </a:r>
            <a:r>
              <a:rPr lang="fr-FR" dirty="0"/>
              <a:t> forces for a </a:t>
            </a:r>
            <a:r>
              <a:rPr lang="fr-FR" dirty="0" err="1"/>
              <a:t>sphere</a:t>
            </a:r>
            <a:r>
              <a:rPr lang="fr-FR" dirty="0"/>
              <a:t>-plane interaction</a:t>
            </a:r>
          </a:p>
        </p:txBody>
      </p:sp>
      <p:sp>
        <p:nvSpPr>
          <p:cNvPr id="63" name="ZoneTexte 62">
            <a:extLst>
              <a:ext uri="{FF2B5EF4-FFF2-40B4-BE49-F238E27FC236}">
                <a16:creationId xmlns:a16="http://schemas.microsoft.com/office/drawing/2014/main" id="{B1EA60CA-2C03-F346-98D7-3034C90CC786}"/>
              </a:ext>
            </a:extLst>
          </p:cNvPr>
          <p:cNvSpPr txBox="1"/>
          <p:nvPr/>
        </p:nvSpPr>
        <p:spPr>
          <a:xfrm>
            <a:off x="654542" y="1226741"/>
            <a:ext cx="2677336" cy="461665"/>
          </a:xfrm>
          <a:prstGeom prst="rect">
            <a:avLst/>
          </a:prstGeom>
          <a:noFill/>
        </p:spPr>
        <p:txBody>
          <a:bodyPr wrap="none" rtlCol="0">
            <a:spAutoFit/>
          </a:bodyPr>
          <a:lstStyle/>
          <a:p>
            <a:r>
              <a:rPr lang="fr-FR" dirty="0"/>
              <a:t>B.2.1) Hertz contact</a:t>
            </a:r>
          </a:p>
        </p:txBody>
      </p:sp>
      <mc:AlternateContent xmlns:mc="http://schemas.openxmlformats.org/markup-compatibility/2006">
        <mc:Choice xmlns:a14="http://schemas.microsoft.com/office/drawing/2010/main" Requires="a14">
          <p:sp>
            <p:nvSpPr>
              <p:cNvPr id="54" name="ZoneTexte 53">
                <a:extLst>
                  <a:ext uri="{FF2B5EF4-FFF2-40B4-BE49-F238E27FC236}">
                    <a16:creationId xmlns:a16="http://schemas.microsoft.com/office/drawing/2014/main" id="{F4526F34-EF9E-084E-A991-E334FC07F386}"/>
                  </a:ext>
                </a:extLst>
              </p:cNvPr>
              <p:cNvSpPr txBox="1"/>
              <p:nvPr/>
            </p:nvSpPr>
            <p:spPr>
              <a:xfrm>
                <a:off x="1773505" y="1856606"/>
                <a:ext cx="3123226" cy="900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2800" i="1">
                              <a:latin typeface="Cambria Math" panose="02040503050406030204" pitchFamily="18" charset="0"/>
                            </a:rPr>
                          </m:ctrlPr>
                        </m:sSubPr>
                        <m:e>
                          <m:r>
                            <a:rPr lang="fr-FR" sz="2800" i="1">
                              <a:latin typeface="Cambria Math" panose="02040503050406030204" pitchFamily="18" charset="0"/>
                            </a:rPr>
                            <m:t>𝐹</m:t>
                          </m:r>
                        </m:e>
                        <m:sub>
                          <m:r>
                            <a:rPr lang="fr-FR" sz="2800" i="1">
                              <a:latin typeface="Cambria Math" panose="02040503050406030204" pitchFamily="18" charset="0"/>
                            </a:rPr>
                            <m:t>𝑟𝑒𝑝</m:t>
                          </m:r>
                        </m:sub>
                      </m:sSub>
                      <m:r>
                        <a:rPr lang="fr-FR" sz="2800" b="0" i="1" smtClean="0">
                          <a:latin typeface="Cambria Math" panose="02040503050406030204" pitchFamily="18" charset="0"/>
                        </a:rPr>
                        <m:t>=</m:t>
                      </m:r>
                      <m:f>
                        <m:fPr>
                          <m:ctrlPr>
                            <a:rPr lang="fr-FR" sz="2800" b="0" i="1" smtClean="0">
                              <a:latin typeface="Cambria Math" panose="02040503050406030204" pitchFamily="18" charset="0"/>
                            </a:rPr>
                          </m:ctrlPr>
                        </m:fPr>
                        <m:num>
                          <m:r>
                            <a:rPr lang="fr-FR" sz="2800" b="0" i="1" smtClean="0">
                              <a:latin typeface="Cambria Math" panose="02040503050406030204" pitchFamily="18" charset="0"/>
                            </a:rPr>
                            <m:t>4</m:t>
                          </m:r>
                        </m:num>
                        <m:den>
                          <m:r>
                            <a:rPr lang="fr-FR" sz="2800" b="0" i="1" smtClean="0">
                              <a:latin typeface="Cambria Math" panose="02040503050406030204" pitchFamily="18" charset="0"/>
                            </a:rPr>
                            <m:t>3</m:t>
                          </m:r>
                        </m:den>
                      </m:f>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rPr>
                            <m:t>𝐸</m:t>
                          </m:r>
                        </m:e>
                        <m:sup>
                          <m:r>
                            <a:rPr lang="fr-FR" sz="2800" b="0" i="1" smtClean="0">
                              <a:latin typeface="Cambria Math" panose="02040503050406030204" pitchFamily="18" charset="0"/>
                            </a:rPr>
                            <m:t>∗</m:t>
                          </m:r>
                        </m:sup>
                      </m:sSup>
                      <m:rad>
                        <m:radPr>
                          <m:degHide m:val="on"/>
                          <m:ctrlPr>
                            <a:rPr lang="fr-FR" sz="2800" b="0" i="1" smtClean="0">
                              <a:latin typeface="Cambria Math" panose="02040503050406030204" pitchFamily="18" charset="0"/>
                            </a:rPr>
                          </m:ctrlPr>
                        </m:radPr>
                        <m:deg/>
                        <m:e>
                          <m:r>
                            <a:rPr lang="fr-FR" sz="2800" b="0" i="1" smtClean="0">
                              <a:latin typeface="Cambria Math" panose="02040503050406030204" pitchFamily="18" charset="0"/>
                            </a:rPr>
                            <m:t>𝑅</m:t>
                          </m:r>
                        </m:e>
                      </m:rad>
                      <m:sSup>
                        <m:sSupPr>
                          <m:ctrlPr>
                            <a:rPr lang="fr-FR" sz="2800" b="0" i="1" smtClean="0">
                              <a:latin typeface="Cambria Math" panose="02040503050406030204" pitchFamily="18" charset="0"/>
                            </a:rPr>
                          </m:ctrlPr>
                        </m:sSupPr>
                        <m:e>
                          <m:r>
                            <a:rPr lang="fr-FR" sz="2800" b="0" i="1" smtClean="0">
                              <a:latin typeface="Cambria Math" panose="02040503050406030204" pitchFamily="18" charset="0"/>
                            </a:rPr>
                            <m:t>h</m:t>
                          </m:r>
                        </m:e>
                        <m:sup>
                          <m:r>
                            <a:rPr lang="fr-FR" sz="2800" b="0" i="1" smtClean="0">
                              <a:latin typeface="Cambria Math" panose="02040503050406030204" pitchFamily="18" charset="0"/>
                            </a:rPr>
                            <m:t>3/2</m:t>
                          </m:r>
                        </m:sup>
                      </m:sSup>
                    </m:oMath>
                  </m:oMathPara>
                </a14:m>
                <a:endParaRPr lang="fr-FR" sz="2800" dirty="0"/>
              </a:p>
            </p:txBody>
          </p:sp>
        </mc:Choice>
        <mc:Fallback>
          <p:sp>
            <p:nvSpPr>
              <p:cNvPr id="54" name="ZoneTexte 53">
                <a:extLst>
                  <a:ext uri="{FF2B5EF4-FFF2-40B4-BE49-F238E27FC236}">
                    <a16:creationId xmlns:a16="http://schemas.microsoft.com/office/drawing/2014/main" id="{F4526F34-EF9E-084E-A991-E334FC07F386}"/>
                  </a:ext>
                </a:extLst>
              </p:cNvPr>
              <p:cNvSpPr txBox="1">
                <a:spLocks noRot="1" noChangeAspect="1" noMove="1" noResize="1" noEditPoints="1" noAdjustHandles="1" noChangeArrowheads="1" noChangeShapeType="1" noTextEdit="1"/>
              </p:cNvSpPr>
              <p:nvPr/>
            </p:nvSpPr>
            <p:spPr>
              <a:xfrm>
                <a:off x="1773505" y="1856606"/>
                <a:ext cx="3123226" cy="900246"/>
              </a:xfrm>
              <a:prstGeom prst="rect">
                <a:avLst/>
              </a:prstGeom>
              <a:blipFill>
                <a:blip r:embed="rId2"/>
                <a:stretch>
                  <a:fillRect b="-8451"/>
                </a:stretch>
              </a:blipFill>
            </p:spPr>
            <p:txBody>
              <a:bodyPr/>
              <a:lstStyle/>
              <a:p>
                <a:r>
                  <a:rPr lang="fr-FR">
                    <a:noFill/>
                  </a:rPr>
                  <a:t> </a:t>
                </a:r>
              </a:p>
            </p:txBody>
          </p:sp>
        </mc:Fallback>
      </mc:AlternateContent>
      <p:grpSp>
        <p:nvGrpSpPr>
          <p:cNvPr id="71" name="Groupe 70">
            <a:extLst>
              <a:ext uri="{FF2B5EF4-FFF2-40B4-BE49-F238E27FC236}">
                <a16:creationId xmlns:a16="http://schemas.microsoft.com/office/drawing/2014/main" id="{1E81020C-3351-BF40-B95B-F31AA7D3C026}"/>
              </a:ext>
            </a:extLst>
          </p:cNvPr>
          <p:cNvGrpSpPr/>
          <p:nvPr/>
        </p:nvGrpSpPr>
        <p:grpSpPr>
          <a:xfrm>
            <a:off x="314576" y="2825236"/>
            <a:ext cx="2799672" cy="2779733"/>
            <a:chOff x="314576" y="2825236"/>
            <a:chExt cx="2799672" cy="2779733"/>
          </a:xfrm>
        </p:grpSpPr>
        <p:sp>
          <p:nvSpPr>
            <p:cNvPr id="49" name="ZoneTexte 48">
              <a:extLst>
                <a:ext uri="{FF2B5EF4-FFF2-40B4-BE49-F238E27FC236}">
                  <a16:creationId xmlns:a16="http://schemas.microsoft.com/office/drawing/2014/main" id="{A011AF68-977B-B241-9FAC-EB7204E4A0DD}"/>
                </a:ext>
              </a:extLst>
            </p:cNvPr>
            <p:cNvSpPr txBox="1"/>
            <p:nvPr/>
          </p:nvSpPr>
          <p:spPr>
            <a:xfrm>
              <a:off x="351496" y="2825236"/>
              <a:ext cx="1851789" cy="1169551"/>
            </a:xfrm>
            <a:prstGeom prst="rect">
              <a:avLst/>
            </a:prstGeom>
            <a:noFill/>
          </p:spPr>
          <p:txBody>
            <a:bodyPr wrap="none" rtlCol="0">
              <a:spAutoFit/>
            </a:bodyPr>
            <a:lstStyle/>
            <a:p>
              <a:r>
                <a:rPr lang="fr-FR" sz="1400" dirty="0"/>
                <a:t>h indentation</a:t>
              </a:r>
            </a:p>
            <a:p>
              <a:r>
                <a:rPr lang="fr-FR" sz="1400" dirty="0"/>
                <a:t>a radius of contact area</a:t>
              </a:r>
            </a:p>
            <a:p>
              <a:r>
                <a:rPr lang="fr-FR" sz="1400" dirty="0"/>
                <a:t>R radius of the </a:t>
              </a:r>
              <a:r>
                <a:rPr lang="fr-FR" sz="1400" dirty="0" err="1"/>
                <a:t>sphere</a:t>
              </a:r>
              <a:endParaRPr lang="fr-FR" sz="1400" dirty="0"/>
            </a:p>
            <a:p>
              <a:r>
                <a:rPr lang="fr-FR" sz="1400" dirty="0"/>
                <a:t>E Young </a:t>
              </a:r>
              <a:r>
                <a:rPr lang="fr-FR" sz="1400" dirty="0" err="1"/>
                <a:t>modulus</a:t>
              </a:r>
              <a:endParaRPr lang="fr-FR" sz="1400" dirty="0"/>
            </a:p>
            <a:p>
              <a:r>
                <a:rPr lang="fr-FR" sz="1400" dirty="0">
                  <a:latin typeface="Symbol" pitchFamily="2" charset="2"/>
                </a:rPr>
                <a:t>n</a:t>
              </a:r>
              <a:r>
                <a:rPr lang="fr-FR" sz="1400" dirty="0"/>
                <a:t> Poisson coefficient</a:t>
              </a:r>
            </a:p>
          </p:txBody>
        </p:sp>
        <mc:AlternateContent xmlns:mc="http://schemas.openxmlformats.org/markup-compatibility/2006" xmlns:a14="http://schemas.microsoft.com/office/drawing/2010/main">
          <mc:Choice Requires="a14">
            <p:sp>
              <p:nvSpPr>
                <p:cNvPr id="60" name="ZoneTexte 59">
                  <a:extLst>
                    <a:ext uri="{FF2B5EF4-FFF2-40B4-BE49-F238E27FC236}">
                      <a16:creationId xmlns:a16="http://schemas.microsoft.com/office/drawing/2014/main" id="{F731BF6E-497D-C644-BE5A-427C6262F880}"/>
                    </a:ext>
                  </a:extLst>
                </p:cNvPr>
                <p:cNvSpPr txBox="1"/>
                <p:nvPr/>
              </p:nvSpPr>
              <p:spPr>
                <a:xfrm>
                  <a:off x="314576" y="4081842"/>
                  <a:ext cx="2578783" cy="6934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1800" i="1" smtClean="0">
                                <a:latin typeface="Cambria Math" panose="02040503050406030204" pitchFamily="18" charset="0"/>
                              </a:rPr>
                            </m:ctrlPr>
                          </m:fPr>
                          <m:num>
                            <m:r>
                              <a:rPr lang="fr-FR" sz="1800" b="0" i="1" smtClean="0">
                                <a:latin typeface="Cambria Math" panose="02040503050406030204" pitchFamily="18" charset="0"/>
                              </a:rPr>
                              <m:t>1</m:t>
                            </m:r>
                          </m:num>
                          <m:den>
                            <m:sSup>
                              <m:sSupPr>
                                <m:ctrlPr>
                                  <a:rPr lang="fr-FR" sz="1800" i="1" smtClean="0">
                                    <a:latin typeface="Cambria Math" panose="02040503050406030204" pitchFamily="18" charset="0"/>
                                  </a:rPr>
                                </m:ctrlPr>
                              </m:sSupPr>
                              <m:e>
                                <m:r>
                                  <a:rPr lang="fr-FR" sz="1800" b="0" i="1" smtClean="0">
                                    <a:latin typeface="Cambria Math" panose="02040503050406030204" pitchFamily="18" charset="0"/>
                                  </a:rPr>
                                  <m:t>𝐸</m:t>
                                </m:r>
                              </m:e>
                              <m:sup>
                                <m:r>
                                  <a:rPr lang="fr-FR" sz="1800" b="0" i="1" smtClean="0">
                                    <a:latin typeface="Cambria Math" panose="02040503050406030204" pitchFamily="18" charset="0"/>
                                  </a:rPr>
                                  <m:t>∗</m:t>
                                </m:r>
                              </m:sup>
                            </m:sSup>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sSup>
                              <m:sSupPr>
                                <m:ctrlPr>
                                  <a:rPr lang="fr-FR" sz="1800" b="0" i="1" smtClean="0">
                                    <a:latin typeface="Cambria Math" panose="02040503050406030204" pitchFamily="18" charset="0"/>
                                  </a:rPr>
                                </m:ctrlPr>
                              </m:sSupPr>
                              <m:e>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𝜈</m:t>
                                    </m:r>
                                  </m:e>
                                  <m:sub>
                                    <m:r>
                                      <a:rPr lang="fr-FR" sz="1800" b="0" i="1" smtClean="0">
                                        <a:latin typeface="Cambria Math" panose="02040503050406030204" pitchFamily="18" charset="0"/>
                                        <a:ea typeface="Cambria Math" panose="02040503050406030204" pitchFamily="18" charset="0"/>
                                      </a:rPr>
                                      <m:t>1</m:t>
                                    </m:r>
                                  </m:sub>
                                </m:sSub>
                              </m:e>
                              <m:sup>
                                <m:r>
                                  <a:rPr lang="fr-FR" sz="1800" b="0" i="1" smtClean="0">
                                    <a:latin typeface="Cambria Math" panose="02040503050406030204" pitchFamily="18" charset="0"/>
                                  </a:rPr>
                                  <m:t>2</m:t>
                                </m:r>
                              </m:sup>
                            </m:sSup>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𝐸</m:t>
                                </m:r>
                              </m:e>
                              <m:sub>
                                <m:r>
                                  <a:rPr lang="fr-FR" sz="1800" b="0" i="1" smtClean="0">
                                    <a:latin typeface="Cambria Math" panose="02040503050406030204" pitchFamily="18" charset="0"/>
                                  </a:rPr>
                                  <m:t>1</m:t>
                                </m:r>
                              </m:sub>
                            </m:sSub>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sSup>
                              <m:sSupPr>
                                <m:ctrlPr>
                                  <a:rPr lang="fr-FR" sz="1800" b="0" i="1" smtClean="0">
                                    <a:latin typeface="Cambria Math" panose="02040503050406030204" pitchFamily="18" charset="0"/>
                                  </a:rPr>
                                </m:ctrlPr>
                              </m:sSupPr>
                              <m:e>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𝜈</m:t>
                                    </m:r>
                                  </m:e>
                                  <m:sub>
                                    <m:r>
                                      <a:rPr lang="fr-FR" sz="1800" b="0" i="1" smtClean="0">
                                        <a:latin typeface="Cambria Math" panose="02040503050406030204" pitchFamily="18" charset="0"/>
                                        <a:ea typeface="Cambria Math" panose="02040503050406030204" pitchFamily="18" charset="0"/>
                                      </a:rPr>
                                      <m:t>2</m:t>
                                    </m:r>
                                  </m:sub>
                                </m:sSub>
                              </m:e>
                              <m:sup>
                                <m:r>
                                  <a:rPr lang="fr-FR" sz="1800" b="0" i="1" smtClean="0">
                                    <a:latin typeface="Cambria Math" panose="02040503050406030204" pitchFamily="18" charset="0"/>
                                  </a:rPr>
                                  <m:t>2</m:t>
                                </m:r>
                              </m:sup>
                            </m:sSup>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𝐸</m:t>
                                </m:r>
                              </m:e>
                              <m:sub>
                                <m:r>
                                  <a:rPr lang="fr-FR" sz="1800" b="0" i="1" smtClean="0">
                                    <a:latin typeface="Cambria Math" panose="02040503050406030204" pitchFamily="18" charset="0"/>
                                  </a:rPr>
                                  <m:t>2</m:t>
                                </m:r>
                              </m:sub>
                            </m:sSub>
                          </m:den>
                        </m:f>
                      </m:oMath>
                    </m:oMathPara>
                  </a14:m>
                  <a:endParaRPr lang="fr-FR" sz="1800" dirty="0"/>
                </a:p>
              </p:txBody>
            </p:sp>
          </mc:Choice>
          <mc:Fallback xmlns="">
            <p:sp>
              <p:nvSpPr>
                <p:cNvPr id="60" name="ZoneTexte 59">
                  <a:extLst>
                    <a:ext uri="{FF2B5EF4-FFF2-40B4-BE49-F238E27FC236}">
                      <a16:creationId xmlns:a16="http://schemas.microsoft.com/office/drawing/2014/main" id="{F731BF6E-497D-C644-BE5A-427C6262F880}"/>
                    </a:ext>
                  </a:extLst>
                </p:cNvPr>
                <p:cNvSpPr txBox="1">
                  <a:spLocks noRot="1" noChangeAspect="1" noMove="1" noResize="1" noEditPoints="1" noAdjustHandles="1" noChangeArrowheads="1" noChangeShapeType="1" noTextEdit="1"/>
                </p:cNvSpPr>
                <p:nvPr/>
              </p:nvSpPr>
              <p:spPr>
                <a:xfrm>
                  <a:off x="314576" y="4081842"/>
                  <a:ext cx="2578783" cy="693460"/>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2" name="ZoneTexte 61">
                  <a:extLst>
                    <a:ext uri="{FF2B5EF4-FFF2-40B4-BE49-F238E27FC236}">
                      <a16:creationId xmlns:a16="http://schemas.microsoft.com/office/drawing/2014/main" id="{A8560526-19AD-2343-909E-1134FF6F99D7}"/>
                    </a:ext>
                  </a:extLst>
                </p:cNvPr>
                <p:cNvSpPr txBox="1"/>
                <p:nvPr/>
              </p:nvSpPr>
              <p:spPr>
                <a:xfrm>
                  <a:off x="375814" y="4946904"/>
                  <a:ext cx="1470018" cy="658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fr-FR" sz="1800" i="1" smtClean="0">
                                <a:latin typeface="Cambria Math" panose="02040503050406030204" pitchFamily="18" charset="0"/>
                              </a:rPr>
                            </m:ctrlPr>
                          </m:fPr>
                          <m:num>
                            <m:r>
                              <a:rPr lang="fr-FR" sz="1800" b="0" i="1" smtClean="0">
                                <a:latin typeface="Cambria Math" panose="02040503050406030204" pitchFamily="18" charset="0"/>
                              </a:rPr>
                              <m:t>1</m:t>
                            </m:r>
                          </m:num>
                          <m:den>
                            <m:r>
                              <a:rPr lang="fr-FR" sz="1800" b="0" i="1" smtClean="0">
                                <a:latin typeface="Cambria Math" panose="02040503050406030204" pitchFamily="18" charset="0"/>
                              </a:rPr>
                              <m:t>𝑅</m:t>
                            </m:r>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1</m:t>
                                </m:r>
                              </m:sub>
                            </m:sSub>
                          </m:den>
                        </m:f>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1</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2</m:t>
                                </m:r>
                              </m:sub>
                            </m:sSub>
                          </m:den>
                        </m:f>
                      </m:oMath>
                    </m:oMathPara>
                  </a14:m>
                  <a:endParaRPr lang="fr-FR" sz="1800" dirty="0"/>
                </a:p>
              </p:txBody>
            </p:sp>
          </mc:Choice>
          <mc:Fallback xmlns="">
            <p:sp>
              <p:nvSpPr>
                <p:cNvPr id="62" name="ZoneTexte 61">
                  <a:extLst>
                    <a:ext uri="{FF2B5EF4-FFF2-40B4-BE49-F238E27FC236}">
                      <a16:creationId xmlns:a16="http://schemas.microsoft.com/office/drawing/2014/main" id="{A8560526-19AD-2343-909E-1134FF6F99D7}"/>
                    </a:ext>
                  </a:extLst>
                </p:cNvPr>
                <p:cNvSpPr txBox="1">
                  <a:spLocks noRot="1" noChangeAspect="1" noMove="1" noResize="1" noEditPoints="1" noAdjustHandles="1" noChangeArrowheads="1" noChangeShapeType="1" noTextEdit="1"/>
                </p:cNvSpPr>
                <p:nvPr/>
              </p:nvSpPr>
              <p:spPr>
                <a:xfrm>
                  <a:off x="375814" y="4946904"/>
                  <a:ext cx="1470018" cy="658065"/>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4" name="ZoneTexte 63">
                  <a:extLst>
                    <a:ext uri="{FF2B5EF4-FFF2-40B4-BE49-F238E27FC236}">
                      <a16:creationId xmlns:a16="http://schemas.microsoft.com/office/drawing/2014/main" id="{2C7772F0-B68F-0D4E-BF80-8B3EBA37DDA0}"/>
                    </a:ext>
                  </a:extLst>
                </p:cNvPr>
                <p:cNvSpPr txBox="1"/>
                <p:nvPr/>
              </p:nvSpPr>
              <p:spPr>
                <a:xfrm>
                  <a:off x="2197074" y="4933552"/>
                  <a:ext cx="917174"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h</m:t>
                        </m:r>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𝑎</m:t>
                                </m:r>
                              </m:e>
                              <m:sup>
                                <m:r>
                                  <a:rPr lang="fr-FR" sz="1800" b="0" i="1" smtClean="0">
                                    <a:latin typeface="Cambria Math" panose="02040503050406030204" pitchFamily="18" charset="0"/>
                                  </a:rPr>
                                  <m:t>2</m:t>
                                </m:r>
                              </m:sup>
                            </m:sSup>
                          </m:num>
                          <m:den>
                            <m:r>
                              <a:rPr lang="fr-FR" sz="1800" b="0" i="1" smtClean="0">
                                <a:latin typeface="Cambria Math" panose="02040503050406030204" pitchFamily="18" charset="0"/>
                              </a:rPr>
                              <m:t>𝑅</m:t>
                            </m:r>
                          </m:den>
                        </m:f>
                      </m:oMath>
                    </m:oMathPara>
                  </a14:m>
                  <a:endParaRPr lang="fr-FR" sz="1800" dirty="0"/>
                </a:p>
              </p:txBody>
            </p:sp>
          </mc:Choice>
          <mc:Fallback xmlns="">
            <p:sp>
              <p:nvSpPr>
                <p:cNvPr id="64" name="ZoneTexte 63">
                  <a:extLst>
                    <a:ext uri="{FF2B5EF4-FFF2-40B4-BE49-F238E27FC236}">
                      <a16:creationId xmlns:a16="http://schemas.microsoft.com/office/drawing/2014/main" id="{2C7772F0-B68F-0D4E-BF80-8B3EBA37DDA0}"/>
                    </a:ext>
                  </a:extLst>
                </p:cNvPr>
                <p:cNvSpPr txBox="1">
                  <a:spLocks noRot="1" noChangeAspect="1" noMove="1" noResize="1" noEditPoints="1" noAdjustHandles="1" noChangeArrowheads="1" noChangeShapeType="1" noTextEdit="1"/>
                </p:cNvSpPr>
                <p:nvPr/>
              </p:nvSpPr>
              <p:spPr>
                <a:xfrm>
                  <a:off x="2197074" y="4933552"/>
                  <a:ext cx="917174" cy="646331"/>
                </a:xfrm>
                <a:prstGeom prst="rect">
                  <a:avLst/>
                </a:prstGeom>
                <a:blipFill>
                  <a:blip r:embed="rId5"/>
                  <a:stretch>
                    <a:fillRect b="-3846"/>
                  </a:stretch>
                </a:blipFill>
              </p:spPr>
              <p:txBody>
                <a:bodyPr/>
                <a:lstStyle/>
                <a:p>
                  <a:r>
                    <a:rPr lang="fr-FR">
                      <a:noFill/>
                    </a:rPr>
                    <a:t> </a:t>
                  </a:r>
                </a:p>
              </p:txBody>
            </p:sp>
          </mc:Fallback>
        </mc:AlternateContent>
      </p:grpSp>
      <p:grpSp>
        <p:nvGrpSpPr>
          <p:cNvPr id="70" name="Groupe 69">
            <a:extLst>
              <a:ext uri="{FF2B5EF4-FFF2-40B4-BE49-F238E27FC236}">
                <a16:creationId xmlns:a16="http://schemas.microsoft.com/office/drawing/2014/main" id="{DDD006B2-5A62-9D40-AF76-25921A060EDF}"/>
              </a:ext>
            </a:extLst>
          </p:cNvPr>
          <p:cNvGrpSpPr/>
          <p:nvPr/>
        </p:nvGrpSpPr>
        <p:grpSpPr>
          <a:xfrm>
            <a:off x="3662399" y="1954777"/>
            <a:ext cx="5832843" cy="7656914"/>
            <a:chOff x="3607837" y="1259833"/>
            <a:chExt cx="5832843" cy="7656914"/>
          </a:xfrm>
        </p:grpSpPr>
        <p:grpSp>
          <p:nvGrpSpPr>
            <p:cNvPr id="69" name="Groupe 68">
              <a:extLst>
                <a:ext uri="{FF2B5EF4-FFF2-40B4-BE49-F238E27FC236}">
                  <a16:creationId xmlns:a16="http://schemas.microsoft.com/office/drawing/2014/main" id="{ADC7501E-B2D8-8246-934F-0E328A1CAE02}"/>
                </a:ext>
              </a:extLst>
            </p:cNvPr>
            <p:cNvGrpSpPr/>
            <p:nvPr/>
          </p:nvGrpSpPr>
          <p:grpSpPr>
            <a:xfrm>
              <a:off x="3607837" y="1259833"/>
              <a:ext cx="5832843" cy="7656914"/>
              <a:chOff x="3703966" y="1298448"/>
              <a:chExt cx="5832843" cy="7656914"/>
            </a:xfrm>
          </p:grpSpPr>
          <p:sp>
            <p:nvSpPr>
              <p:cNvPr id="39" name="Corde 38">
                <a:extLst>
                  <a:ext uri="{FF2B5EF4-FFF2-40B4-BE49-F238E27FC236}">
                    <a16:creationId xmlns:a16="http://schemas.microsoft.com/office/drawing/2014/main" id="{E6F944DD-CE6F-0A4A-B68E-F026036A66D0}"/>
                  </a:ext>
                </a:extLst>
              </p:cNvPr>
              <p:cNvSpPr/>
              <p:nvPr/>
            </p:nvSpPr>
            <p:spPr bwMode="auto">
              <a:xfrm rot="8860429">
                <a:off x="3931474" y="3737251"/>
                <a:ext cx="5605335" cy="5218111"/>
              </a:xfrm>
              <a:prstGeom prst="chord">
                <a:avLst>
                  <a:gd name="adj1" fmla="val 2700000"/>
                  <a:gd name="adj2" fmla="val 1205473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Times" charset="0"/>
                </a:endParaRPr>
              </a:p>
            </p:txBody>
          </p:sp>
          <p:cxnSp>
            <p:nvCxnSpPr>
              <p:cNvPr id="12" name="Connecteur droit 11">
                <a:extLst>
                  <a:ext uri="{FF2B5EF4-FFF2-40B4-BE49-F238E27FC236}">
                    <a16:creationId xmlns:a16="http://schemas.microsoft.com/office/drawing/2014/main" id="{9A8D6646-38DB-F84E-A2CE-F11E72B5CE95}"/>
                  </a:ext>
                </a:extLst>
              </p:cNvPr>
              <p:cNvCxnSpPr>
                <a:cxnSpLocks/>
                <a:endCxn id="6" idx="7"/>
              </p:cNvCxnSpPr>
              <p:nvPr/>
            </p:nvCxnSpPr>
            <p:spPr bwMode="auto">
              <a:xfrm flipV="1">
                <a:off x="7406081" y="1831362"/>
                <a:ext cx="635762" cy="16231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Connecteur droit avec flèche 18">
                <a:extLst>
                  <a:ext uri="{FF2B5EF4-FFF2-40B4-BE49-F238E27FC236}">
                    <a16:creationId xmlns:a16="http://schemas.microsoft.com/office/drawing/2014/main" id="{592E90EC-4752-0644-9074-E8F15F4EC693}"/>
                  </a:ext>
                </a:extLst>
              </p:cNvPr>
              <p:cNvCxnSpPr>
                <a:cxnSpLocks/>
              </p:cNvCxnSpPr>
              <p:nvPr/>
            </p:nvCxnSpPr>
            <p:spPr bwMode="auto">
              <a:xfrm>
                <a:off x="4228150" y="3679929"/>
                <a:ext cx="0" cy="729645"/>
              </a:xfrm>
              <a:prstGeom prst="straightConnector1">
                <a:avLst/>
              </a:prstGeom>
              <a:solidFill>
                <a:schemeClr val="accent1"/>
              </a:solidFill>
              <a:ln w="28575" cap="flat" cmpd="sng" algn="ctr">
                <a:solidFill>
                  <a:schemeClr val="tx1"/>
                </a:solidFill>
                <a:prstDash val="solid"/>
                <a:round/>
                <a:headEnd type="triangle"/>
                <a:tailEnd type="triangle"/>
              </a:ln>
              <a:effectLst/>
            </p:spPr>
          </p:cxnSp>
          <p:sp>
            <p:nvSpPr>
              <p:cNvPr id="6" name="Ellipse 5">
                <a:extLst>
                  <a:ext uri="{FF2B5EF4-FFF2-40B4-BE49-F238E27FC236}">
                    <a16:creationId xmlns:a16="http://schemas.microsoft.com/office/drawing/2014/main" id="{88B7D8CC-A9F5-B442-A882-8C2080288FDA}"/>
                  </a:ext>
                </a:extLst>
              </p:cNvPr>
              <p:cNvSpPr/>
              <p:nvPr/>
            </p:nvSpPr>
            <p:spPr bwMode="auto">
              <a:xfrm>
                <a:off x="5405216" y="1394426"/>
                <a:ext cx="3089001" cy="2983585"/>
              </a:xfrm>
              <a:prstGeom prst="ellipse">
                <a:avLst/>
              </a:prstGeom>
              <a:solidFill>
                <a:schemeClr val="bg2">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4" name="Connecteur droit 3">
                <a:extLst>
                  <a:ext uri="{FF2B5EF4-FFF2-40B4-BE49-F238E27FC236}">
                    <a16:creationId xmlns:a16="http://schemas.microsoft.com/office/drawing/2014/main" id="{1A8B8DED-E4D7-0449-9C54-3D883D2D2A38}"/>
                  </a:ext>
                </a:extLst>
              </p:cNvPr>
              <p:cNvCxnSpPr>
                <a:cxnSpLocks/>
                <a:stCxn id="6" idx="1"/>
              </p:cNvCxnSpPr>
              <p:nvPr/>
            </p:nvCxnSpPr>
            <p:spPr bwMode="auto">
              <a:xfrm>
                <a:off x="5857590" y="1831362"/>
                <a:ext cx="1016967" cy="113486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ZoneTexte 12">
                <a:extLst>
                  <a:ext uri="{FF2B5EF4-FFF2-40B4-BE49-F238E27FC236}">
                    <a16:creationId xmlns:a16="http://schemas.microsoft.com/office/drawing/2014/main" id="{6FF01466-04EB-704F-B2E0-DA2B1A3B0B33}"/>
                  </a:ext>
                </a:extLst>
              </p:cNvPr>
              <p:cNvSpPr txBox="1"/>
              <p:nvPr/>
            </p:nvSpPr>
            <p:spPr>
              <a:xfrm>
                <a:off x="6233115" y="1950935"/>
                <a:ext cx="492443" cy="461665"/>
              </a:xfrm>
              <a:prstGeom prst="rect">
                <a:avLst/>
              </a:prstGeom>
              <a:noFill/>
            </p:spPr>
            <p:txBody>
              <a:bodyPr wrap="none" rtlCol="0">
                <a:spAutoFit/>
              </a:bodyPr>
              <a:lstStyle/>
              <a:p>
                <a:r>
                  <a:rPr lang="fr-FR" dirty="0"/>
                  <a:t>R</a:t>
                </a:r>
                <a:r>
                  <a:rPr lang="fr-FR" baseline="-25000" dirty="0"/>
                  <a:t>1</a:t>
                </a:r>
              </a:p>
            </p:txBody>
          </p:sp>
          <p:cxnSp>
            <p:nvCxnSpPr>
              <p:cNvPr id="18" name="Connecteur droit 17">
                <a:extLst>
                  <a:ext uri="{FF2B5EF4-FFF2-40B4-BE49-F238E27FC236}">
                    <a16:creationId xmlns:a16="http://schemas.microsoft.com/office/drawing/2014/main" id="{94E6F579-7330-954A-8B7C-EE02A512C787}"/>
                  </a:ext>
                </a:extLst>
              </p:cNvPr>
              <p:cNvCxnSpPr>
                <a:cxnSpLocks/>
              </p:cNvCxnSpPr>
              <p:nvPr/>
            </p:nvCxnSpPr>
            <p:spPr bwMode="auto">
              <a:xfrm>
                <a:off x="5538228" y="4030750"/>
                <a:ext cx="1315788" cy="230656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ZoneTexte 20">
                <a:extLst>
                  <a:ext uri="{FF2B5EF4-FFF2-40B4-BE49-F238E27FC236}">
                    <a16:creationId xmlns:a16="http://schemas.microsoft.com/office/drawing/2014/main" id="{82B7C677-3C10-0147-BE6D-1E4025BF510B}"/>
                  </a:ext>
                </a:extLst>
              </p:cNvPr>
              <p:cNvSpPr txBox="1"/>
              <p:nvPr/>
            </p:nvSpPr>
            <p:spPr>
              <a:xfrm>
                <a:off x="6487921" y="5266554"/>
                <a:ext cx="492443" cy="461665"/>
              </a:xfrm>
              <a:prstGeom prst="rect">
                <a:avLst/>
              </a:prstGeom>
              <a:noFill/>
            </p:spPr>
            <p:txBody>
              <a:bodyPr wrap="none" rtlCol="0">
                <a:spAutoFit/>
              </a:bodyPr>
              <a:lstStyle/>
              <a:p>
                <a:r>
                  <a:rPr lang="fr-FR" dirty="0"/>
                  <a:t>R</a:t>
                </a:r>
                <a:r>
                  <a:rPr lang="fr-FR" baseline="-25000" dirty="0"/>
                  <a:t>2</a:t>
                </a:r>
              </a:p>
            </p:txBody>
          </p:sp>
          <p:cxnSp>
            <p:nvCxnSpPr>
              <p:cNvPr id="24" name="Connecteur droit 23">
                <a:extLst>
                  <a:ext uri="{FF2B5EF4-FFF2-40B4-BE49-F238E27FC236}">
                    <a16:creationId xmlns:a16="http://schemas.microsoft.com/office/drawing/2014/main" id="{C06FB2B1-9AAA-0E48-AD40-4D26BAB5D75C}"/>
                  </a:ext>
                </a:extLst>
              </p:cNvPr>
              <p:cNvCxnSpPr/>
              <p:nvPr/>
            </p:nvCxnSpPr>
            <p:spPr bwMode="auto">
              <a:xfrm flipH="1">
                <a:off x="4217391" y="3670785"/>
                <a:ext cx="27323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Connecteur droit 29">
                <a:extLst>
                  <a:ext uri="{FF2B5EF4-FFF2-40B4-BE49-F238E27FC236}">
                    <a16:creationId xmlns:a16="http://schemas.microsoft.com/office/drawing/2014/main" id="{1608C622-9764-0F40-AAD1-ED47EEBCB2FA}"/>
                  </a:ext>
                </a:extLst>
              </p:cNvPr>
              <p:cNvCxnSpPr/>
              <p:nvPr/>
            </p:nvCxnSpPr>
            <p:spPr bwMode="auto">
              <a:xfrm flipH="1">
                <a:off x="4240055" y="4378011"/>
                <a:ext cx="27323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Connecteur droit 34">
                <a:extLst>
                  <a:ext uri="{FF2B5EF4-FFF2-40B4-BE49-F238E27FC236}">
                    <a16:creationId xmlns:a16="http://schemas.microsoft.com/office/drawing/2014/main" id="{C1600597-17BE-774F-B318-EBB11CDB0151}"/>
                  </a:ext>
                </a:extLst>
              </p:cNvPr>
              <p:cNvCxnSpPr>
                <a:cxnSpLocks/>
              </p:cNvCxnSpPr>
              <p:nvPr/>
            </p:nvCxnSpPr>
            <p:spPr bwMode="auto">
              <a:xfrm>
                <a:off x="5843016" y="3904488"/>
                <a:ext cx="2198827" cy="43355"/>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5" name="ZoneTexte 44">
                <a:extLst>
                  <a:ext uri="{FF2B5EF4-FFF2-40B4-BE49-F238E27FC236}">
                    <a16:creationId xmlns:a16="http://schemas.microsoft.com/office/drawing/2014/main" id="{B48FFBA5-15C2-8D4B-A152-E01A29B888EE}"/>
                  </a:ext>
                </a:extLst>
              </p:cNvPr>
              <p:cNvSpPr txBox="1"/>
              <p:nvPr/>
            </p:nvSpPr>
            <p:spPr>
              <a:xfrm>
                <a:off x="3815097" y="3726607"/>
                <a:ext cx="338554" cy="461665"/>
              </a:xfrm>
              <a:prstGeom prst="rect">
                <a:avLst/>
              </a:prstGeom>
              <a:noFill/>
            </p:spPr>
            <p:txBody>
              <a:bodyPr wrap="none" rtlCol="0">
                <a:spAutoFit/>
              </a:bodyPr>
              <a:lstStyle/>
              <a:p>
                <a:r>
                  <a:rPr lang="fr-FR" dirty="0">
                    <a:latin typeface="+mj-lt"/>
                  </a:rPr>
                  <a:t>h</a:t>
                </a:r>
              </a:p>
            </p:txBody>
          </p:sp>
          <p:sp>
            <p:nvSpPr>
              <p:cNvPr id="50" name="Corde 49">
                <a:extLst>
                  <a:ext uri="{FF2B5EF4-FFF2-40B4-BE49-F238E27FC236}">
                    <a16:creationId xmlns:a16="http://schemas.microsoft.com/office/drawing/2014/main" id="{C9FA15A8-7F8B-CF43-AF27-23C01FD7D451}"/>
                  </a:ext>
                </a:extLst>
              </p:cNvPr>
              <p:cNvSpPr/>
              <p:nvPr/>
            </p:nvSpPr>
            <p:spPr bwMode="auto">
              <a:xfrm rot="17075990">
                <a:off x="5455795" y="1386331"/>
                <a:ext cx="2933326" cy="3054301"/>
              </a:xfrm>
              <a:prstGeom prst="chord">
                <a:avLst>
                  <a:gd name="adj1" fmla="val 7121062"/>
                  <a:gd name="adj2" fmla="val 1279203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cxnSp>
            <p:nvCxnSpPr>
              <p:cNvPr id="32" name="Connecteur droit 31">
                <a:extLst>
                  <a:ext uri="{FF2B5EF4-FFF2-40B4-BE49-F238E27FC236}">
                    <a16:creationId xmlns:a16="http://schemas.microsoft.com/office/drawing/2014/main" id="{9AD7E318-CDA7-9746-8E5B-90613715BCC3}"/>
                  </a:ext>
                </a:extLst>
              </p:cNvPr>
              <p:cNvCxnSpPr>
                <a:cxnSpLocks/>
              </p:cNvCxnSpPr>
              <p:nvPr/>
            </p:nvCxnSpPr>
            <p:spPr bwMode="auto">
              <a:xfrm>
                <a:off x="6874557" y="1298448"/>
                <a:ext cx="0" cy="36484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Connecteur droit 51">
                <a:extLst>
                  <a:ext uri="{FF2B5EF4-FFF2-40B4-BE49-F238E27FC236}">
                    <a16:creationId xmlns:a16="http://schemas.microsoft.com/office/drawing/2014/main" id="{E07F8C65-25C4-DA48-BFAA-E66525FF6CDE}"/>
                  </a:ext>
                </a:extLst>
              </p:cNvPr>
              <p:cNvCxnSpPr>
                <a:cxnSpLocks/>
                <a:stCxn id="50" idx="1"/>
              </p:cNvCxnSpPr>
              <p:nvPr/>
            </p:nvCxnSpPr>
            <p:spPr bwMode="auto">
              <a:xfrm>
                <a:off x="5823069" y="3910336"/>
                <a:ext cx="2209630" cy="37507"/>
              </a:xfrm>
              <a:prstGeom prst="line">
                <a:avLst/>
              </a:prstGeom>
              <a:solidFill>
                <a:schemeClr val="accent1"/>
              </a:solidFill>
              <a:ln w="38100" cap="flat" cmpd="sng" algn="ctr">
                <a:solidFill>
                  <a:srgbClr val="00B050"/>
                </a:solidFill>
                <a:prstDash val="solid"/>
                <a:round/>
                <a:headEnd type="none" w="med" len="med"/>
                <a:tailEnd type="none" w="med" len="med"/>
              </a:ln>
              <a:effectLst/>
            </p:spPr>
          </p:cxnSp>
          <p:cxnSp>
            <p:nvCxnSpPr>
              <p:cNvPr id="57" name="Connecteur droit avec flèche 56">
                <a:extLst>
                  <a:ext uri="{FF2B5EF4-FFF2-40B4-BE49-F238E27FC236}">
                    <a16:creationId xmlns:a16="http://schemas.microsoft.com/office/drawing/2014/main" id="{DB7FBD3E-A9C4-0242-B272-AD8B2A5C019B}"/>
                  </a:ext>
                </a:extLst>
              </p:cNvPr>
              <p:cNvCxnSpPr>
                <a:cxnSpLocks/>
              </p:cNvCxnSpPr>
              <p:nvPr/>
            </p:nvCxnSpPr>
            <p:spPr bwMode="auto">
              <a:xfrm flipV="1">
                <a:off x="6870702" y="2642914"/>
                <a:ext cx="12999" cy="1266979"/>
              </a:xfrm>
              <a:prstGeom prst="straightConnector1">
                <a:avLst/>
              </a:prstGeom>
              <a:solidFill>
                <a:schemeClr val="accent1"/>
              </a:solidFill>
              <a:ln w="57150" cap="flat" cmpd="sng" algn="ctr">
                <a:solidFill>
                  <a:srgbClr val="C00000"/>
                </a:solidFill>
                <a:prstDash val="solid"/>
                <a:round/>
                <a:headEnd type="none" w="med" len="med"/>
                <a:tailEnd type="triangle"/>
              </a:ln>
              <a:effectLst/>
            </p:spPr>
          </p:cxnSp>
          <p:sp>
            <p:nvSpPr>
              <p:cNvPr id="59" name="ZoneTexte 58">
                <a:extLst>
                  <a:ext uri="{FF2B5EF4-FFF2-40B4-BE49-F238E27FC236}">
                    <a16:creationId xmlns:a16="http://schemas.microsoft.com/office/drawing/2014/main" id="{A4751FA8-EBB8-F246-9E26-A934C5CAE819}"/>
                  </a:ext>
                </a:extLst>
              </p:cNvPr>
              <p:cNvSpPr txBox="1"/>
              <p:nvPr/>
            </p:nvSpPr>
            <p:spPr>
              <a:xfrm>
                <a:off x="6922458" y="3012498"/>
                <a:ext cx="619080" cy="461665"/>
              </a:xfrm>
              <a:prstGeom prst="rect">
                <a:avLst/>
              </a:prstGeom>
              <a:noFill/>
            </p:spPr>
            <p:txBody>
              <a:bodyPr wrap="none" rtlCol="0">
                <a:spAutoFit/>
              </a:bodyPr>
              <a:lstStyle/>
              <a:p>
                <a:r>
                  <a:rPr lang="fr-FR" dirty="0" err="1">
                    <a:solidFill>
                      <a:srgbClr val="C00000"/>
                    </a:solidFill>
                  </a:rPr>
                  <a:t>F</a:t>
                </a:r>
                <a:r>
                  <a:rPr lang="fr-FR" baseline="-25000" dirty="0" err="1">
                    <a:solidFill>
                      <a:srgbClr val="C00000"/>
                    </a:solidFill>
                  </a:rPr>
                  <a:t>rep</a:t>
                </a:r>
                <a:endParaRPr lang="fr-FR" baseline="-25000" dirty="0">
                  <a:solidFill>
                    <a:srgbClr val="C00000"/>
                  </a:solidFill>
                </a:endParaRPr>
              </a:p>
            </p:txBody>
          </p:sp>
          <p:cxnSp>
            <p:nvCxnSpPr>
              <p:cNvPr id="65" name="Connecteur droit avec flèche 64">
                <a:extLst>
                  <a:ext uri="{FF2B5EF4-FFF2-40B4-BE49-F238E27FC236}">
                    <a16:creationId xmlns:a16="http://schemas.microsoft.com/office/drawing/2014/main" id="{B9662924-DBB2-E842-AAE3-7F8E976DC736}"/>
                  </a:ext>
                </a:extLst>
              </p:cNvPr>
              <p:cNvCxnSpPr>
                <a:cxnSpLocks/>
              </p:cNvCxnSpPr>
              <p:nvPr/>
            </p:nvCxnSpPr>
            <p:spPr bwMode="auto">
              <a:xfrm>
                <a:off x="6980364" y="3095550"/>
                <a:ext cx="320213"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66" name="ZoneTexte 65">
                <a:extLst>
                  <a:ext uri="{FF2B5EF4-FFF2-40B4-BE49-F238E27FC236}">
                    <a16:creationId xmlns:a16="http://schemas.microsoft.com/office/drawing/2014/main" id="{C0896F3B-2167-CA47-A30B-9A4F27B0DAD5}"/>
                  </a:ext>
                </a:extLst>
              </p:cNvPr>
              <p:cNvSpPr txBox="1"/>
              <p:nvPr/>
            </p:nvSpPr>
            <p:spPr>
              <a:xfrm>
                <a:off x="3703966" y="3172098"/>
                <a:ext cx="1681871" cy="338554"/>
              </a:xfrm>
              <a:prstGeom prst="rect">
                <a:avLst/>
              </a:prstGeom>
              <a:noFill/>
            </p:spPr>
            <p:txBody>
              <a:bodyPr wrap="none" rtlCol="0">
                <a:spAutoFit/>
              </a:bodyPr>
              <a:lstStyle/>
              <a:p>
                <a:r>
                  <a:rPr lang="fr-FR" sz="1600" dirty="0">
                    <a:solidFill>
                      <a:srgbClr val="00B050"/>
                    </a:solidFill>
                  </a:rPr>
                  <a:t>Surface of contact</a:t>
                </a:r>
              </a:p>
            </p:txBody>
          </p:sp>
          <p:cxnSp>
            <p:nvCxnSpPr>
              <p:cNvPr id="68" name="Connecteur droit avec flèche 67">
                <a:extLst>
                  <a:ext uri="{FF2B5EF4-FFF2-40B4-BE49-F238E27FC236}">
                    <a16:creationId xmlns:a16="http://schemas.microsoft.com/office/drawing/2014/main" id="{001F2089-B996-9E49-A6DE-EA2DF3DBD80C}"/>
                  </a:ext>
                </a:extLst>
              </p:cNvPr>
              <p:cNvCxnSpPr>
                <a:stCxn id="66" idx="2"/>
              </p:cNvCxnSpPr>
              <p:nvPr/>
            </p:nvCxnSpPr>
            <p:spPr bwMode="auto">
              <a:xfrm>
                <a:off x="4544902" y="3510652"/>
                <a:ext cx="1199825" cy="359366"/>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47" name="Connecteur droit avec flèche 46">
                <a:extLst>
                  <a:ext uri="{FF2B5EF4-FFF2-40B4-BE49-F238E27FC236}">
                    <a16:creationId xmlns:a16="http://schemas.microsoft.com/office/drawing/2014/main" id="{9CF7A310-5484-F94C-96BD-6A0E537D5081}"/>
                  </a:ext>
                </a:extLst>
              </p:cNvPr>
              <p:cNvCxnSpPr/>
              <p:nvPr/>
            </p:nvCxnSpPr>
            <p:spPr bwMode="auto">
              <a:xfrm>
                <a:off x="6874558" y="4173094"/>
                <a:ext cx="116728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8" name="ZoneTexte 47">
                <a:extLst>
                  <a:ext uri="{FF2B5EF4-FFF2-40B4-BE49-F238E27FC236}">
                    <a16:creationId xmlns:a16="http://schemas.microsoft.com/office/drawing/2014/main" id="{FF03D312-3A39-ED42-A9DB-89DDF3AF46C5}"/>
                  </a:ext>
                </a:extLst>
              </p:cNvPr>
              <p:cNvSpPr txBox="1"/>
              <p:nvPr/>
            </p:nvSpPr>
            <p:spPr>
              <a:xfrm>
                <a:off x="7058193" y="3817521"/>
                <a:ext cx="411480" cy="461665"/>
              </a:xfrm>
              <a:prstGeom prst="rect">
                <a:avLst/>
              </a:prstGeom>
              <a:noFill/>
            </p:spPr>
            <p:txBody>
              <a:bodyPr wrap="square" rtlCol="0">
                <a:spAutoFit/>
              </a:bodyPr>
              <a:lstStyle/>
              <a:p>
                <a:r>
                  <a:rPr lang="fr-FR" dirty="0"/>
                  <a:t>a</a:t>
                </a:r>
              </a:p>
            </p:txBody>
          </p:sp>
        </p:grpSp>
        <p:sp>
          <p:nvSpPr>
            <p:cNvPr id="42" name="Corde 41">
              <a:extLst>
                <a:ext uri="{FF2B5EF4-FFF2-40B4-BE49-F238E27FC236}">
                  <a16:creationId xmlns:a16="http://schemas.microsoft.com/office/drawing/2014/main" id="{D984140F-54A7-0646-AE66-31E0EFD147BE}"/>
                </a:ext>
              </a:extLst>
            </p:cNvPr>
            <p:cNvSpPr/>
            <p:nvPr/>
          </p:nvSpPr>
          <p:spPr bwMode="auto">
            <a:xfrm rot="8860429">
              <a:off x="3830889" y="3691532"/>
              <a:ext cx="5605335" cy="5218111"/>
            </a:xfrm>
            <a:prstGeom prst="chord">
              <a:avLst>
                <a:gd name="adj1" fmla="val 2700000"/>
                <a:gd name="adj2" fmla="val 1205473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charset="0"/>
              </a:endParaRPr>
            </a:p>
          </p:txBody>
        </p:sp>
      </p:grpSp>
    </p:spTree>
    <p:extLst>
      <p:ext uri="{BB962C8B-B14F-4D97-AF65-F5344CB8AC3E}">
        <p14:creationId xmlns:p14="http://schemas.microsoft.com/office/powerpoint/2010/main" val="14806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54" grpId="0"/>
    </p:bld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17321</TotalTime>
  <Words>3215</Words>
  <Application>Microsoft Macintosh PowerPoint</Application>
  <PresentationFormat>Affichage à l'écran (4:3)</PresentationFormat>
  <Paragraphs>721</Paragraphs>
  <Slides>75</Slides>
  <Notes>2</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75</vt:i4>
      </vt:variant>
    </vt:vector>
  </HeadingPairs>
  <TitlesOfParts>
    <vt:vector size="82" baseType="lpstr">
      <vt:lpstr>Calibri</vt:lpstr>
      <vt:lpstr>Cambria Math</vt:lpstr>
      <vt:lpstr>Courier New</vt:lpstr>
      <vt:lpstr>Symbol</vt:lpstr>
      <vt:lpstr>Times</vt:lpstr>
      <vt:lpstr>Nouvelle présentation</vt:lpstr>
      <vt:lpstr>…quation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Microscopie en champ proche</dc:title>
  <dc:creator>alexandre DAZZI</dc:creator>
  <cp:lastModifiedBy>Alexandre Dazzi</cp:lastModifiedBy>
  <cp:revision>273</cp:revision>
  <dcterms:created xsi:type="dcterms:W3CDTF">2013-01-16T18:02:40Z</dcterms:created>
  <dcterms:modified xsi:type="dcterms:W3CDTF">2020-10-09T06:52:49Z</dcterms:modified>
</cp:coreProperties>
</file>