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256" r:id="rId2"/>
    <p:sldId id="262" r:id="rId3"/>
    <p:sldId id="274" r:id="rId4"/>
    <p:sldId id="275" r:id="rId5"/>
    <p:sldId id="277" r:id="rId6"/>
    <p:sldId id="283" r:id="rId7"/>
    <p:sldId id="289" r:id="rId8"/>
    <p:sldId id="286" r:id="rId9"/>
    <p:sldId id="287" r:id="rId10"/>
    <p:sldId id="281" r:id="rId11"/>
    <p:sldId id="268" r:id="rId12"/>
    <p:sldId id="269" r:id="rId13"/>
    <p:sldId id="290" r:id="rId14"/>
    <p:sldId id="291" r:id="rId15"/>
    <p:sldId id="298" r:id="rId16"/>
    <p:sldId id="292" r:id="rId17"/>
    <p:sldId id="294" r:id="rId18"/>
    <p:sldId id="296" r:id="rId19"/>
    <p:sldId id="297" r:id="rId20"/>
    <p:sldId id="295" r:id="rId21"/>
    <p:sldId id="26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3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B65C-79E1-4AB9-89BE-4639D8F6BC02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7491E-B061-4914-A48C-0888702A0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1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43D68FB-B23C-49B5-ADCC-63A489EFFF6E}" type="datetime1">
              <a:rPr lang="fr-FR" smtClean="0"/>
              <a:t>30/09/2020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Idris Tlemsani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34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CF50-E8D4-4293-A761-77D51F731AC8}" type="datetime1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4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B5C-19EF-4EB2-A6F1-1A51C964A570}" type="datetime1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3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055-508B-459E-9758-CED4E24202DE}" type="datetime1">
              <a:rPr lang="fr-FR" smtClean="0"/>
              <a:t>30/09/2020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B0409D-C16E-4B9C-AF9E-F6C04E5FC5EB}" type="datetime1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Idris Tlemsani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077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8E44-365A-4D36-8734-C70ADFF9B620}" type="datetime1">
              <a:rPr lang="fr-FR" smtClean="0"/>
              <a:t>30/09/2020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4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8F2-D264-4E2A-938D-A47810C28307}" type="datetime1">
              <a:rPr lang="fr-FR" smtClean="0"/>
              <a:t>30/09/2020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1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B7E5-B898-4265-BBDA-CC4FF08EC526}" type="datetime1">
              <a:rPr lang="fr-FR" smtClean="0"/>
              <a:t>30/09/2020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06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5661-512F-4482-BC32-46CDDBC4E28F}" type="datetime1">
              <a:rPr lang="fr-FR" smtClean="0"/>
              <a:t>30/09/2020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26AA-B634-46CD-ABA6-7B84B50C1795}" type="datetime1">
              <a:rPr lang="fr-FR" smtClean="0"/>
              <a:t>30/09/2020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Idris Tlemsani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52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9233C4C-22C3-4823-BA77-EF5D17CF381C}" type="datetime1">
              <a:rPr lang="fr-FR" smtClean="0"/>
              <a:t>30/09/2020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Idris Tlemsani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7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220164E-CF0B-4C18-8D9B-CF97B511EA51}" type="datetime1">
              <a:rPr lang="fr-FR" smtClean="0"/>
              <a:t>30/09/2020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Idris Tlemsani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4EA864-C0B7-42A0-BAB4-6BF685C40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9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38%2Fnprot.2006.2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38%2Fnprot.2006.2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38%2Fnprot.2006.2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38%2Fnprot.2006.2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77CAB-ED03-4F89-A675-798360FDC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dichroïsme circulaire dans l’étude des protéines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491FC-D05F-4F8D-B66C-DA5DFD1FB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 M2CHIPS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364BA4-7F9A-4171-BAC5-1C845ABB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09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4AFF-F5E4-44FA-9904-58124E5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4390F-6922-4DED-9AC6-AB97DF20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038" y="1224231"/>
            <a:ext cx="4754880" cy="3749040"/>
          </a:xfrm>
        </p:spPr>
        <p:txBody>
          <a:bodyPr>
            <a:normAutofit/>
          </a:bodyPr>
          <a:lstStyle/>
          <a:p>
            <a:r>
              <a:rPr lang="fr-FR" dirty="0"/>
              <a:t>Méthodes expérimentales </a:t>
            </a:r>
          </a:p>
          <a:p>
            <a:pPr marL="0" indent="0">
              <a:buNone/>
            </a:pPr>
            <a:r>
              <a:rPr lang="fr-FR" dirty="0"/>
              <a:t>Dichroïsme circulaire de la protéine</a:t>
            </a:r>
          </a:p>
          <a:p>
            <a:pPr marL="0" indent="0">
              <a:buNone/>
            </a:pPr>
            <a:r>
              <a:rPr lang="fr-FR" dirty="0"/>
              <a:t>Identification des bandes caractéristiques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E4554-B1B9-4C7A-B1FC-5E429DF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B1771D-B926-4A54-80CC-4AA7D9E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96AD1C-4087-4CB8-A84E-BBECA7BB8FD5}"/>
              </a:ext>
            </a:extLst>
          </p:cNvPr>
          <p:cNvSpPr txBox="1"/>
          <p:nvPr/>
        </p:nvSpPr>
        <p:spPr>
          <a:xfrm>
            <a:off x="614038" y="5086473"/>
            <a:ext cx="75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 du spectre avec ce de la base de données (SELCON, CONTIN…)</a:t>
            </a:r>
          </a:p>
        </p:txBody>
      </p:sp>
      <p:graphicFrame>
        <p:nvGraphicFramePr>
          <p:cNvPr id="7" name="Tableau 11">
            <a:extLst>
              <a:ext uri="{FF2B5EF4-FFF2-40B4-BE49-F238E27FC236}">
                <a16:creationId xmlns:a16="http://schemas.microsoft.com/office/drawing/2014/main" id="{BDC4E6AB-8E3B-456C-A9B1-D055F99C7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79216"/>
              </p:ext>
            </p:extLst>
          </p:nvPr>
        </p:nvGraphicFramePr>
        <p:xfrm>
          <a:off x="436484" y="3098751"/>
          <a:ext cx="7279689" cy="165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60">
                  <a:extLst>
                    <a:ext uri="{9D8B030D-6E8A-4147-A177-3AD203B41FA5}">
                      <a16:colId xmlns:a16="http://schemas.microsoft.com/office/drawing/2014/main" val="3361002849"/>
                    </a:ext>
                  </a:extLst>
                </a:gridCol>
                <a:gridCol w="1828197">
                  <a:extLst>
                    <a:ext uri="{9D8B030D-6E8A-4147-A177-3AD203B41FA5}">
                      <a16:colId xmlns:a16="http://schemas.microsoft.com/office/drawing/2014/main" val="1556223963"/>
                    </a:ext>
                  </a:extLst>
                </a:gridCol>
                <a:gridCol w="1677879">
                  <a:extLst>
                    <a:ext uri="{9D8B030D-6E8A-4147-A177-3AD203B41FA5}">
                      <a16:colId xmlns:a16="http://schemas.microsoft.com/office/drawing/2014/main" val="4190925870"/>
                    </a:ext>
                  </a:extLst>
                </a:gridCol>
                <a:gridCol w="1588953">
                  <a:extLst>
                    <a:ext uri="{9D8B030D-6E8A-4147-A177-3AD203B41FA5}">
                      <a16:colId xmlns:a16="http://schemas.microsoft.com/office/drawing/2014/main" val="1510387192"/>
                    </a:ext>
                  </a:extLst>
                </a:gridCol>
              </a:tblGrid>
              <a:tr h="37143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Hélice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Feuillet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Aléatoire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9307"/>
                  </a:ext>
                </a:extLst>
              </a:tr>
              <a:tr h="64110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positive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7759"/>
                  </a:ext>
                </a:extLst>
              </a:tr>
              <a:tr h="64110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négative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208</a:t>
                      </a:r>
                    </a:p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597"/>
                  </a:ext>
                </a:extLst>
              </a:tr>
            </a:tbl>
          </a:graphicData>
        </a:graphic>
      </p:graphicFrame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50DB7C4-272D-403A-8AF0-A1E9EC0FA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3727" y="1207364"/>
            <a:ext cx="4123086" cy="5100308"/>
          </a:xfrm>
        </p:spPr>
        <p:txBody>
          <a:bodyPr/>
          <a:lstStyle/>
          <a:p>
            <a:r>
              <a:rPr lang="fr-FR" dirty="0"/>
              <a:t>Exemple SELCON:</a:t>
            </a:r>
          </a:p>
          <a:p>
            <a:pPr marL="342900" indent="-342900">
              <a:buAutoNum type="arabicParenR"/>
            </a:pPr>
            <a:r>
              <a:rPr lang="fr-FR" dirty="0"/>
              <a:t>Comparaison des valeurs expérimentales avec la base de données</a:t>
            </a:r>
          </a:p>
          <a:p>
            <a:pPr marL="342900" indent="-342900">
              <a:buAutoNum type="arabicParenR"/>
            </a:pPr>
            <a:r>
              <a:rPr lang="fr-FR" dirty="0"/>
              <a:t> Surestimation des écarts</a:t>
            </a:r>
          </a:p>
          <a:p>
            <a:pPr marL="342900" indent="-342900">
              <a:buAutoNum type="arabicParenR"/>
            </a:pPr>
            <a:r>
              <a:rPr lang="fr-FR" dirty="0"/>
              <a:t>Sélection d’un spectre proche</a:t>
            </a:r>
          </a:p>
          <a:p>
            <a:pPr marL="342900" indent="-342900">
              <a:buAutoNum type="arabicParenR"/>
            </a:pPr>
            <a:r>
              <a:rPr lang="fr-FR" dirty="0"/>
              <a:t>Déconvolution via a </a:t>
            </a:r>
            <a:r>
              <a:rPr lang="fr-FR" dirty="0" err="1"/>
              <a:t>Singular</a:t>
            </a:r>
            <a:r>
              <a:rPr lang="fr-FR" dirty="0"/>
              <a:t> value </a:t>
            </a:r>
            <a:r>
              <a:rPr lang="fr-FR" dirty="0" err="1"/>
              <a:t>decomposition</a:t>
            </a:r>
            <a:r>
              <a:rPr lang="fr-FR" dirty="0"/>
              <a:t> (SVD) </a:t>
            </a:r>
          </a:p>
          <a:p>
            <a:pPr marL="0" indent="0">
              <a:buNone/>
            </a:pPr>
            <a:r>
              <a:rPr lang="fr-FR" dirty="0"/>
              <a:t>           Modification des % d’hélices et feuillet jusqu’à réobtenir le spectre expérimental</a:t>
            </a:r>
          </a:p>
          <a:p>
            <a:pPr marL="0" indent="0">
              <a:buNone/>
            </a:pPr>
            <a:r>
              <a:rPr lang="fr-FR" dirty="0"/>
              <a:t>5) Affichage des proportions 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4AB33FD-676D-48D8-80F0-E7F06162BE0F}"/>
              </a:ext>
            </a:extLst>
          </p:cNvPr>
          <p:cNvSpPr/>
          <p:nvPr/>
        </p:nvSpPr>
        <p:spPr>
          <a:xfrm>
            <a:off x="7904380" y="4012251"/>
            <a:ext cx="656947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2AAD9E1-8AF6-4432-8EF0-FC38619F5F4C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/>
              <a:t>Méthode</a:t>
            </a:r>
          </a:p>
        </p:txBody>
      </p:sp>
    </p:spTree>
    <p:extLst>
      <p:ext uri="{BB962C8B-B14F-4D97-AF65-F5344CB8AC3E}">
        <p14:creationId xmlns:p14="http://schemas.microsoft.com/office/powerpoint/2010/main" val="95736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2EBB4D-EAE1-4C56-B24F-1973C8D444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18266" y="2129393"/>
            <a:ext cx="6167547" cy="4022892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B5BD45-5D44-4B9B-AA5F-ABC02F831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938" y="196517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Source accordable en longueur d'onde </a:t>
            </a:r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</a:t>
            </a:r>
            <a:r>
              <a:rPr lang="fr-FR" sz="1800" dirty="0"/>
              <a:t> lampe au </a:t>
            </a:r>
            <a:r>
              <a:rPr lang="fr-FR" sz="1800" dirty="0" err="1"/>
              <a:t>Deuterium</a:t>
            </a:r>
            <a:r>
              <a:rPr lang="fr-FR" sz="1800" dirty="0"/>
              <a:t> + monochromateur UV-visible</a:t>
            </a:r>
          </a:p>
          <a:p>
            <a:pPr marL="0" indent="0">
              <a:buNone/>
            </a:pPr>
            <a:r>
              <a:rPr lang="fr-FR" sz="1800" b="1" dirty="0"/>
              <a:t>Générateur d'ondes polarisées circulairement droite et gauche  </a:t>
            </a:r>
          </a:p>
          <a:p>
            <a:r>
              <a:rPr lang="fr-FR" sz="1800" dirty="0">
                <a:sym typeface="Wingdings" panose="05000000000000000000" pitchFamily="2" charset="2"/>
              </a:rPr>
              <a:t> </a:t>
            </a:r>
            <a:r>
              <a:rPr lang="fr-FR" sz="1800" dirty="0"/>
              <a:t>Lame de retard / Cellule de </a:t>
            </a:r>
            <a:r>
              <a:rPr lang="fr-FR" sz="1800" dirty="0" err="1"/>
              <a:t>Pockels</a:t>
            </a:r>
            <a:r>
              <a:rPr lang="fr-FR" sz="1800" dirty="0"/>
              <a:t> / Modulateur photoélastique (PEM)</a:t>
            </a:r>
          </a:p>
          <a:p>
            <a:pPr marL="0" indent="0">
              <a:buNone/>
            </a:pPr>
            <a:r>
              <a:rPr lang="fr-FR" sz="1800" b="1" dirty="0"/>
              <a:t>Détecteur permettant d’analyser la différence d’absorption entre deux types d’ondes</a:t>
            </a:r>
          </a:p>
          <a:p>
            <a:pPr marL="0" indent="0">
              <a:buNone/>
            </a:pPr>
            <a:r>
              <a:rPr lang="fr-FR" sz="1800" dirty="0">
                <a:sym typeface="Wingdings" panose="05000000000000000000" pitchFamily="2" charset="2"/>
              </a:rPr>
              <a:t> Photomultiplicateur + Amplificateur (Lock in)</a:t>
            </a:r>
            <a:endParaRPr lang="fr-FR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0F2D55-73BE-43D3-B10B-55B24717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F1CE96-7E35-43EB-800B-42DA6430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11</a:t>
            </a:fld>
            <a:endParaRPr lang="fr-FR"/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894A438F-3F6F-4CFB-9D71-D2762256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300" dirty="0"/>
              <a:t>Difficultés expérimentales </a:t>
            </a:r>
          </a:p>
        </p:txBody>
      </p:sp>
    </p:spTree>
    <p:extLst>
      <p:ext uri="{BB962C8B-B14F-4D97-AF65-F5344CB8AC3E}">
        <p14:creationId xmlns:p14="http://schemas.microsoft.com/office/powerpoint/2010/main" val="341696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E983B54-11F1-4141-B1A8-7DD6B0005DEA}"/>
              </a:ext>
            </a:extLst>
          </p:cNvPr>
          <p:cNvSpPr txBox="1"/>
          <p:nvPr/>
        </p:nvSpPr>
        <p:spPr>
          <a:xfrm>
            <a:off x="426720" y="1899820"/>
            <a:ext cx="11391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Liées à la source de lumière </a:t>
            </a:r>
          </a:p>
          <a:p>
            <a:r>
              <a:rPr lang="fr-FR" dirty="0"/>
              <a:t>- Source peu intense et non ponctuelle </a:t>
            </a:r>
            <a:r>
              <a:rPr lang="fr-FR" dirty="0">
                <a:sym typeface="Wingdings" panose="05000000000000000000" pitchFamily="2" charset="2"/>
              </a:rPr>
              <a:t> Obtention d’un faisceau parallèle sur tout le trajet difficile</a:t>
            </a:r>
          </a:p>
          <a:p>
            <a:r>
              <a:rPr lang="fr-FR" dirty="0">
                <a:sym typeface="Wingdings" panose="05000000000000000000" pitchFamily="2" charset="2"/>
              </a:rPr>
              <a:t>- Vérification de la polarisation en sortie de PEM  Compensateur de Babinet Soleil</a:t>
            </a:r>
            <a:endParaRPr lang="fr-FR" dirty="0"/>
          </a:p>
          <a:p>
            <a:endParaRPr lang="fr-FR" dirty="0"/>
          </a:p>
          <a:p>
            <a:r>
              <a:rPr lang="fr-FR" dirty="0"/>
              <a:t>Liées au détecteur</a:t>
            </a:r>
          </a:p>
          <a:p>
            <a:r>
              <a:rPr lang="fr-FR" dirty="0"/>
              <a:t>- Très sensible </a:t>
            </a:r>
            <a:r>
              <a:rPr lang="fr-FR" dirty="0">
                <a:sym typeface="Wingdings" panose="05000000000000000000" pitchFamily="2" charset="2"/>
              </a:rPr>
              <a:t> Cristal parfaitement isotrope / Longueur d’onde variable</a:t>
            </a:r>
            <a:endParaRPr lang="fr-FR" dirty="0"/>
          </a:p>
          <a:p>
            <a:endParaRPr lang="fr-FR" dirty="0"/>
          </a:p>
          <a:p>
            <a:r>
              <a:rPr lang="fr-FR" dirty="0"/>
              <a:t>Liées au montage :</a:t>
            </a:r>
          </a:p>
          <a:p>
            <a:r>
              <a:rPr lang="fr-FR" dirty="0"/>
              <a:t>- Positionnement de la cuve influe le blanc </a:t>
            </a:r>
            <a:r>
              <a:rPr lang="fr-FR" dirty="0">
                <a:sym typeface="Wingdings" panose="05000000000000000000" pitchFamily="2" charset="2"/>
              </a:rPr>
              <a:t> Problème de reproductibilité </a:t>
            </a:r>
          </a:p>
          <a:p>
            <a:r>
              <a:rPr lang="fr-FR" dirty="0"/>
              <a:t>                                                                         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 Travailler sous vide car l’oxygène absorbe dans l’UV </a:t>
            </a:r>
          </a:p>
          <a:p>
            <a:endParaRPr lang="fr-FR" dirty="0"/>
          </a:p>
          <a:p>
            <a:r>
              <a:rPr lang="fr-FR" dirty="0"/>
              <a:t>Certains tampons absorbent dans les longueurs d’intérêt (phosphates, sulfates, carbonates et acétates)</a:t>
            </a:r>
          </a:p>
          <a:p>
            <a:endParaRPr lang="fr-FR" dirty="0"/>
          </a:p>
          <a:p>
            <a:r>
              <a:rPr lang="fr-FR" dirty="0"/>
              <a:t>Préparation de l’échantillon :  Concentration, pureté  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80CF55-BEFB-4904-947F-C1602C45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8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300" dirty="0"/>
              <a:t>Difficultés expérimentales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8F3DA1-26A5-4258-999A-0089C399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BBCEBA9-DE88-430C-8EE2-9C0E90E0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4441AC-26BD-4D3B-B786-8D26D73FB7FA}"/>
              </a:ext>
            </a:extLst>
          </p:cNvPr>
          <p:cNvSpPr txBox="1"/>
          <p:nvPr/>
        </p:nvSpPr>
        <p:spPr>
          <a:xfrm>
            <a:off x="605105" y="1627132"/>
            <a:ext cx="1564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Native </a:t>
            </a:r>
            <a:r>
              <a:rPr lang="fr-FR" sz="1500" dirty="0" err="1"/>
              <a:t>protein</a:t>
            </a:r>
            <a:endParaRPr lang="fr-FR" sz="1500" dirty="0"/>
          </a:p>
          <a:p>
            <a:pPr algn="ctr"/>
            <a:r>
              <a:rPr lang="fr-FR" sz="1500" dirty="0" err="1"/>
              <a:t>MetMb</a:t>
            </a:r>
            <a:r>
              <a:rPr lang="fr-FR" sz="1500" dirty="0"/>
              <a:t>, </a:t>
            </a:r>
            <a:r>
              <a:rPr lang="fr-FR" sz="1500" dirty="0" err="1"/>
              <a:t>SNase</a:t>
            </a:r>
            <a:endParaRPr lang="fr-FR" sz="1500" dirty="0"/>
          </a:p>
          <a:p>
            <a:pPr algn="ctr"/>
            <a:endParaRPr lang="fr-FR" sz="15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258109-4B20-47B8-A44E-1087095C1D45}"/>
              </a:ext>
            </a:extLst>
          </p:cNvPr>
          <p:cNvCxnSpPr/>
          <p:nvPr/>
        </p:nvCxnSpPr>
        <p:spPr>
          <a:xfrm flipV="1">
            <a:off x="2211505" y="1328888"/>
            <a:ext cx="0" cy="1083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8819BCC-7A05-49B2-BACF-06619B026B28}"/>
              </a:ext>
            </a:extLst>
          </p:cNvPr>
          <p:cNvCxnSpPr>
            <a:cxnSpLocks/>
          </p:cNvCxnSpPr>
          <p:nvPr/>
        </p:nvCxnSpPr>
        <p:spPr>
          <a:xfrm>
            <a:off x="2229261" y="184379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B1B0DFC-8A87-4C3B-9D3E-E7527FA71736}"/>
              </a:ext>
            </a:extLst>
          </p:cNvPr>
          <p:cNvCxnSpPr/>
          <p:nvPr/>
        </p:nvCxnSpPr>
        <p:spPr>
          <a:xfrm>
            <a:off x="2211505" y="1328888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C0096A9-D98A-456A-99AA-C1D6F220A225}"/>
              </a:ext>
            </a:extLst>
          </p:cNvPr>
          <p:cNvCxnSpPr/>
          <p:nvPr/>
        </p:nvCxnSpPr>
        <p:spPr>
          <a:xfrm>
            <a:off x="2220383" y="241196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A39FA33-5F77-4067-AA56-6F8B137626C5}"/>
              </a:ext>
            </a:extLst>
          </p:cNvPr>
          <p:cNvSpPr txBox="1"/>
          <p:nvPr/>
        </p:nvSpPr>
        <p:spPr>
          <a:xfrm>
            <a:off x="2962566" y="116730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B050"/>
                </a:solidFill>
              </a:rPr>
              <a:t>Acid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047B4A-46E6-4BDA-99F8-FAC3D98C25E7}"/>
              </a:ext>
            </a:extLst>
          </p:cNvPr>
          <p:cNvSpPr txBox="1"/>
          <p:nvPr/>
        </p:nvSpPr>
        <p:spPr>
          <a:xfrm>
            <a:off x="3011388" y="1679218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2060"/>
                </a:solidFill>
              </a:rPr>
              <a:t>Cold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8B670D-82C3-49A2-B652-FEBA0146E44A}"/>
              </a:ext>
            </a:extLst>
          </p:cNvPr>
          <p:cNvSpPr txBox="1"/>
          <p:nvPr/>
        </p:nvSpPr>
        <p:spPr>
          <a:xfrm>
            <a:off x="3010496" y="2250379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 err="1">
                <a:solidFill>
                  <a:srgbClr val="FF0000"/>
                </a:solidFill>
              </a:rPr>
              <a:t>Heat</a:t>
            </a:r>
            <a:endParaRPr lang="fr-FR" sz="1500" dirty="0">
              <a:solidFill>
                <a:srgbClr val="FF0000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96202773-8DBC-4791-A3B8-2D54D23BC30A}"/>
              </a:ext>
            </a:extLst>
          </p:cNvPr>
          <p:cNvSpPr/>
          <p:nvPr/>
        </p:nvSpPr>
        <p:spPr>
          <a:xfrm>
            <a:off x="3730450" y="1725686"/>
            <a:ext cx="1884680" cy="240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FBF7E8-D6F1-4211-9155-330D6C971634}"/>
              </a:ext>
            </a:extLst>
          </p:cNvPr>
          <p:cNvSpPr txBox="1"/>
          <p:nvPr/>
        </p:nvSpPr>
        <p:spPr>
          <a:xfrm>
            <a:off x="3678848" y="1466170"/>
            <a:ext cx="1951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/>
              <a:t>UV-CD (SELCOM 3)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8C8E693A-0A77-4ECA-9014-AF9702C10098}"/>
              </a:ext>
            </a:extLst>
          </p:cNvPr>
          <p:cNvSpPr/>
          <p:nvPr/>
        </p:nvSpPr>
        <p:spPr>
          <a:xfrm>
            <a:off x="7819155" y="1789335"/>
            <a:ext cx="1155511" cy="219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0B5013-A906-496A-A5B0-0B6036F3B4D3}"/>
              </a:ext>
            </a:extLst>
          </p:cNvPr>
          <p:cNvSpPr txBox="1"/>
          <p:nvPr/>
        </p:nvSpPr>
        <p:spPr>
          <a:xfrm>
            <a:off x="8991271" y="1593426"/>
            <a:ext cx="2116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 err="1"/>
              <a:t>Caracterisation</a:t>
            </a:r>
            <a:r>
              <a:rPr lang="fr-FR" sz="1500" dirty="0"/>
              <a:t> of the </a:t>
            </a:r>
            <a:r>
              <a:rPr lang="fr-FR" sz="1500" dirty="0" err="1"/>
              <a:t>denaturation</a:t>
            </a:r>
            <a:endParaRPr lang="fr-FR" sz="1500" dirty="0"/>
          </a:p>
        </p:txBody>
      </p:sp>
      <p:pic>
        <p:nvPicPr>
          <p:cNvPr id="34" name="Picture 2" descr="Figure thumbnail gr1">
            <a:extLst>
              <a:ext uri="{FF2B5EF4-FFF2-40B4-BE49-F238E27FC236}">
                <a16:creationId xmlns:a16="http://schemas.microsoft.com/office/drawing/2014/main" id="{8EE00984-B656-427F-86C2-DF71E6F7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6914"/>
          <a:stretch/>
        </p:blipFill>
        <p:spPr bwMode="auto">
          <a:xfrm>
            <a:off x="6031496" y="970725"/>
            <a:ext cx="1571464" cy="19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1284E894-5866-4370-845C-412B0D15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80" y="276008"/>
            <a:ext cx="10449016" cy="7038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Exemple: Analyse de conformation </a:t>
            </a:r>
          </a:p>
        </p:txBody>
      </p:sp>
    </p:spTree>
    <p:extLst>
      <p:ext uri="{BB962C8B-B14F-4D97-AF65-F5344CB8AC3E}">
        <p14:creationId xmlns:p14="http://schemas.microsoft.com/office/powerpoint/2010/main" val="59596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4441AC-26BD-4D3B-B786-8D26D73FB7FA}"/>
              </a:ext>
            </a:extLst>
          </p:cNvPr>
          <p:cNvSpPr txBox="1"/>
          <p:nvPr/>
        </p:nvSpPr>
        <p:spPr>
          <a:xfrm>
            <a:off x="605105" y="1627132"/>
            <a:ext cx="1564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Native </a:t>
            </a:r>
            <a:r>
              <a:rPr lang="fr-FR" sz="1500" dirty="0" err="1"/>
              <a:t>protein</a:t>
            </a:r>
            <a:endParaRPr lang="fr-FR" sz="1500" dirty="0"/>
          </a:p>
          <a:p>
            <a:pPr algn="ctr"/>
            <a:r>
              <a:rPr lang="fr-FR" sz="1500" dirty="0" err="1"/>
              <a:t>MetMb</a:t>
            </a:r>
            <a:r>
              <a:rPr lang="fr-FR" sz="1500" dirty="0"/>
              <a:t>, </a:t>
            </a:r>
            <a:r>
              <a:rPr lang="fr-FR" sz="1500" dirty="0" err="1"/>
              <a:t>SNase</a:t>
            </a:r>
            <a:endParaRPr lang="fr-FR" sz="1500" dirty="0"/>
          </a:p>
          <a:p>
            <a:pPr algn="ctr"/>
            <a:endParaRPr lang="fr-FR" sz="15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258109-4B20-47B8-A44E-1087095C1D45}"/>
              </a:ext>
            </a:extLst>
          </p:cNvPr>
          <p:cNvCxnSpPr/>
          <p:nvPr/>
        </p:nvCxnSpPr>
        <p:spPr>
          <a:xfrm flipV="1">
            <a:off x="2211505" y="1328888"/>
            <a:ext cx="0" cy="1083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8819BCC-7A05-49B2-BACF-06619B026B28}"/>
              </a:ext>
            </a:extLst>
          </p:cNvPr>
          <p:cNvCxnSpPr>
            <a:cxnSpLocks/>
          </p:cNvCxnSpPr>
          <p:nvPr/>
        </p:nvCxnSpPr>
        <p:spPr>
          <a:xfrm>
            <a:off x="2229261" y="184379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B1B0DFC-8A87-4C3B-9D3E-E7527FA71736}"/>
              </a:ext>
            </a:extLst>
          </p:cNvPr>
          <p:cNvCxnSpPr/>
          <p:nvPr/>
        </p:nvCxnSpPr>
        <p:spPr>
          <a:xfrm>
            <a:off x="2211505" y="1328888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C0096A9-D98A-456A-99AA-C1D6F220A225}"/>
              </a:ext>
            </a:extLst>
          </p:cNvPr>
          <p:cNvCxnSpPr/>
          <p:nvPr/>
        </p:nvCxnSpPr>
        <p:spPr>
          <a:xfrm>
            <a:off x="2220383" y="241196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A39FA33-5F77-4067-AA56-6F8B137626C5}"/>
              </a:ext>
            </a:extLst>
          </p:cNvPr>
          <p:cNvSpPr txBox="1"/>
          <p:nvPr/>
        </p:nvSpPr>
        <p:spPr>
          <a:xfrm>
            <a:off x="2962566" y="116730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B050"/>
                </a:solidFill>
              </a:rPr>
              <a:t>Acid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047B4A-46E6-4BDA-99F8-FAC3D98C25E7}"/>
              </a:ext>
            </a:extLst>
          </p:cNvPr>
          <p:cNvSpPr txBox="1"/>
          <p:nvPr/>
        </p:nvSpPr>
        <p:spPr>
          <a:xfrm>
            <a:off x="3011388" y="1679218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2060"/>
                </a:solidFill>
              </a:rPr>
              <a:t>Cold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8B670D-82C3-49A2-B652-FEBA0146E44A}"/>
              </a:ext>
            </a:extLst>
          </p:cNvPr>
          <p:cNvSpPr txBox="1"/>
          <p:nvPr/>
        </p:nvSpPr>
        <p:spPr>
          <a:xfrm>
            <a:off x="3010496" y="2250379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 err="1">
                <a:solidFill>
                  <a:srgbClr val="FF0000"/>
                </a:solidFill>
              </a:rPr>
              <a:t>Heat</a:t>
            </a:r>
            <a:endParaRPr lang="fr-FR" sz="1500" dirty="0">
              <a:solidFill>
                <a:srgbClr val="FF0000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96202773-8DBC-4791-A3B8-2D54D23BC30A}"/>
              </a:ext>
            </a:extLst>
          </p:cNvPr>
          <p:cNvSpPr/>
          <p:nvPr/>
        </p:nvSpPr>
        <p:spPr>
          <a:xfrm>
            <a:off x="3730450" y="1725686"/>
            <a:ext cx="1884680" cy="240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3FBF7E8-D6F1-4211-9155-330D6C971634}"/>
              </a:ext>
            </a:extLst>
          </p:cNvPr>
          <p:cNvSpPr txBox="1"/>
          <p:nvPr/>
        </p:nvSpPr>
        <p:spPr>
          <a:xfrm>
            <a:off x="3678848" y="1466170"/>
            <a:ext cx="19511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/>
              <a:t>UV-CD (SELCOM 3)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8C8E693A-0A77-4ECA-9014-AF9702C10098}"/>
              </a:ext>
            </a:extLst>
          </p:cNvPr>
          <p:cNvSpPr/>
          <p:nvPr/>
        </p:nvSpPr>
        <p:spPr>
          <a:xfrm>
            <a:off x="7819155" y="1789335"/>
            <a:ext cx="1155511" cy="219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0B5013-A906-496A-A5B0-0B6036F3B4D3}"/>
              </a:ext>
            </a:extLst>
          </p:cNvPr>
          <p:cNvSpPr txBox="1"/>
          <p:nvPr/>
        </p:nvSpPr>
        <p:spPr>
          <a:xfrm>
            <a:off x="8991271" y="1593426"/>
            <a:ext cx="2116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 err="1"/>
              <a:t>Caracterisation</a:t>
            </a:r>
            <a:r>
              <a:rPr lang="fr-FR" sz="1500" dirty="0"/>
              <a:t> of the </a:t>
            </a:r>
            <a:r>
              <a:rPr lang="fr-FR" sz="1500" dirty="0" err="1"/>
              <a:t>denaturation</a:t>
            </a:r>
            <a:endParaRPr lang="fr-FR" sz="1500" dirty="0"/>
          </a:p>
        </p:txBody>
      </p:sp>
      <p:pic>
        <p:nvPicPr>
          <p:cNvPr id="28" name="Picture 2" descr="Figure thumbnail gr1">
            <a:extLst>
              <a:ext uri="{FF2B5EF4-FFF2-40B4-BE49-F238E27FC236}">
                <a16:creationId xmlns:a16="http://schemas.microsoft.com/office/drawing/2014/main" id="{E89A64FA-FB1C-4EBF-A833-E0B77C983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6914"/>
          <a:stretch/>
        </p:blipFill>
        <p:spPr bwMode="auto">
          <a:xfrm>
            <a:off x="259080" y="2980130"/>
            <a:ext cx="2843174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au 11">
            <a:extLst>
              <a:ext uri="{FF2B5EF4-FFF2-40B4-BE49-F238E27FC236}">
                <a16:creationId xmlns:a16="http://schemas.microsoft.com/office/drawing/2014/main" id="{BF424535-6584-48B3-8B2D-4F524A5C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11702"/>
              </p:ext>
            </p:extLst>
          </p:nvPr>
        </p:nvGraphicFramePr>
        <p:xfrm>
          <a:off x="3399448" y="3287730"/>
          <a:ext cx="7279689" cy="165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660">
                  <a:extLst>
                    <a:ext uri="{9D8B030D-6E8A-4147-A177-3AD203B41FA5}">
                      <a16:colId xmlns:a16="http://schemas.microsoft.com/office/drawing/2014/main" val="3361002849"/>
                    </a:ext>
                  </a:extLst>
                </a:gridCol>
                <a:gridCol w="1828197">
                  <a:extLst>
                    <a:ext uri="{9D8B030D-6E8A-4147-A177-3AD203B41FA5}">
                      <a16:colId xmlns:a16="http://schemas.microsoft.com/office/drawing/2014/main" val="1556223963"/>
                    </a:ext>
                  </a:extLst>
                </a:gridCol>
                <a:gridCol w="1677879">
                  <a:extLst>
                    <a:ext uri="{9D8B030D-6E8A-4147-A177-3AD203B41FA5}">
                      <a16:colId xmlns:a16="http://schemas.microsoft.com/office/drawing/2014/main" val="4190925870"/>
                    </a:ext>
                  </a:extLst>
                </a:gridCol>
                <a:gridCol w="1588953">
                  <a:extLst>
                    <a:ext uri="{9D8B030D-6E8A-4147-A177-3AD203B41FA5}">
                      <a16:colId xmlns:a16="http://schemas.microsoft.com/office/drawing/2014/main" val="1510387192"/>
                    </a:ext>
                  </a:extLst>
                </a:gridCol>
              </a:tblGrid>
              <a:tr h="37143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Hélice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Feuillet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Aléatoire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9307"/>
                  </a:ext>
                </a:extLst>
              </a:tr>
              <a:tr h="64110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positive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7759"/>
                  </a:ext>
                </a:extLst>
              </a:tr>
              <a:tr h="64110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négative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208</a:t>
                      </a:r>
                    </a:p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597"/>
                  </a:ext>
                </a:extLst>
              </a:tr>
            </a:tbl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:a16="http://schemas.microsoft.com/office/drawing/2014/main" id="{A93049B8-75A2-4451-8D12-70B34EE4DFFE}"/>
              </a:ext>
            </a:extLst>
          </p:cNvPr>
          <p:cNvSpPr txBox="1"/>
          <p:nvPr/>
        </p:nvSpPr>
        <p:spPr>
          <a:xfrm>
            <a:off x="3049617" y="5347950"/>
            <a:ext cx="87178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VUVCD spectra of </a:t>
            </a:r>
            <a:r>
              <a:rPr lang="en-US" sz="1600" b="1" i="0" dirty="0" err="1">
                <a:solidFill>
                  <a:srgbClr val="505050"/>
                </a:solidFill>
                <a:effectLst/>
                <a:latin typeface="+mj-lt"/>
              </a:rPr>
              <a:t>metMb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a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 and </a:t>
            </a:r>
            <a:r>
              <a:rPr lang="en-US" sz="1600" b="1" i="0" dirty="0" err="1">
                <a:solidFill>
                  <a:srgbClr val="505050"/>
                </a:solidFill>
                <a:effectLst/>
                <a:latin typeface="+mj-lt"/>
              </a:rPr>
              <a:t>SNase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b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 in various conformational states: N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solid black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), H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red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), C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blue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), A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green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), PA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brown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), and U (</a:t>
            </a:r>
            <a:r>
              <a:rPr lang="en-US" sz="1600" b="1" i="1" dirty="0">
                <a:solidFill>
                  <a:srgbClr val="505050"/>
                </a:solidFill>
                <a:effectLst/>
                <a:latin typeface="+mj-lt"/>
              </a:rPr>
              <a:t>dotted black line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). Inset shows the temperature dependence of the molar ellipticity at 192, 190 for </a:t>
            </a:r>
            <a:r>
              <a:rPr lang="en-US" sz="1600" b="1" i="0" dirty="0" err="1">
                <a:solidFill>
                  <a:srgbClr val="505050"/>
                </a:solidFill>
                <a:effectLst/>
                <a:latin typeface="+mj-lt"/>
              </a:rPr>
              <a:t>metMb</a:t>
            </a:r>
            <a:r>
              <a:rPr lang="en-US" sz="1600" b="1" i="0" dirty="0">
                <a:solidFill>
                  <a:srgbClr val="505050"/>
                </a:solidFill>
                <a:effectLst/>
                <a:latin typeface="+mj-lt"/>
              </a:rPr>
              <a:t> and </a:t>
            </a:r>
            <a:r>
              <a:rPr lang="en-US" sz="1600" b="1" i="0" dirty="0" err="1">
                <a:solidFill>
                  <a:srgbClr val="505050"/>
                </a:solidFill>
                <a:effectLst/>
                <a:latin typeface="+mj-lt"/>
              </a:rPr>
              <a:t>SNase,respectively</a:t>
            </a:r>
            <a:r>
              <a:rPr lang="en-US" b="1" i="0" dirty="0">
                <a:solidFill>
                  <a:srgbClr val="505050"/>
                </a:solidFill>
                <a:effectLst/>
                <a:latin typeface="+mj-lt"/>
              </a:rPr>
              <a:t>.</a:t>
            </a:r>
            <a:endParaRPr lang="fr-FR" dirty="0">
              <a:latin typeface="+mj-lt"/>
            </a:endParaRPr>
          </a:p>
        </p:txBody>
      </p:sp>
      <p:pic>
        <p:nvPicPr>
          <p:cNvPr id="34" name="Picture 2" descr="Figure thumbnail gr1">
            <a:extLst>
              <a:ext uri="{FF2B5EF4-FFF2-40B4-BE49-F238E27FC236}">
                <a16:creationId xmlns:a16="http://schemas.microsoft.com/office/drawing/2014/main" id="{8EE00984-B656-427F-86C2-DF71E6F75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6914"/>
          <a:stretch/>
        </p:blipFill>
        <p:spPr bwMode="auto">
          <a:xfrm>
            <a:off x="6031496" y="970725"/>
            <a:ext cx="1571464" cy="19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8EE59764-609C-4133-A61C-BDCA17F0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80" y="276008"/>
            <a:ext cx="10449016" cy="7038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Exemple: Analyse de conformation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306F1E-941F-4774-B7D5-A5DC2106F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6414461"/>
            <a:ext cx="2468880" cy="3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2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4441AC-26BD-4D3B-B786-8D26D73FB7FA}"/>
              </a:ext>
            </a:extLst>
          </p:cNvPr>
          <p:cNvSpPr txBox="1"/>
          <p:nvPr/>
        </p:nvSpPr>
        <p:spPr>
          <a:xfrm>
            <a:off x="605105" y="1627132"/>
            <a:ext cx="1564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/>
              <a:t>Native </a:t>
            </a:r>
            <a:r>
              <a:rPr lang="fr-FR" sz="1500" dirty="0" err="1"/>
              <a:t>protein</a:t>
            </a:r>
            <a:endParaRPr lang="fr-FR" sz="1500" dirty="0"/>
          </a:p>
          <a:p>
            <a:pPr algn="ctr"/>
            <a:r>
              <a:rPr lang="fr-FR" sz="1500" dirty="0" err="1"/>
              <a:t>MetMb</a:t>
            </a:r>
            <a:r>
              <a:rPr lang="fr-FR" sz="1500" dirty="0"/>
              <a:t>, </a:t>
            </a:r>
            <a:r>
              <a:rPr lang="fr-FR" sz="1500" dirty="0" err="1"/>
              <a:t>SNase</a:t>
            </a:r>
            <a:endParaRPr lang="fr-FR" sz="1500" dirty="0"/>
          </a:p>
          <a:p>
            <a:pPr algn="ctr"/>
            <a:endParaRPr lang="fr-FR" sz="15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258109-4B20-47B8-A44E-1087095C1D45}"/>
              </a:ext>
            </a:extLst>
          </p:cNvPr>
          <p:cNvCxnSpPr/>
          <p:nvPr/>
        </p:nvCxnSpPr>
        <p:spPr>
          <a:xfrm flipV="1">
            <a:off x="2211505" y="1328888"/>
            <a:ext cx="0" cy="1083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8819BCC-7A05-49B2-BACF-06619B026B28}"/>
              </a:ext>
            </a:extLst>
          </p:cNvPr>
          <p:cNvCxnSpPr>
            <a:cxnSpLocks/>
          </p:cNvCxnSpPr>
          <p:nvPr/>
        </p:nvCxnSpPr>
        <p:spPr>
          <a:xfrm>
            <a:off x="2229261" y="184379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B1B0DFC-8A87-4C3B-9D3E-E7527FA71736}"/>
              </a:ext>
            </a:extLst>
          </p:cNvPr>
          <p:cNvCxnSpPr/>
          <p:nvPr/>
        </p:nvCxnSpPr>
        <p:spPr>
          <a:xfrm>
            <a:off x="2211505" y="1328888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C0096A9-D98A-456A-99AA-C1D6F220A225}"/>
              </a:ext>
            </a:extLst>
          </p:cNvPr>
          <p:cNvCxnSpPr/>
          <p:nvPr/>
        </p:nvCxnSpPr>
        <p:spPr>
          <a:xfrm>
            <a:off x="2220383" y="2411962"/>
            <a:ext cx="7901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1A39FA33-5F77-4067-AA56-6F8B137626C5}"/>
              </a:ext>
            </a:extLst>
          </p:cNvPr>
          <p:cNvSpPr txBox="1"/>
          <p:nvPr/>
        </p:nvSpPr>
        <p:spPr>
          <a:xfrm>
            <a:off x="2962566" y="1167305"/>
            <a:ext cx="6222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B050"/>
                </a:solidFill>
              </a:rPr>
              <a:t>Acid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047B4A-46E6-4BDA-99F8-FAC3D98C25E7}"/>
              </a:ext>
            </a:extLst>
          </p:cNvPr>
          <p:cNvSpPr txBox="1"/>
          <p:nvPr/>
        </p:nvSpPr>
        <p:spPr>
          <a:xfrm>
            <a:off x="3011388" y="1679218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>
                <a:solidFill>
                  <a:srgbClr val="002060"/>
                </a:solidFill>
              </a:rPr>
              <a:t>Cold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8B670D-82C3-49A2-B652-FEBA0146E44A}"/>
              </a:ext>
            </a:extLst>
          </p:cNvPr>
          <p:cNvSpPr txBox="1"/>
          <p:nvPr/>
        </p:nvSpPr>
        <p:spPr>
          <a:xfrm>
            <a:off x="3010496" y="2250379"/>
            <a:ext cx="6383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dirty="0" err="1">
                <a:solidFill>
                  <a:srgbClr val="FF0000"/>
                </a:solidFill>
              </a:rPr>
              <a:t>Heat</a:t>
            </a:r>
            <a:endParaRPr lang="fr-FR" sz="1500" dirty="0">
              <a:solidFill>
                <a:srgbClr val="FF0000"/>
              </a:solidFill>
            </a:endParaRPr>
          </a:p>
        </p:txBody>
      </p:sp>
      <p:pic>
        <p:nvPicPr>
          <p:cNvPr id="28" name="Picture 2" descr="Figure thumbnail gr1">
            <a:extLst>
              <a:ext uri="{FF2B5EF4-FFF2-40B4-BE49-F238E27FC236}">
                <a16:creationId xmlns:a16="http://schemas.microsoft.com/office/drawing/2014/main" id="{E89A64FA-FB1C-4EBF-A833-E0B77C983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6914"/>
          <a:stretch/>
        </p:blipFill>
        <p:spPr bwMode="auto">
          <a:xfrm>
            <a:off x="259079" y="998202"/>
            <a:ext cx="4456853" cy="54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8EE59764-609C-4133-A61C-BDCA17F0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80" y="276008"/>
            <a:ext cx="10449016" cy="70385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Exemple: Analyse de conformation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75D8A9D-ACF2-4C0E-BF84-6DAF29F7BC03}"/>
              </a:ext>
            </a:extLst>
          </p:cNvPr>
          <p:cNvCxnSpPr>
            <a:cxnSpLocks/>
          </p:cNvCxnSpPr>
          <p:nvPr/>
        </p:nvCxnSpPr>
        <p:spPr>
          <a:xfrm flipV="1">
            <a:off x="2328333" y="2819276"/>
            <a:ext cx="3945467" cy="194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35B7730-733C-4F36-8B23-04859B436D17}"/>
              </a:ext>
            </a:extLst>
          </p:cNvPr>
          <p:cNvCxnSpPr>
            <a:cxnSpLocks/>
          </p:cNvCxnSpPr>
          <p:nvPr/>
        </p:nvCxnSpPr>
        <p:spPr>
          <a:xfrm flipV="1">
            <a:off x="2310578" y="3124674"/>
            <a:ext cx="3963222" cy="540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CBAECFC2-339C-4A61-93B4-8847790A2C33}"/>
              </a:ext>
            </a:extLst>
          </p:cNvPr>
          <p:cNvSpPr txBox="1"/>
          <p:nvPr/>
        </p:nvSpPr>
        <p:spPr>
          <a:xfrm>
            <a:off x="6392333" y="2470254"/>
            <a:ext cx="431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 </a:t>
            </a:r>
            <a:r>
              <a:rPr lang="fr-FR" dirty="0" err="1"/>
              <a:t>isoellipticale</a:t>
            </a:r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C ne suit pas le même mécanisme de dénaturation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EE8BB80-6F12-4B2F-BAD2-362BFD055C10}"/>
              </a:ext>
            </a:extLst>
          </p:cNvPr>
          <p:cNvCxnSpPr>
            <a:cxnSpLocks/>
          </p:cNvCxnSpPr>
          <p:nvPr/>
        </p:nvCxnSpPr>
        <p:spPr>
          <a:xfrm>
            <a:off x="4301066" y="1664575"/>
            <a:ext cx="1972734" cy="14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0AF6E947-F18D-46D2-86A4-AFE2A80B9352}"/>
              </a:ext>
            </a:extLst>
          </p:cNvPr>
          <p:cNvSpPr txBox="1"/>
          <p:nvPr/>
        </p:nvSpPr>
        <p:spPr>
          <a:xfrm>
            <a:off x="6392333" y="1475828"/>
            <a:ext cx="316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mesure dépend de la température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EE9AFDF-966A-4FF6-9118-0C22D111E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4" y="6360619"/>
            <a:ext cx="3840078" cy="5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6E629-1662-4BCF-84F9-56D7F50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9" y="1135575"/>
            <a:ext cx="11492622" cy="3110622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BB58F43C-D482-4CA3-9DAC-AAD81FC32ED8}"/>
              </a:ext>
            </a:extLst>
          </p:cNvPr>
          <p:cNvSpPr txBox="1">
            <a:spLocks/>
          </p:cNvSpPr>
          <p:nvPr/>
        </p:nvSpPr>
        <p:spPr>
          <a:xfrm>
            <a:off x="843380" y="276008"/>
            <a:ext cx="10449016" cy="70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Exemple: Analyse de conformation </a:t>
            </a:r>
          </a:p>
        </p:txBody>
      </p:sp>
      <p:pic>
        <p:nvPicPr>
          <p:cNvPr id="2050" name="Picture 2" descr="Polyproline helix - Wikipedia">
            <a:extLst>
              <a:ext uri="{FF2B5EF4-FFF2-40B4-BE49-F238E27FC236}">
                <a16:creationId xmlns:a16="http://schemas.microsoft.com/office/drawing/2014/main" id="{FCC606BB-9BC8-4E56-BAC6-55C1DF67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941" y="3096980"/>
            <a:ext cx="19050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E64EABD-8F8D-4760-9E3E-D1C04D29FB1D}"/>
              </a:ext>
            </a:extLst>
          </p:cNvPr>
          <p:cNvCxnSpPr>
            <a:cxnSpLocks/>
          </p:cNvCxnSpPr>
          <p:nvPr/>
        </p:nvCxnSpPr>
        <p:spPr>
          <a:xfrm flipH="1">
            <a:off x="9206441" y="2281564"/>
            <a:ext cx="419312" cy="2808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2E1DE153-09C3-4788-8E43-8BA6DE1F0D27}"/>
              </a:ext>
            </a:extLst>
          </p:cNvPr>
          <p:cNvSpPr txBox="1"/>
          <p:nvPr/>
        </p:nvSpPr>
        <p:spPr>
          <a:xfrm>
            <a:off x="4970589" y="540529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Polyproline</a:t>
            </a:r>
            <a:r>
              <a:rPr lang="fr-FR" dirty="0"/>
              <a:t> Helix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754EE74-EC9F-4AB4-ABEA-0F3C1E993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723" y="4246197"/>
            <a:ext cx="1181100" cy="2778613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6D4A803-703A-4B55-A1E6-8D9C0DF83733}"/>
              </a:ext>
            </a:extLst>
          </p:cNvPr>
          <p:cNvCxnSpPr>
            <a:cxnSpLocks/>
          </p:cNvCxnSpPr>
          <p:nvPr/>
        </p:nvCxnSpPr>
        <p:spPr>
          <a:xfrm flipH="1">
            <a:off x="3934738" y="2354580"/>
            <a:ext cx="4100441" cy="3280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9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6E629-1662-4BCF-84F9-56D7F50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9" y="1135575"/>
            <a:ext cx="11492622" cy="3110622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BB58F43C-D482-4CA3-9DAC-AAD81FC32ED8}"/>
              </a:ext>
            </a:extLst>
          </p:cNvPr>
          <p:cNvSpPr txBox="1">
            <a:spLocks/>
          </p:cNvSpPr>
          <p:nvPr/>
        </p:nvSpPr>
        <p:spPr>
          <a:xfrm>
            <a:off x="843380" y="276008"/>
            <a:ext cx="10449016" cy="70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Exemple: Analyse de conformation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2DF7F9-6300-468D-A37C-4F1BCAE9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131522"/>
            <a:ext cx="11477625" cy="31146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91598BA-1E87-4076-AC15-AD0292BEA8D9}"/>
              </a:ext>
            </a:extLst>
          </p:cNvPr>
          <p:cNvSpPr txBox="1"/>
          <p:nvPr/>
        </p:nvSpPr>
        <p:spPr>
          <a:xfrm>
            <a:off x="441960" y="45382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Conclusion :</a:t>
            </a:r>
          </a:p>
          <a:p>
            <a:pPr marL="342900" indent="-342900"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en-US" dirty="0"/>
              <a:t>-helices are broken</a:t>
            </a:r>
          </a:p>
        </p:txBody>
      </p:sp>
    </p:spTree>
    <p:extLst>
      <p:ext uri="{BB962C8B-B14F-4D97-AF65-F5344CB8AC3E}">
        <p14:creationId xmlns:p14="http://schemas.microsoft.com/office/powerpoint/2010/main" val="342992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18</a:t>
            </a:fld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BB58F43C-D482-4CA3-9DAC-AAD81FC32ED8}"/>
              </a:ext>
            </a:extLst>
          </p:cNvPr>
          <p:cNvSpPr txBox="1">
            <a:spLocks/>
          </p:cNvSpPr>
          <p:nvPr/>
        </p:nvSpPr>
        <p:spPr>
          <a:xfrm>
            <a:off x="843380" y="276008"/>
            <a:ext cx="10449016" cy="70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Exemple: Analyse de conformation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67A839-35B8-4A5C-80E5-2EF328B03B14}"/>
              </a:ext>
            </a:extLst>
          </p:cNvPr>
          <p:cNvSpPr txBox="1"/>
          <p:nvPr/>
        </p:nvSpPr>
        <p:spPr>
          <a:xfrm>
            <a:off x="441960" y="453827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Conclusion :</a:t>
            </a:r>
          </a:p>
          <a:p>
            <a:pPr marL="342900" indent="-342900"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en-US" dirty="0"/>
              <a:t>-helices are broken</a:t>
            </a:r>
          </a:p>
          <a:p>
            <a:pPr marL="342900" indent="-342900">
              <a:buFontTx/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n-US" dirty="0"/>
              <a:t>-sheets are broken but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n-US" dirty="0"/>
              <a:t>-strands increase (intramolecular process)</a:t>
            </a:r>
          </a:p>
          <a:p>
            <a:pPr marL="342900" indent="-342900">
              <a:buFontTx/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8D79548-3CE6-4B17-A687-9D3C160F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0" y="1144581"/>
            <a:ext cx="114204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19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6E629-1662-4BCF-84F9-56D7F50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9" y="1135575"/>
            <a:ext cx="11492622" cy="3110622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BB58F43C-D482-4CA3-9DAC-AAD81FC32ED8}"/>
              </a:ext>
            </a:extLst>
          </p:cNvPr>
          <p:cNvSpPr txBox="1">
            <a:spLocks/>
          </p:cNvSpPr>
          <p:nvPr/>
        </p:nvSpPr>
        <p:spPr>
          <a:xfrm>
            <a:off x="843380" y="276008"/>
            <a:ext cx="10449016" cy="70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Exemple: Analyse de conformation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1598BA-1E87-4076-AC15-AD0292BEA8D9}"/>
              </a:ext>
            </a:extLst>
          </p:cNvPr>
          <p:cNvSpPr txBox="1"/>
          <p:nvPr/>
        </p:nvSpPr>
        <p:spPr>
          <a:xfrm>
            <a:off x="441960" y="453827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Conclusion :</a:t>
            </a:r>
          </a:p>
          <a:p>
            <a:pPr marL="342900" indent="-342900"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α</a:t>
            </a:r>
            <a:r>
              <a:rPr lang="en-US" dirty="0"/>
              <a:t>-helices are broken, </a:t>
            </a:r>
          </a:p>
          <a:p>
            <a:pPr marL="342900" indent="-342900"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n-US" dirty="0"/>
              <a:t>-sheets are broken but b-strands increase (intramolecular process)</a:t>
            </a:r>
          </a:p>
          <a:p>
            <a:r>
              <a:rPr lang="en-US" dirty="0"/>
              <a:t>3)  turns are almost unchanged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A8F8E7-9B42-45CA-94AC-A8EB346F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63" y="1163405"/>
            <a:ext cx="11296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08985-498C-4ACF-9CF5-FE1C9360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70" y="2248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Théorie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89B24-1E3B-4E9C-9239-32F9A0E5A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96" y="1550405"/>
            <a:ext cx="12041080" cy="580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500" b="1" u="sng" dirty="0"/>
              <a:t>Dichroïsme circulaire </a:t>
            </a:r>
            <a:r>
              <a:rPr lang="fr-FR" sz="1500" dirty="0"/>
              <a:t>: différence d’absorption entre une polarisation gauche et une polarisation droite</a:t>
            </a:r>
          </a:p>
          <a:p>
            <a:pPr marL="0" indent="0">
              <a:buNone/>
            </a:pPr>
            <a:endParaRPr lang="fr-FR" sz="1500" dirty="0"/>
          </a:p>
          <a:p>
            <a:pPr marL="0" indent="0">
              <a:buNone/>
            </a:pPr>
            <a:r>
              <a:rPr lang="fr-FR" sz="1500" dirty="0"/>
              <a:t>Cause : </a:t>
            </a:r>
            <a:r>
              <a:rPr lang="fr-FR" sz="1500" b="1" dirty="0"/>
              <a:t>Les structures optiquement actives</a:t>
            </a:r>
            <a:r>
              <a:rPr lang="fr-FR" sz="1500" dirty="0"/>
              <a:t> n’absorbent pas de manière égale la lumière polarisée droite et la lumière polarisée gauche  </a:t>
            </a:r>
          </a:p>
          <a:p>
            <a:pPr marL="0" indent="0">
              <a:buNone/>
            </a:pPr>
            <a:endParaRPr lang="fr-FR" sz="1500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F24A667E-96F0-4737-BDE8-3983CDB5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96" y="6328357"/>
            <a:ext cx="3859795" cy="304801"/>
          </a:xfrm>
        </p:spPr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9B49AE5-EE9E-46EC-92DB-6CE23393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2</a:t>
            </a:fld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2A9D395-37EE-415D-9424-75DEA699C769}"/>
              </a:ext>
            </a:extLst>
          </p:cNvPr>
          <p:cNvCxnSpPr>
            <a:cxnSpLocks/>
          </p:cNvCxnSpPr>
          <p:nvPr/>
        </p:nvCxnSpPr>
        <p:spPr>
          <a:xfrm flipH="1">
            <a:off x="3430014" y="4395686"/>
            <a:ext cx="29572" cy="725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EC3D758-F62A-484A-8AC3-64819BAE5A13}"/>
              </a:ext>
            </a:extLst>
          </p:cNvPr>
          <p:cNvCxnSpPr>
            <a:cxnSpLocks/>
          </p:cNvCxnSpPr>
          <p:nvPr/>
        </p:nvCxnSpPr>
        <p:spPr>
          <a:xfrm flipV="1">
            <a:off x="3128870" y="4423970"/>
            <a:ext cx="661433" cy="638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A81D506-6032-45C5-B63D-DFEFA13CCA86}"/>
              </a:ext>
            </a:extLst>
          </p:cNvPr>
          <p:cNvCxnSpPr>
            <a:cxnSpLocks/>
          </p:cNvCxnSpPr>
          <p:nvPr/>
        </p:nvCxnSpPr>
        <p:spPr>
          <a:xfrm flipH="1" flipV="1">
            <a:off x="3152868" y="4429476"/>
            <a:ext cx="646590" cy="691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B9E2D35-E422-40AA-A8F9-42B782A6EB0D}"/>
              </a:ext>
            </a:extLst>
          </p:cNvPr>
          <p:cNvCxnSpPr>
            <a:cxnSpLocks/>
          </p:cNvCxnSpPr>
          <p:nvPr/>
        </p:nvCxnSpPr>
        <p:spPr>
          <a:xfrm>
            <a:off x="5390873" y="5199086"/>
            <a:ext cx="0" cy="98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 : courbe vers le bas 19">
            <a:extLst>
              <a:ext uri="{FF2B5EF4-FFF2-40B4-BE49-F238E27FC236}">
                <a16:creationId xmlns:a16="http://schemas.microsoft.com/office/drawing/2014/main" id="{B4EE2507-942F-41D1-A982-8D19E3A29509}"/>
              </a:ext>
            </a:extLst>
          </p:cNvPr>
          <p:cNvSpPr/>
          <p:nvPr/>
        </p:nvSpPr>
        <p:spPr>
          <a:xfrm>
            <a:off x="5229184" y="4080202"/>
            <a:ext cx="685195" cy="7447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3C1B41C-1979-475F-9FD1-3E5F028762AA}"/>
              </a:ext>
            </a:extLst>
          </p:cNvPr>
          <p:cNvCxnSpPr>
            <a:cxnSpLocks/>
          </p:cNvCxnSpPr>
          <p:nvPr/>
        </p:nvCxnSpPr>
        <p:spPr>
          <a:xfrm>
            <a:off x="2265813" y="4761472"/>
            <a:ext cx="63921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Flèche : courbe vers le haut 21">
            <a:extLst>
              <a:ext uri="{FF2B5EF4-FFF2-40B4-BE49-F238E27FC236}">
                <a16:creationId xmlns:a16="http://schemas.microsoft.com/office/drawing/2014/main" id="{65921760-9129-4757-B469-E891AC133725}"/>
              </a:ext>
            </a:extLst>
          </p:cNvPr>
          <p:cNvSpPr/>
          <p:nvPr/>
        </p:nvSpPr>
        <p:spPr>
          <a:xfrm>
            <a:off x="7186581" y="4687741"/>
            <a:ext cx="656734" cy="912423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 : courbe vers le haut 22">
            <a:extLst>
              <a:ext uri="{FF2B5EF4-FFF2-40B4-BE49-F238E27FC236}">
                <a16:creationId xmlns:a16="http://schemas.microsoft.com/office/drawing/2014/main" id="{98D41015-96CD-4200-AB7D-E50758BD9354}"/>
              </a:ext>
            </a:extLst>
          </p:cNvPr>
          <p:cNvSpPr/>
          <p:nvPr/>
        </p:nvSpPr>
        <p:spPr>
          <a:xfrm>
            <a:off x="5229183" y="4775222"/>
            <a:ext cx="685195" cy="760083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 : courbe vers le bas 23">
            <a:extLst>
              <a:ext uri="{FF2B5EF4-FFF2-40B4-BE49-F238E27FC236}">
                <a16:creationId xmlns:a16="http://schemas.microsoft.com/office/drawing/2014/main" id="{C332C359-E582-4FB3-8ED0-E67DA424E8B2}"/>
              </a:ext>
            </a:extLst>
          </p:cNvPr>
          <p:cNvSpPr/>
          <p:nvPr/>
        </p:nvSpPr>
        <p:spPr>
          <a:xfrm>
            <a:off x="7186582" y="4062825"/>
            <a:ext cx="656734" cy="6113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AAA3D4-ADD8-4D59-A474-6D1CF01CFF3E}"/>
              </a:ext>
            </a:extLst>
          </p:cNvPr>
          <p:cNvSpPr txBox="1"/>
          <p:nvPr/>
        </p:nvSpPr>
        <p:spPr>
          <a:xfrm>
            <a:off x="2953158" y="3580317"/>
            <a:ext cx="1370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Lumière naturelle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7E2C20-8238-4AD9-8B83-1ABA43D6A7C6}"/>
              </a:ext>
            </a:extLst>
          </p:cNvPr>
          <p:cNvSpPr txBox="1"/>
          <p:nvPr/>
        </p:nvSpPr>
        <p:spPr>
          <a:xfrm>
            <a:off x="3812339" y="5681248"/>
            <a:ext cx="14591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Polarisateur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554F585-89A9-44DA-8B69-84101D3180C7}"/>
              </a:ext>
            </a:extLst>
          </p:cNvPr>
          <p:cNvSpPr txBox="1"/>
          <p:nvPr/>
        </p:nvSpPr>
        <p:spPr>
          <a:xfrm>
            <a:off x="4714592" y="3419619"/>
            <a:ext cx="1908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Lumière polarisée linéairement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8723A55-EA32-4FCF-8EC2-A1B0A16629E9}"/>
              </a:ext>
            </a:extLst>
          </p:cNvPr>
          <p:cNvSpPr txBox="1"/>
          <p:nvPr/>
        </p:nvSpPr>
        <p:spPr>
          <a:xfrm>
            <a:off x="6889255" y="3418761"/>
            <a:ext cx="1638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Polarisation elliptique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0B740A8-8102-42FC-B5F1-13543C7B57FD}"/>
              </a:ext>
            </a:extLst>
          </p:cNvPr>
          <p:cNvSpPr txBox="1"/>
          <p:nvPr/>
        </p:nvSpPr>
        <p:spPr>
          <a:xfrm>
            <a:off x="5799031" y="5625371"/>
            <a:ext cx="1909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Echantillon</a:t>
            </a:r>
          </a:p>
          <a:p>
            <a:r>
              <a:rPr lang="fr-FR" sz="1500" dirty="0"/>
              <a:t>Protéine chirale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6AFF45-98D8-4557-9CD5-0401094BCA41}"/>
              </a:ext>
            </a:extLst>
          </p:cNvPr>
          <p:cNvSpPr/>
          <p:nvPr/>
        </p:nvSpPr>
        <p:spPr>
          <a:xfrm>
            <a:off x="4315714" y="4100283"/>
            <a:ext cx="285146" cy="15114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3FF50F-2CCA-4A19-A716-674E24730CDC}"/>
              </a:ext>
            </a:extLst>
          </p:cNvPr>
          <p:cNvSpPr/>
          <p:nvPr/>
        </p:nvSpPr>
        <p:spPr>
          <a:xfrm>
            <a:off x="6295983" y="4080201"/>
            <a:ext cx="246720" cy="5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4FE6BC-2021-4A74-874E-F3E8AFAC0BC7}"/>
              </a:ext>
            </a:extLst>
          </p:cNvPr>
          <p:cNvSpPr/>
          <p:nvPr/>
        </p:nvSpPr>
        <p:spPr>
          <a:xfrm>
            <a:off x="6295983" y="4650493"/>
            <a:ext cx="246718" cy="9612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19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9DDF38-C0C4-47D5-B77D-3D1EFE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E41DCD-3FC3-4D8D-844D-87E8C0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D6E629-1662-4BCF-84F9-56D7F50D7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9" y="1135575"/>
            <a:ext cx="11492622" cy="3110622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BB58F43C-D482-4CA3-9DAC-AAD81FC32ED8}"/>
              </a:ext>
            </a:extLst>
          </p:cNvPr>
          <p:cNvSpPr txBox="1">
            <a:spLocks/>
          </p:cNvSpPr>
          <p:nvPr/>
        </p:nvSpPr>
        <p:spPr>
          <a:xfrm>
            <a:off x="843380" y="276008"/>
            <a:ext cx="10449016" cy="703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Exemple: Analyse de conformation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74C8BE-75F0-4315-AA7D-C7F11DB4D64B}"/>
              </a:ext>
            </a:extLst>
          </p:cNvPr>
          <p:cNvSpPr txBox="1"/>
          <p:nvPr/>
        </p:nvSpPr>
        <p:spPr>
          <a:xfrm>
            <a:off x="441960" y="453827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Conclusion :</a:t>
            </a:r>
          </a:p>
          <a:p>
            <a:pPr marL="342900" indent="-342900">
              <a:buAutoNum type="arabicParenR"/>
            </a:pPr>
            <a:r>
              <a:rPr lang="en-US" dirty="0"/>
              <a:t>a-helices are broken, </a:t>
            </a:r>
          </a:p>
          <a:p>
            <a:pPr marL="342900" indent="-342900">
              <a:buFontTx/>
              <a:buAutoNum type="arabicParenR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n-US" dirty="0"/>
              <a:t>-sheets are broken but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β</a:t>
            </a:r>
            <a:r>
              <a:rPr lang="en-US" dirty="0"/>
              <a:t>-strands increase (intramolecular process)</a:t>
            </a:r>
          </a:p>
          <a:p>
            <a:pPr marL="342900" indent="-342900">
              <a:buAutoNum type="arabicParenR" startAt="3"/>
            </a:pPr>
            <a:r>
              <a:rPr lang="en-US" dirty="0"/>
              <a:t>turns are almost unchanged</a:t>
            </a:r>
          </a:p>
          <a:p>
            <a:pPr marL="342900" indent="-342900">
              <a:buAutoNum type="arabicParenR" startAt="3"/>
            </a:pPr>
            <a:r>
              <a:rPr lang="en-US" dirty="0"/>
              <a:t>PPII and Unordered structure increase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EE9C0F-FC58-4F71-AB49-BBD56A93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3" y="1143195"/>
            <a:ext cx="114109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4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1B013E-BD88-4841-89F8-E00C288D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80A82F-7EFF-4EC2-9D40-C33F8864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Applicable à un grand nombre d’objet</a:t>
            </a:r>
          </a:p>
          <a:p>
            <a:r>
              <a:rPr lang="fr-FR" dirty="0"/>
              <a:t>Permet d’avoir accès à la structure secondaire </a:t>
            </a:r>
          </a:p>
          <a:p>
            <a:r>
              <a:rPr lang="fr-FR" dirty="0"/>
              <a:t>Permet d’étudier le repliement d’une protéine</a:t>
            </a:r>
          </a:p>
          <a:p>
            <a:r>
              <a:rPr lang="fr-FR" dirty="0"/>
              <a:t>Détermination de la pureté optique ou de la chiralité d’une molécule</a:t>
            </a:r>
          </a:p>
          <a:p>
            <a:endParaRPr lang="fr-FR" dirty="0"/>
          </a:p>
          <a:p>
            <a:r>
              <a:rPr lang="fr-FR" dirty="0"/>
              <a:t>Perspectives</a:t>
            </a:r>
          </a:p>
          <a:p>
            <a:pPr marL="0" indent="0">
              <a:buNone/>
            </a:pPr>
            <a:r>
              <a:rPr lang="fr-FR" dirty="0"/>
              <a:t>Rayonnement synchrotron </a:t>
            </a:r>
            <a:r>
              <a:rPr lang="fr-FR" dirty="0">
                <a:sym typeface="Wingdings" panose="05000000000000000000" pitchFamily="2" charset="2"/>
              </a:rPr>
              <a:t> Lumière plus intense et polarisée</a:t>
            </a:r>
          </a:p>
          <a:p>
            <a:pPr marL="0" indent="0">
              <a:buNone/>
            </a:pPr>
            <a:r>
              <a:rPr lang="fr-FR" dirty="0"/>
              <a:t>		                  </a:t>
            </a:r>
            <a:r>
              <a:rPr lang="fr-FR" dirty="0">
                <a:sym typeface="Wingdings" panose="05000000000000000000" pitchFamily="2" charset="2"/>
              </a:rPr>
              <a:t> Possibilité de travailler dans l’ultraviolet</a:t>
            </a:r>
          </a:p>
          <a:p>
            <a:pPr marL="0" indent="0">
              <a:buNone/>
            </a:pPr>
            <a:r>
              <a:rPr lang="fr-FR" dirty="0"/>
              <a:t>		                  </a:t>
            </a:r>
            <a:r>
              <a:rPr lang="fr-FR" dirty="0">
                <a:sym typeface="Wingdings" panose="05000000000000000000" pitchFamily="2" charset="2"/>
              </a:rPr>
              <a:t> Etude des transitions électroniques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250E96-4A6C-4B0C-A097-49867C4C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189B5E-FA87-434D-98FC-8595A4DF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11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E82992-9F9E-4664-9CA3-DDA7F896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7D22CC-F5FE-4E5C-8E86-6EE681CB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5" y="2104007"/>
            <a:ext cx="10946167" cy="395944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dirty="0"/>
              <a:t>J. MAURIZOT, </a:t>
            </a:r>
            <a:r>
              <a:rPr lang="fr-FR" i="1" dirty="0"/>
              <a:t>Activité optique : dichroïsme circulaire, Technique de l’</a:t>
            </a:r>
            <a:r>
              <a:rPr lang="fr-FR" i="1" dirty="0" err="1"/>
              <a:t>Ingenieur</a:t>
            </a:r>
            <a:r>
              <a:rPr lang="fr-FR" i="1" dirty="0"/>
              <a:t>, </a:t>
            </a:r>
            <a:r>
              <a:rPr lang="fr-FR" b="1" dirty="0"/>
              <a:t>2009</a:t>
            </a:r>
            <a:r>
              <a:rPr lang="fr-FR" dirty="0"/>
              <a:t>, (Réf. : R6470 V2)</a:t>
            </a:r>
          </a:p>
          <a:p>
            <a:pPr marL="0" indent="0">
              <a:buNone/>
            </a:pPr>
            <a:r>
              <a:rPr lang="en-US" dirty="0"/>
              <a:t>N.J. Greenfield, </a:t>
            </a:r>
            <a:r>
              <a:rPr lang="en-US" i="1" dirty="0"/>
              <a:t>Methods to Estimate the Conformation of Proteins and Polypeptides from Circular Dichroism Data, ANALYTICAL </a:t>
            </a:r>
            <a:r>
              <a:rPr lang="en-US" dirty="0"/>
              <a:t>BIOCHEMISTRY, </a:t>
            </a:r>
            <a:r>
              <a:rPr lang="en-US" b="1" dirty="0"/>
              <a:t>1996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235, 1–10 (DOI :10,1006/abio.1996.0084)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N.J Greenfield ,</a:t>
            </a:r>
            <a:r>
              <a:rPr lang="en-US" b="0" i="1" dirty="0">
                <a:solidFill>
                  <a:srgbClr val="000000"/>
                </a:solidFill>
                <a:effectLst/>
                <a:latin typeface="+mj-lt"/>
              </a:rPr>
              <a:t>Using circular dichroism spectra to estimate protein secondary structure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+mj-lt"/>
              </a:rPr>
              <a:t>Nat.Protoc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.,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2006</a:t>
            </a:r>
            <a:r>
              <a:rPr lang="en-US" i="0" dirty="0">
                <a:solidFill>
                  <a:srgbClr val="000000"/>
                </a:solidFill>
                <a:effectLst/>
                <a:latin typeface="+mj-lt"/>
              </a:rPr>
              <a:t>, 1, 2876-2890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(DOI : 10.1038/nprot.2006.202)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K. Matsuo, Y. Sakurada, R.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Yonehara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M.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Katoaka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K.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Gekko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</a:t>
            </a:r>
            <a:r>
              <a:rPr lang="fr-FR" i="1" dirty="0" err="1">
                <a:latin typeface="+mj-lt"/>
              </a:rPr>
              <a:t>Secondary</a:t>
            </a:r>
            <a:r>
              <a:rPr lang="fr-FR" i="1" dirty="0">
                <a:latin typeface="+mj-lt"/>
              </a:rPr>
              <a:t>-Structure </a:t>
            </a:r>
            <a:r>
              <a:rPr lang="fr-FR" i="1" dirty="0" err="1">
                <a:latin typeface="+mj-lt"/>
              </a:rPr>
              <a:t>Analysis</a:t>
            </a:r>
            <a:r>
              <a:rPr lang="fr-FR" i="1" dirty="0">
                <a:latin typeface="+mj-lt"/>
              </a:rPr>
              <a:t> of </a:t>
            </a:r>
            <a:r>
              <a:rPr lang="fr-FR" i="1" dirty="0" err="1">
                <a:latin typeface="+mj-lt"/>
              </a:rPr>
              <a:t>Denatured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Proteins</a:t>
            </a:r>
            <a:r>
              <a:rPr lang="fr-FR" i="1" dirty="0">
                <a:latin typeface="+mj-lt"/>
              </a:rPr>
              <a:t> by Vacuum-Ultraviolet </a:t>
            </a:r>
            <a:r>
              <a:rPr lang="fr-FR" i="1" dirty="0" err="1">
                <a:latin typeface="+mj-lt"/>
              </a:rPr>
              <a:t>Circular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Dichroism</a:t>
            </a:r>
            <a:r>
              <a:rPr lang="fr-FR" i="1" dirty="0">
                <a:latin typeface="+mj-lt"/>
              </a:rPr>
              <a:t> </a:t>
            </a:r>
            <a:r>
              <a:rPr lang="fr-FR" i="1" dirty="0" err="1">
                <a:latin typeface="+mj-lt"/>
              </a:rPr>
              <a:t>Spectroscopy</a:t>
            </a:r>
            <a:r>
              <a:rPr lang="fr-FR" dirty="0">
                <a:latin typeface="+mj-lt"/>
              </a:rPr>
              <a:t>, </a:t>
            </a:r>
            <a:r>
              <a:rPr lang="fr-FR" i="1" dirty="0" err="1">
                <a:latin typeface="+mj-lt"/>
              </a:rPr>
              <a:t>Biophys</a:t>
            </a:r>
            <a:r>
              <a:rPr lang="fr-FR" i="1" dirty="0">
                <a:latin typeface="+mj-lt"/>
              </a:rPr>
              <a:t>. Journal, </a:t>
            </a:r>
            <a:r>
              <a:rPr lang="fr-FR" b="1" dirty="0">
                <a:latin typeface="+mj-lt"/>
              </a:rPr>
              <a:t>2007</a:t>
            </a:r>
            <a:r>
              <a:rPr lang="fr-FR" dirty="0">
                <a:latin typeface="+mj-lt"/>
              </a:rPr>
              <a:t>, 92, 4088-4096 (</a:t>
            </a:r>
            <a:r>
              <a:rPr lang="fr-FR" dirty="0"/>
              <a:t>DOI : 10.1529/biophysj.106.103515)</a:t>
            </a:r>
          </a:p>
          <a:p>
            <a:pPr marL="0" indent="0" algn="l">
              <a:buNone/>
            </a:pPr>
            <a:endParaRPr lang="fr-FR" i="1" dirty="0">
              <a:latin typeface="+mj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9666EC-38DE-43C6-8108-9AA7705A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46B47C-1820-42CE-BD88-52BA88EF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4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F0983F-6D60-4A18-9FA5-2AF175FE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102" y="6579919"/>
            <a:ext cx="3859795" cy="304801"/>
          </a:xfrm>
        </p:spPr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AB01FA-F4D4-4C13-9AA1-051CCF30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0BD1D97-7CF5-41F3-9AF5-E6CA4C1C30A2}"/>
                  </a:ext>
                </a:extLst>
              </p:cNvPr>
              <p:cNvSpPr txBox="1"/>
              <p:nvPr/>
            </p:nvSpPr>
            <p:spPr>
              <a:xfrm>
                <a:off x="2355969" y="1225941"/>
                <a:ext cx="7182062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/>
                  <a:t>Formules</a:t>
                </a:r>
                <a:r>
                  <a:rPr lang="fr-FR" dirty="0"/>
                  <a:t> :</a:t>
                </a:r>
              </a:p>
              <a:p>
                <a:r>
                  <a:rPr lang="fr-F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Mesure de l’absorbance Beer-Lambert:</a:t>
                </a:r>
                <a:r>
                  <a:rPr lang="fr-FR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fr-F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Mesure de l’ellipticité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fr-F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avec a =</a:t>
                </a:r>
              </a:p>
              <a:p>
                <a:r>
                  <a:rPr lang="fr-FR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b="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ichroisme</a:t>
                </a:r>
                <a:r>
                  <a:rPr lang="fr-FR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b="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irculaire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fr-FR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𝑮</m:t>
                        </m:r>
                      </m:sub>
                    </m:sSub>
                    <m:r>
                      <a:rPr lang="fr-FR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fr-FR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sub>
                    </m:sSub>
                    <m:r>
                      <a:rPr lang="fr-FR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fr-FR" sz="1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1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fr-FR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fr-FR" sz="18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ndépendant de la longueur d’onde et de la concentration</a:t>
                </a:r>
              </a:p>
              <a:p>
                <a:endParaRPr lang="fr-FR" dirty="0">
                  <a:latin typeface="+mj-lt"/>
                </a:endParaRPr>
              </a:p>
              <a:p>
                <a:endPara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0BD1D97-7CF5-41F3-9AF5-E6CA4C1C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969" y="1225941"/>
                <a:ext cx="7182062" cy="3139321"/>
              </a:xfrm>
              <a:prstGeom prst="rect">
                <a:avLst/>
              </a:prstGeom>
              <a:blipFill>
                <a:blip r:embed="rId2"/>
                <a:stretch>
                  <a:fillRect l="-679" t="-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09F9144-FBE3-4D00-B4B2-9A3539D77682}"/>
              </a:ext>
            </a:extLst>
          </p:cNvPr>
          <p:cNvCxnSpPr>
            <a:cxnSpLocks/>
          </p:cNvCxnSpPr>
          <p:nvPr/>
        </p:nvCxnSpPr>
        <p:spPr>
          <a:xfrm>
            <a:off x="6096000" y="3801533"/>
            <a:ext cx="0" cy="29307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989FA6B-C16D-424C-871C-54DB1679D787}"/>
              </a:ext>
            </a:extLst>
          </p:cNvPr>
          <p:cNvSpPr txBox="1"/>
          <p:nvPr/>
        </p:nvSpPr>
        <p:spPr>
          <a:xfrm>
            <a:off x="4851400" y="3313766"/>
            <a:ext cx="273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Types d’expériences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1741EE4-85A6-4E8F-AB9E-3802DC4C5618}"/>
              </a:ext>
            </a:extLst>
          </p:cNvPr>
          <p:cNvSpPr txBox="1"/>
          <p:nvPr/>
        </p:nvSpPr>
        <p:spPr>
          <a:xfrm>
            <a:off x="804344" y="3877733"/>
            <a:ext cx="4943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Wingdings 3" charset="2"/>
              <a:buNone/>
            </a:pPr>
            <a:r>
              <a:rPr lang="fr-FR" dirty="0"/>
              <a:t>Etude de la </a:t>
            </a:r>
            <a:r>
              <a:rPr lang="fr-FR" b="1" dirty="0"/>
              <a:t>structure secondaire </a:t>
            </a:r>
            <a:r>
              <a:rPr lang="fr-FR" dirty="0"/>
              <a:t>de polypeptides ou de protéines en solution</a:t>
            </a:r>
          </a:p>
          <a:p>
            <a:pPr marL="0" indent="0" algn="ctr">
              <a:buFont typeface="Wingdings 3" charset="2"/>
              <a:buNone/>
            </a:pPr>
            <a:endParaRPr lang="fr-FR" dirty="0"/>
          </a:p>
          <a:p>
            <a:pPr marL="0" indent="0">
              <a:buFont typeface="Wingdings 3" charset="2"/>
              <a:buNone/>
            </a:pPr>
            <a:endParaRPr lang="fr-FR" sz="1800" dirty="0"/>
          </a:p>
          <a:p>
            <a:pPr marL="0" indent="0">
              <a:buFont typeface="Wingdings 3" charset="2"/>
              <a:buNone/>
            </a:pPr>
            <a:endParaRPr lang="fr-FR" sz="1800" dirty="0"/>
          </a:p>
          <a:p>
            <a:endParaRPr lang="fr-FR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EB19217-6CE5-4FA6-8E8E-A48EBF13592D}"/>
              </a:ext>
            </a:extLst>
          </p:cNvPr>
          <p:cNvSpPr txBox="1"/>
          <p:nvPr/>
        </p:nvSpPr>
        <p:spPr>
          <a:xfrm>
            <a:off x="6214533" y="3877733"/>
            <a:ext cx="517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Etude </a:t>
            </a:r>
            <a:r>
              <a:rPr lang="fr-FR" b="1" dirty="0"/>
              <a:t>dynamique</a:t>
            </a:r>
            <a:r>
              <a:rPr lang="fr-FR" dirty="0"/>
              <a:t> d’un </a:t>
            </a:r>
            <a:r>
              <a:rPr lang="fr-FR" dirty="0" err="1"/>
              <a:t>polypetptide</a:t>
            </a:r>
            <a:r>
              <a:rPr lang="fr-FR" dirty="0"/>
              <a:t> ou d’une protéine en solution </a:t>
            </a:r>
          </a:p>
          <a:p>
            <a:pPr algn="ctr"/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28D1493-FBA8-473C-9FC5-5887A5782693}"/>
              </a:ext>
            </a:extLst>
          </p:cNvPr>
          <p:cNvSpPr txBox="1"/>
          <p:nvPr/>
        </p:nvSpPr>
        <p:spPr>
          <a:xfrm>
            <a:off x="6168826" y="4801063"/>
            <a:ext cx="5258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Déploiement d’une molécule suite à un traitement dénaturant</a:t>
            </a:r>
          </a:p>
          <a:p>
            <a:r>
              <a:rPr lang="fr-FR" dirty="0"/>
              <a:t>Validation de modèle de repliement (ex : modèle de la charpente) </a:t>
            </a:r>
          </a:p>
          <a:p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564AFCD-7951-4C81-8AA1-1688477B451F}"/>
              </a:ext>
            </a:extLst>
          </p:cNvPr>
          <p:cNvSpPr txBox="1"/>
          <p:nvPr/>
        </p:nvSpPr>
        <p:spPr>
          <a:xfrm>
            <a:off x="695144" y="4770815"/>
            <a:ext cx="525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 3" charset="2"/>
              <a:buNone/>
            </a:pPr>
            <a:r>
              <a:rPr lang="fr-FR" sz="1800" dirty="0"/>
              <a:t>% d’hélice alpha dans la structure secondaire </a:t>
            </a:r>
          </a:p>
          <a:p>
            <a:pPr marL="0" indent="0">
              <a:buFont typeface="Wingdings 3" charset="2"/>
              <a:buNone/>
            </a:pPr>
            <a:r>
              <a:rPr lang="fr-FR" sz="1800" dirty="0"/>
              <a:t>% d’hélice alpha par rapport au reste de la protéine</a:t>
            </a:r>
            <a:endParaRPr lang="fr-FR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C27C48CF-2637-4E6F-B146-AC8126931E62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/>
              <a:t>Théorie</a:t>
            </a:r>
          </a:p>
        </p:txBody>
      </p:sp>
    </p:spTree>
    <p:extLst>
      <p:ext uri="{BB962C8B-B14F-4D97-AF65-F5344CB8AC3E}">
        <p14:creationId xmlns:p14="http://schemas.microsoft.com/office/powerpoint/2010/main" val="414669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05DDB-82AB-4155-ABD8-EED82917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812" y="6960544"/>
            <a:ext cx="5212080" cy="274320"/>
          </a:xfrm>
        </p:spPr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C66EB7-2BE3-4127-98B0-F6FEE7A6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2732" y="6960544"/>
            <a:ext cx="1463040" cy="274320"/>
          </a:xfrm>
        </p:spPr>
        <p:txBody>
          <a:bodyPr/>
          <a:lstStyle/>
          <a:p>
            <a:fld id="{5F4EA864-C0B7-42A0-BAB4-6BF685C40604}" type="slidenum">
              <a:rPr lang="fr-FR" smtClean="0"/>
              <a:t>4</a:t>
            </a:fld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4762CCD3-BB6C-464D-97B6-C3746CA317BA}"/>
              </a:ext>
            </a:extLst>
          </p:cNvPr>
          <p:cNvSpPr/>
          <p:nvPr/>
        </p:nvSpPr>
        <p:spPr>
          <a:xfrm>
            <a:off x="400563" y="5161225"/>
            <a:ext cx="10830758" cy="1679607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8B4CED-9D1E-4DA3-9A68-9EAB4AFAD94F}"/>
              </a:ext>
            </a:extLst>
          </p:cNvPr>
          <p:cNvSpPr txBox="1"/>
          <p:nvPr/>
        </p:nvSpPr>
        <p:spPr>
          <a:xfrm>
            <a:off x="10196121" y="5742718"/>
            <a:ext cx="1814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Longueur d’onde</a:t>
            </a:r>
          </a:p>
          <a:p>
            <a:r>
              <a:rPr lang="fr-FR" sz="1500" dirty="0"/>
              <a:t>(en nm)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467D2C-B167-4197-A441-19F14822F391}"/>
              </a:ext>
            </a:extLst>
          </p:cNvPr>
          <p:cNvCxnSpPr>
            <a:cxnSpLocks/>
          </p:cNvCxnSpPr>
          <p:nvPr/>
        </p:nvCxnSpPr>
        <p:spPr>
          <a:xfrm flipH="1">
            <a:off x="4796996" y="5593186"/>
            <a:ext cx="2302" cy="830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8142DED-CB5C-41D8-9418-47ACC6571158}"/>
              </a:ext>
            </a:extLst>
          </p:cNvPr>
          <p:cNvCxnSpPr>
            <a:cxnSpLocks/>
          </p:cNvCxnSpPr>
          <p:nvPr/>
        </p:nvCxnSpPr>
        <p:spPr>
          <a:xfrm>
            <a:off x="10196121" y="5595273"/>
            <a:ext cx="0" cy="872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82C4E77-F069-4A6A-9E3C-53F1D2E00C06}"/>
              </a:ext>
            </a:extLst>
          </p:cNvPr>
          <p:cNvSpPr txBox="1"/>
          <p:nvPr/>
        </p:nvSpPr>
        <p:spPr>
          <a:xfrm>
            <a:off x="4524363" y="63587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5A6764-BA6D-41FF-8F1C-9C6F5D70F73E}"/>
              </a:ext>
            </a:extLst>
          </p:cNvPr>
          <p:cNvSpPr txBox="1"/>
          <p:nvPr/>
        </p:nvSpPr>
        <p:spPr>
          <a:xfrm>
            <a:off x="9928259" y="63726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5608FA-6424-438F-A4A4-0FB2123D0133}"/>
              </a:ext>
            </a:extLst>
          </p:cNvPr>
          <p:cNvSpPr txBox="1"/>
          <p:nvPr/>
        </p:nvSpPr>
        <p:spPr>
          <a:xfrm>
            <a:off x="5455879" y="5638904"/>
            <a:ext cx="5240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Absorption liée aux chaines latérales de la liaison peptidique</a:t>
            </a:r>
          </a:p>
          <a:p>
            <a:r>
              <a:rPr lang="fr-FR" sz="1500" dirty="0"/>
              <a:t>Information sur la </a:t>
            </a:r>
            <a:r>
              <a:rPr lang="fr-FR" sz="1500" b="1" dirty="0"/>
              <a:t>structure</a:t>
            </a:r>
            <a:r>
              <a:rPr lang="fr-FR" sz="1500" dirty="0"/>
              <a:t> </a:t>
            </a:r>
            <a:r>
              <a:rPr lang="fr-FR" sz="1500" b="1" dirty="0"/>
              <a:t>tertiaire</a:t>
            </a:r>
            <a:r>
              <a:rPr lang="fr-FR" sz="1500" dirty="0"/>
              <a:t> de la protéine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069965-638E-4C41-9886-8316422F20D2}"/>
              </a:ext>
            </a:extLst>
          </p:cNvPr>
          <p:cNvSpPr txBox="1"/>
          <p:nvPr/>
        </p:nvSpPr>
        <p:spPr>
          <a:xfrm>
            <a:off x="417066" y="5627302"/>
            <a:ext cx="42590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Absorption liée à la liaison peptidique</a:t>
            </a:r>
          </a:p>
          <a:p>
            <a:r>
              <a:rPr lang="fr-FR" sz="1500" dirty="0"/>
              <a:t>Information sur la </a:t>
            </a:r>
            <a:r>
              <a:rPr lang="fr-FR" sz="1500" b="1" dirty="0"/>
              <a:t>structure secondaire </a:t>
            </a:r>
            <a:r>
              <a:rPr lang="fr-FR" sz="1500" dirty="0"/>
              <a:t>de la protéine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25AA0CE-E1AC-4D1C-A7B3-EF46E4E5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1" y="1179637"/>
            <a:ext cx="3707192" cy="40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953C1A72-350E-4935-AE12-BB4D125F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70" y="2248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Théorie</a:t>
            </a:r>
          </a:p>
        </p:txBody>
      </p:sp>
    </p:spTree>
    <p:extLst>
      <p:ext uri="{BB962C8B-B14F-4D97-AF65-F5344CB8AC3E}">
        <p14:creationId xmlns:p14="http://schemas.microsoft.com/office/powerpoint/2010/main" val="419643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C05DDB-82AB-4155-ABD8-EED82917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2812" y="6960544"/>
            <a:ext cx="5212080" cy="274320"/>
          </a:xfrm>
        </p:spPr>
        <p:txBody>
          <a:bodyPr/>
          <a:lstStyle/>
          <a:p>
            <a:r>
              <a:rPr lang="fr-FR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C66EB7-2BE3-4127-98B0-F6FEE7A6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2732" y="6960544"/>
            <a:ext cx="1463040" cy="274320"/>
          </a:xfrm>
        </p:spPr>
        <p:txBody>
          <a:bodyPr/>
          <a:lstStyle/>
          <a:p>
            <a:fld id="{5F4EA864-C0B7-42A0-BAB4-6BF685C40604}" type="slidenum">
              <a:rPr lang="fr-FR" smtClean="0"/>
              <a:t>5</a:t>
            </a:fld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4762CCD3-BB6C-464D-97B6-C3746CA317BA}"/>
              </a:ext>
            </a:extLst>
          </p:cNvPr>
          <p:cNvSpPr/>
          <p:nvPr/>
        </p:nvSpPr>
        <p:spPr>
          <a:xfrm>
            <a:off x="400563" y="5161225"/>
            <a:ext cx="10830758" cy="1679607"/>
          </a:xfrm>
          <a:prstGeom prst="rightArrow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8B4CED-9D1E-4DA3-9A68-9EAB4AFAD94F}"/>
              </a:ext>
            </a:extLst>
          </p:cNvPr>
          <p:cNvSpPr txBox="1"/>
          <p:nvPr/>
        </p:nvSpPr>
        <p:spPr>
          <a:xfrm>
            <a:off x="10196121" y="5730022"/>
            <a:ext cx="1814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Longueur d’onde</a:t>
            </a:r>
          </a:p>
          <a:p>
            <a:r>
              <a:rPr lang="fr-FR" sz="1500" dirty="0"/>
              <a:t>(en nm)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F467D2C-B167-4197-A441-19F14822F391}"/>
              </a:ext>
            </a:extLst>
          </p:cNvPr>
          <p:cNvCxnSpPr>
            <a:cxnSpLocks/>
          </p:cNvCxnSpPr>
          <p:nvPr/>
        </p:nvCxnSpPr>
        <p:spPr>
          <a:xfrm flipH="1">
            <a:off x="4796996" y="5593186"/>
            <a:ext cx="2302" cy="830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8142DED-CB5C-41D8-9418-47ACC6571158}"/>
              </a:ext>
            </a:extLst>
          </p:cNvPr>
          <p:cNvCxnSpPr>
            <a:cxnSpLocks/>
          </p:cNvCxnSpPr>
          <p:nvPr/>
        </p:nvCxnSpPr>
        <p:spPr>
          <a:xfrm>
            <a:off x="10196121" y="5595273"/>
            <a:ext cx="0" cy="8720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82C4E77-F069-4A6A-9E3C-53F1D2E00C06}"/>
              </a:ext>
            </a:extLst>
          </p:cNvPr>
          <p:cNvSpPr txBox="1"/>
          <p:nvPr/>
        </p:nvSpPr>
        <p:spPr>
          <a:xfrm>
            <a:off x="4524363" y="63587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240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5A6764-BA6D-41FF-8F1C-9C6F5D70F73E}"/>
              </a:ext>
            </a:extLst>
          </p:cNvPr>
          <p:cNvSpPr txBox="1"/>
          <p:nvPr/>
        </p:nvSpPr>
        <p:spPr>
          <a:xfrm>
            <a:off x="9928259" y="63726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320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5608FA-6424-438F-A4A4-0FB2123D0133}"/>
              </a:ext>
            </a:extLst>
          </p:cNvPr>
          <p:cNvSpPr txBox="1"/>
          <p:nvPr/>
        </p:nvSpPr>
        <p:spPr>
          <a:xfrm>
            <a:off x="5455879" y="5638904"/>
            <a:ext cx="5240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Absorption liée aux chaines latérales de la liaison peptidique</a:t>
            </a:r>
          </a:p>
          <a:p>
            <a:r>
              <a:rPr lang="fr-FR" sz="1500" dirty="0"/>
              <a:t>Information sur la </a:t>
            </a:r>
            <a:r>
              <a:rPr lang="fr-FR" sz="1500" b="1" dirty="0"/>
              <a:t>structure</a:t>
            </a:r>
            <a:r>
              <a:rPr lang="fr-FR" sz="1500" dirty="0"/>
              <a:t> </a:t>
            </a:r>
            <a:r>
              <a:rPr lang="fr-FR" sz="1500" b="1" dirty="0"/>
              <a:t>tertiaire</a:t>
            </a:r>
            <a:r>
              <a:rPr lang="fr-FR" sz="1500" dirty="0"/>
              <a:t> de la protéine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069965-638E-4C41-9886-8316422F20D2}"/>
              </a:ext>
            </a:extLst>
          </p:cNvPr>
          <p:cNvSpPr txBox="1"/>
          <p:nvPr/>
        </p:nvSpPr>
        <p:spPr>
          <a:xfrm>
            <a:off x="417066" y="5627302"/>
            <a:ext cx="42590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Absorption liée à la liaison peptidique</a:t>
            </a:r>
          </a:p>
          <a:p>
            <a:r>
              <a:rPr lang="fr-FR" sz="1500" dirty="0"/>
              <a:t>Information sur la </a:t>
            </a:r>
            <a:r>
              <a:rPr lang="fr-FR" sz="1500" b="1" dirty="0"/>
              <a:t>structure secondaire </a:t>
            </a:r>
            <a:r>
              <a:rPr lang="fr-FR" sz="1500" dirty="0"/>
              <a:t>de la protéine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25AA0CE-E1AC-4D1C-A7B3-EF46E4E5E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1" y="1179637"/>
            <a:ext cx="3707192" cy="40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chroisme circulaire conference biophysique Connaissances Scientifiques  Generales Cours module niveau L1 Angers Emmanuel Jaspard biochimej">
            <a:extLst>
              <a:ext uri="{FF2B5EF4-FFF2-40B4-BE49-F238E27FC236}">
                <a16:creationId xmlns:a16="http://schemas.microsoft.com/office/drawing/2014/main" id="{0B7B03A8-D8D6-4538-AE65-F16A9E61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9" y="1179637"/>
            <a:ext cx="3617983" cy="39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A5044585-0276-4103-9E56-5D538ADAF9A7}"/>
              </a:ext>
            </a:extLst>
          </p:cNvPr>
          <p:cNvSpPr/>
          <p:nvPr/>
        </p:nvSpPr>
        <p:spPr>
          <a:xfrm>
            <a:off x="5060087" y="2956264"/>
            <a:ext cx="1740208" cy="47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585DC5-34F0-4AD5-9D29-F046CF98972A}"/>
              </a:ext>
            </a:extLst>
          </p:cNvPr>
          <p:cNvSpPr txBox="1"/>
          <p:nvPr/>
        </p:nvSpPr>
        <p:spPr>
          <a:xfrm>
            <a:off x="5548592" y="2253342"/>
            <a:ext cx="547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7B894CC-835C-4C60-AC4E-52754B28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70" y="2248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Théorie</a:t>
            </a:r>
          </a:p>
        </p:txBody>
      </p:sp>
    </p:spTree>
    <p:extLst>
      <p:ext uri="{BB962C8B-B14F-4D97-AF65-F5344CB8AC3E}">
        <p14:creationId xmlns:p14="http://schemas.microsoft.com/office/powerpoint/2010/main" val="15210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4AFF-F5E4-44FA-9904-58124E5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E4554-B1B9-4C7A-B1FC-5E429DF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B1771D-B926-4A54-80CC-4AA7D9E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6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99C1EC1-A9DC-4C6E-BCEB-90E414AA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" y="1565694"/>
            <a:ext cx="5453656" cy="336568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710F00-0CDB-4960-A6E6-E03109091EC9}"/>
              </a:ext>
            </a:extLst>
          </p:cNvPr>
          <p:cNvSpPr txBox="1"/>
          <p:nvPr/>
        </p:nvSpPr>
        <p:spPr>
          <a:xfrm>
            <a:off x="3489960" y="587251"/>
            <a:ext cx="43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AC2A0FB-B4DF-4DF4-AB24-A45CF7B94BFA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/>
              <a:t>Méthode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69D25-65CE-4742-A005-59347C43C456}"/>
              </a:ext>
            </a:extLst>
          </p:cNvPr>
          <p:cNvSpPr txBox="1"/>
          <p:nvPr/>
        </p:nvSpPr>
        <p:spPr>
          <a:xfrm>
            <a:off x="414241" y="4946668"/>
            <a:ext cx="5375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Circular dichroism (CD) spectra of polypeptides and proteins with representative secondary structures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fr-FR" sz="1400" b="0" i="0" dirty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10.1038/nprot.2006.202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065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4AFF-F5E4-44FA-9904-58124E5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4390F-6922-4DED-9AC6-AB97DF20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2665" y="1653407"/>
            <a:ext cx="5638061" cy="2185655"/>
          </a:xfrm>
        </p:spPr>
        <p:txBody>
          <a:bodyPr>
            <a:normAutofit/>
          </a:bodyPr>
          <a:lstStyle/>
          <a:p>
            <a:r>
              <a:rPr lang="fr-FR" dirty="0"/>
              <a:t>Préparation de l’échantillon</a:t>
            </a:r>
          </a:p>
          <a:p>
            <a:pPr marL="0" indent="0">
              <a:buNone/>
            </a:pPr>
            <a:r>
              <a:rPr lang="fr-FR" dirty="0"/>
              <a:t>Dichroïsme circulaire de la protéine</a:t>
            </a:r>
          </a:p>
          <a:p>
            <a:pPr marL="0" indent="0">
              <a:buNone/>
            </a:pPr>
            <a:r>
              <a:rPr lang="fr-FR" dirty="0"/>
              <a:t>Identification des bandes caractéristiques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E4554-B1B9-4C7A-B1FC-5E429DF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B1771D-B926-4A54-80CC-4AA7D9E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61DBB0F0-8C41-410B-8433-36FE3EE4E738}"/>
              </a:ext>
            </a:extLst>
          </p:cNvPr>
          <p:cNvGraphicFramePr>
            <a:graphicFrameLocks noGrp="1"/>
          </p:cNvGraphicFramePr>
          <p:nvPr/>
        </p:nvGraphicFramePr>
        <p:xfrm>
          <a:off x="5959282" y="3302493"/>
          <a:ext cx="5818477" cy="208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89">
                  <a:extLst>
                    <a:ext uri="{9D8B030D-6E8A-4147-A177-3AD203B41FA5}">
                      <a16:colId xmlns:a16="http://schemas.microsoft.com/office/drawing/2014/main" val="3361002849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1556223963"/>
                    </a:ext>
                  </a:extLst>
                </a:gridCol>
                <a:gridCol w="1248338">
                  <a:extLst>
                    <a:ext uri="{9D8B030D-6E8A-4147-A177-3AD203B41FA5}">
                      <a16:colId xmlns:a16="http://schemas.microsoft.com/office/drawing/2014/main" val="4190925870"/>
                    </a:ext>
                  </a:extLst>
                </a:gridCol>
                <a:gridCol w="1270011">
                  <a:extLst>
                    <a:ext uri="{9D8B030D-6E8A-4147-A177-3AD203B41FA5}">
                      <a16:colId xmlns:a16="http://schemas.microsoft.com/office/drawing/2014/main" val="1510387192"/>
                    </a:ext>
                  </a:extLst>
                </a:gridCol>
              </a:tblGrid>
              <a:tr h="61011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Hélice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Feuillet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Aléatoire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9307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positive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7759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négative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208</a:t>
                      </a:r>
                    </a:p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597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99C1EC1-A9DC-4C6E-BCEB-90E414AA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" y="1565694"/>
            <a:ext cx="5453656" cy="336568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710F00-0CDB-4960-A6E6-E03109091EC9}"/>
              </a:ext>
            </a:extLst>
          </p:cNvPr>
          <p:cNvSpPr txBox="1"/>
          <p:nvPr/>
        </p:nvSpPr>
        <p:spPr>
          <a:xfrm>
            <a:off x="3489960" y="587251"/>
            <a:ext cx="43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AC2A0FB-B4DF-4DF4-AB24-A45CF7B94BFA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/>
              <a:t>Méthode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69D25-65CE-4742-A005-59347C43C456}"/>
              </a:ext>
            </a:extLst>
          </p:cNvPr>
          <p:cNvSpPr txBox="1"/>
          <p:nvPr/>
        </p:nvSpPr>
        <p:spPr>
          <a:xfrm>
            <a:off x="414241" y="4946668"/>
            <a:ext cx="5375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Circular dichroism (CD) spectra of polypeptides and proteins with representative secondary structures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fr-FR" sz="1400" b="0" i="0" dirty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10.1038/nprot.2006.202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87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4AFF-F5E4-44FA-9904-58124E5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4390F-6922-4DED-9AC6-AB97DF20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2665" y="1653407"/>
            <a:ext cx="5638061" cy="2185655"/>
          </a:xfrm>
        </p:spPr>
        <p:txBody>
          <a:bodyPr>
            <a:normAutofit/>
          </a:bodyPr>
          <a:lstStyle/>
          <a:p>
            <a:r>
              <a:rPr lang="fr-FR" dirty="0"/>
              <a:t>Préparation de l’échantillon</a:t>
            </a:r>
          </a:p>
          <a:p>
            <a:pPr marL="0" indent="0">
              <a:buNone/>
            </a:pPr>
            <a:r>
              <a:rPr lang="fr-FR" dirty="0"/>
              <a:t>Dichroïsme circulaire de la protéine</a:t>
            </a:r>
          </a:p>
          <a:p>
            <a:pPr marL="0" indent="0">
              <a:buNone/>
            </a:pPr>
            <a:r>
              <a:rPr lang="fr-FR" dirty="0"/>
              <a:t>Identification des bandes caractéristiques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E4554-B1B9-4C7A-B1FC-5E429DF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B1771D-B926-4A54-80CC-4AA7D9E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61DBB0F0-8C41-410B-8433-36FE3EE4E738}"/>
              </a:ext>
            </a:extLst>
          </p:cNvPr>
          <p:cNvGraphicFramePr>
            <a:graphicFrameLocks noGrp="1"/>
          </p:cNvGraphicFramePr>
          <p:nvPr/>
        </p:nvGraphicFramePr>
        <p:xfrm>
          <a:off x="5959282" y="3302493"/>
          <a:ext cx="5818477" cy="208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89">
                  <a:extLst>
                    <a:ext uri="{9D8B030D-6E8A-4147-A177-3AD203B41FA5}">
                      <a16:colId xmlns:a16="http://schemas.microsoft.com/office/drawing/2014/main" val="3361002849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1556223963"/>
                    </a:ext>
                  </a:extLst>
                </a:gridCol>
                <a:gridCol w="1248338">
                  <a:extLst>
                    <a:ext uri="{9D8B030D-6E8A-4147-A177-3AD203B41FA5}">
                      <a16:colId xmlns:a16="http://schemas.microsoft.com/office/drawing/2014/main" val="4190925870"/>
                    </a:ext>
                  </a:extLst>
                </a:gridCol>
                <a:gridCol w="1270011">
                  <a:extLst>
                    <a:ext uri="{9D8B030D-6E8A-4147-A177-3AD203B41FA5}">
                      <a16:colId xmlns:a16="http://schemas.microsoft.com/office/drawing/2014/main" val="1510387192"/>
                    </a:ext>
                  </a:extLst>
                </a:gridCol>
              </a:tblGrid>
              <a:tr h="61011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Hélice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Feuillet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Aléatoire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9307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positive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7759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négative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208</a:t>
                      </a:r>
                    </a:p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597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99C1EC1-A9DC-4C6E-BCEB-90E414AA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" y="1565694"/>
            <a:ext cx="5453656" cy="336568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710F00-0CDB-4960-A6E6-E03109091EC9}"/>
              </a:ext>
            </a:extLst>
          </p:cNvPr>
          <p:cNvSpPr txBox="1"/>
          <p:nvPr/>
        </p:nvSpPr>
        <p:spPr>
          <a:xfrm>
            <a:off x="3489960" y="587251"/>
            <a:ext cx="43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AC2A0FB-B4DF-4DF4-AB24-A45CF7B94BFA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/>
              <a:t>Méthode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69D25-65CE-4742-A005-59347C43C456}"/>
              </a:ext>
            </a:extLst>
          </p:cNvPr>
          <p:cNvSpPr txBox="1"/>
          <p:nvPr/>
        </p:nvSpPr>
        <p:spPr>
          <a:xfrm>
            <a:off x="414241" y="4946668"/>
            <a:ext cx="5375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Circular dichroism (CD) spectra of polypeptides and proteins with representative secondary structures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fr-FR" sz="1400" b="0" i="0" dirty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10.1038/nprot.2006.202</a:t>
            </a:r>
            <a:endParaRPr lang="fr-FR" sz="1400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4EF9E6-62AC-4715-BF11-91E3EB6262F2}"/>
              </a:ext>
            </a:extLst>
          </p:cNvPr>
          <p:cNvSpPr txBox="1"/>
          <p:nvPr/>
        </p:nvSpPr>
        <p:spPr>
          <a:xfrm>
            <a:off x="2279007" y="5582273"/>
            <a:ext cx="8602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Comment obtenir les proportions relatives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4147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04AFF-F5E4-44FA-9904-58124E52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F4390F-6922-4DED-9AC6-AB97DF20E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2665" y="1653407"/>
            <a:ext cx="5638061" cy="2185655"/>
          </a:xfrm>
        </p:spPr>
        <p:txBody>
          <a:bodyPr>
            <a:normAutofit/>
          </a:bodyPr>
          <a:lstStyle/>
          <a:p>
            <a:r>
              <a:rPr lang="fr-FR" dirty="0"/>
              <a:t>Préparation de l’échantillon</a:t>
            </a:r>
          </a:p>
          <a:p>
            <a:pPr marL="0" indent="0">
              <a:buNone/>
            </a:pPr>
            <a:r>
              <a:rPr lang="fr-FR" dirty="0"/>
              <a:t>Dichroïsme circulaire de la protéine</a:t>
            </a:r>
          </a:p>
          <a:p>
            <a:pPr marL="0" indent="0">
              <a:buNone/>
            </a:pPr>
            <a:r>
              <a:rPr lang="fr-FR" dirty="0"/>
              <a:t>Identification des bandes caractéristiques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E4554-B1B9-4C7A-B1FC-5E429DF7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Idris Tlemsani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B1771D-B926-4A54-80CC-4AA7D9EF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A864-C0B7-42A0-BAB4-6BF685C40604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61DBB0F0-8C41-410B-8433-36FE3EE4E738}"/>
              </a:ext>
            </a:extLst>
          </p:cNvPr>
          <p:cNvGraphicFramePr>
            <a:graphicFrameLocks noGrp="1"/>
          </p:cNvGraphicFramePr>
          <p:nvPr/>
        </p:nvGraphicFramePr>
        <p:xfrm>
          <a:off x="5959282" y="3302493"/>
          <a:ext cx="5818477" cy="208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89">
                  <a:extLst>
                    <a:ext uri="{9D8B030D-6E8A-4147-A177-3AD203B41FA5}">
                      <a16:colId xmlns:a16="http://schemas.microsoft.com/office/drawing/2014/main" val="3361002849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1556223963"/>
                    </a:ext>
                  </a:extLst>
                </a:gridCol>
                <a:gridCol w="1248338">
                  <a:extLst>
                    <a:ext uri="{9D8B030D-6E8A-4147-A177-3AD203B41FA5}">
                      <a16:colId xmlns:a16="http://schemas.microsoft.com/office/drawing/2014/main" val="4190925870"/>
                    </a:ext>
                  </a:extLst>
                </a:gridCol>
                <a:gridCol w="1270011">
                  <a:extLst>
                    <a:ext uri="{9D8B030D-6E8A-4147-A177-3AD203B41FA5}">
                      <a16:colId xmlns:a16="http://schemas.microsoft.com/office/drawing/2014/main" val="1510387192"/>
                    </a:ext>
                  </a:extLst>
                </a:gridCol>
              </a:tblGrid>
              <a:tr h="61011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Hélice alpha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Feuillet beta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Aléatoire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379307"/>
                  </a:ext>
                </a:extLst>
              </a:tr>
              <a:tr h="61011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positive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087759"/>
                  </a:ext>
                </a:extLst>
              </a:tr>
              <a:tr h="80389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Bande négative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208</a:t>
                      </a:r>
                    </a:p>
                    <a:p>
                      <a:pPr algn="ctr"/>
                      <a:r>
                        <a:rPr lang="fr-FR" dirty="0"/>
                        <a:t>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3597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C99C1EC1-A9DC-4C6E-BCEB-90E414AA2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1" y="1565694"/>
            <a:ext cx="5453656" cy="336568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710F00-0CDB-4960-A6E6-E03109091EC9}"/>
              </a:ext>
            </a:extLst>
          </p:cNvPr>
          <p:cNvSpPr txBox="1"/>
          <p:nvPr/>
        </p:nvSpPr>
        <p:spPr>
          <a:xfrm>
            <a:off x="3489960" y="587251"/>
            <a:ext cx="439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AC2A0FB-B4DF-4DF4-AB24-A45CF7B94BFA}"/>
              </a:ext>
            </a:extLst>
          </p:cNvPr>
          <p:cNvSpPr txBox="1">
            <a:spLocks/>
          </p:cNvSpPr>
          <p:nvPr/>
        </p:nvSpPr>
        <p:spPr>
          <a:xfrm>
            <a:off x="365870" y="224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fr-FR" dirty="0"/>
              <a:t>Méthode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C69D25-65CE-4742-A005-59347C43C456}"/>
              </a:ext>
            </a:extLst>
          </p:cNvPr>
          <p:cNvSpPr txBox="1"/>
          <p:nvPr/>
        </p:nvSpPr>
        <p:spPr>
          <a:xfrm>
            <a:off x="414241" y="4946668"/>
            <a:ext cx="53753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Circular dichroism (CD) spectra of polypeptides and proteins with representative secondary structures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fr-FR" sz="1400" b="0" i="0" dirty="0">
                <a:solidFill>
                  <a:srgbClr val="642A8F"/>
                </a:solidFill>
                <a:effectLst/>
                <a:latin typeface="arial" panose="020B0604020202020204" pitchFamily="34" charset="0"/>
                <a:hlinkClick r:id="rId3"/>
              </a:rPr>
              <a:t>10.1038/nprot.2006.202</a:t>
            </a:r>
            <a:endParaRPr lang="fr-FR" sz="1400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640B170-FEEF-4188-ABA7-C88DB5669391}"/>
              </a:ext>
            </a:extLst>
          </p:cNvPr>
          <p:cNvSpPr txBox="1"/>
          <p:nvPr/>
        </p:nvSpPr>
        <p:spPr>
          <a:xfrm>
            <a:off x="1926455" y="5843883"/>
            <a:ext cx="906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Comparaison du spectre avec d’une base de données (SELCON, CONTIN…)</a:t>
            </a:r>
          </a:p>
        </p:txBody>
      </p:sp>
    </p:spTree>
    <p:extLst>
      <p:ext uri="{BB962C8B-B14F-4D97-AF65-F5344CB8AC3E}">
        <p14:creationId xmlns:p14="http://schemas.microsoft.com/office/powerpoint/2010/main" val="218306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1066</TotalTime>
  <Words>1233</Words>
  <Application>Microsoft Office PowerPoint</Application>
  <PresentationFormat>Grand écran</PresentationFormat>
  <Paragraphs>272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arial</vt:lpstr>
      <vt:lpstr>Calibri</vt:lpstr>
      <vt:lpstr>Cambria Math</vt:lpstr>
      <vt:lpstr>Century Gothic</vt:lpstr>
      <vt:lpstr>Garamond</vt:lpstr>
      <vt:lpstr>Times New Roman</vt:lpstr>
      <vt:lpstr>Wingdings</vt:lpstr>
      <vt:lpstr>Wingdings 3</vt:lpstr>
      <vt:lpstr>Savon</vt:lpstr>
      <vt:lpstr>Le dichroïsme circulaire dans l’étude des protéines </vt:lpstr>
      <vt:lpstr>Théorie</vt:lpstr>
      <vt:lpstr>Présentation PowerPoint</vt:lpstr>
      <vt:lpstr>Théorie</vt:lpstr>
      <vt:lpstr>Théorie</vt:lpstr>
      <vt:lpstr> </vt:lpstr>
      <vt:lpstr> </vt:lpstr>
      <vt:lpstr> </vt:lpstr>
      <vt:lpstr> </vt:lpstr>
      <vt:lpstr> </vt:lpstr>
      <vt:lpstr>Difficultés expérimentales </vt:lpstr>
      <vt:lpstr>Difficultés expérimentales </vt:lpstr>
      <vt:lpstr>Exemple: Analyse de conformation </vt:lpstr>
      <vt:lpstr>Exemple: Analyse de conformation </vt:lpstr>
      <vt:lpstr>Exemple: Analyse de conformation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 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Idris Tlemsani</dc:creator>
  <cp:lastModifiedBy>Cécile Sicard</cp:lastModifiedBy>
  <cp:revision>63</cp:revision>
  <dcterms:created xsi:type="dcterms:W3CDTF">2020-09-19T11:47:31Z</dcterms:created>
  <dcterms:modified xsi:type="dcterms:W3CDTF">2020-09-30T20:29:25Z</dcterms:modified>
</cp:coreProperties>
</file>