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notesMasterIdLst>
    <p:notesMasterId r:id="rId10"/>
  </p:notesMasterIdLst>
  <p:sldIdLst>
    <p:sldId id="257" r:id="rId2"/>
    <p:sldId id="259" r:id="rId3"/>
    <p:sldId id="260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F7BF"/>
    <a:srgbClr val="99FF99"/>
    <a:srgbClr val="008000"/>
    <a:srgbClr val="800000"/>
    <a:srgbClr val="F7E1A3"/>
    <a:srgbClr val="00CC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142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D4F8038-3C79-49F8-8E21-D3965FD6977E}" type="datetimeFigureOut">
              <a:rPr lang="fr-FR" smtClean="0"/>
              <a:t>30/08/2023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3848F78-ED1E-443C-8531-8D9B278C6F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815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848F78-ED1E-443C-8531-8D9B278C6FD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215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A9FB0-894E-45CE-8F3C-1796C5F36F4A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16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C1165-A9DE-4AB7-90A2-F85719851BD2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46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424BE-C351-4CB0-958F-A80689D16E35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4154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3ED39-5515-4B52-8622-7CC0D3391290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258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B6A88-4EF7-486F-87F7-27620DAE3DCF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3382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2662-7B8B-49C7-B72B-C43CFF7B9FE1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581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1A4B4-9D05-47F8-BEFD-3B979A51B13E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323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871F6-65C4-470A-9457-28A5E05DFE1B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19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D9A75-598E-4FCA-9693-763DFB9CCC9C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19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7C9D7-0936-4817-BB2F-9A7D408A2FC4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25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FF700-0CDE-4419-9B31-BD06552D294E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084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43317-523F-4FED-8A86-8572DBAFCF4A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95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AF759-D7EF-45E6-AFA4-B20A6A55EE95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14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0627D-8A7B-4E64-A316-602D434BFBB6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503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0FDDA-71FD-4F15-A4C9-694913D20894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826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DF24C-84C9-47A8-B142-11FCA814AC96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34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E5BCB-2901-4816-B25B-0DC796A478F3}" type="datetime1">
              <a:rPr lang="en-US" smtClean="0"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80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432560" y="254000"/>
            <a:ext cx="698754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Domaine D3 Nancy</a:t>
            </a:r>
          </a:p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</a:p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Intérêt du 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parcours GMNOB</a:t>
            </a:r>
          </a:p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Déroulé de la formation</a:t>
            </a:r>
          </a:p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</a:p>
          <a:p>
            <a:pPr algn="ctr"/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François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Lebourgeois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responsable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D3 Nancy en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2A</a:t>
            </a: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25799" y="3160890"/>
            <a:ext cx="2819401" cy="275227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2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45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96206" y="321911"/>
            <a:ext cx="60875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Intérêt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du parcours </a:t>
            </a:r>
            <a:r>
              <a:rPr lang="fr-FR" sz="2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GMNOB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Gestion des milieux naturels ouverts et boisés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91250" y="131410"/>
            <a:ext cx="2099785" cy="26754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ZoneTexte 7"/>
          <p:cNvSpPr txBox="1"/>
          <p:nvPr/>
        </p:nvSpPr>
        <p:spPr>
          <a:xfrm>
            <a:off x="2045817" y="1386080"/>
            <a:ext cx="3725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Une progression pédagogique </a:t>
            </a: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pensée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940214" y="2226308"/>
            <a:ext cx="1936586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fr-FR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semestre</a:t>
            </a:r>
          </a:p>
          <a:p>
            <a:pPr algn="ctr"/>
            <a:r>
              <a:rPr lang="fr-F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fr-FR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 bases</a:t>
            </a:r>
            <a:endParaRPr lang="fr-FR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82601" y="2964972"/>
            <a:ext cx="829907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ases de l’analyse des écosystèmes (forestiers et peu anthropisés)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cquisition de méthodes et d’outils (terrain, </a:t>
            </a:r>
            <a:r>
              <a:rPr lang="fr-FR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stats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SIG)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pproches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scientifiques du fonctionnement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 écosystèmes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et de l’écologie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végétale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Contexte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social, politique et économique de la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conservation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Imag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0038" y="4860138"/>
            <a:ext cx="3124200" cy="2075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277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03717" y="629688"/>
            <a:ext cx="6087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Intérêt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du parcours </a:t>
            </a:r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GMNOB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3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991488" y="1214088"/>
            <a:ext cx="5577253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fr-FR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semestre</a:t>
            </a:r>
          </a:p>
          <a:p>
            <a:pPr algn="ctr"/>
            <a:r>
              <a:rPr lang="fr-FR" sz="2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Approfondissement et application</a:t>
            </a:r>
            <a:endParaRPr lang="fr-FR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511228" y="3324523"/>
            <a:ext cx="829907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 algn="just">
              <a:lnSpc>
                <a:spcPct val="150000"/>
              </a:lnSpc>
              <a:buFont typeface="+mj-lt"/>
              <a:buAutoNum type="arabicPeriod"/>
              <a:defRPr sz="1600"/>
            </a:lvl1pPr>
          </a:lstStyle>
          <a:p>
            <a:pPr>
              <a:lnSpc>
                <a:spcPct val="100000"/>
              </a:lnSpc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Approfondissements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et utilisation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 outils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en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projet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fr-FR" sz="20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stats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, géomatique, éventuellement botanique)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Problématiques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et méthodes de gestion appliquées à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 objets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ou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 milieux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spécifiques : faune sauvage, milieux ouverts, eau et milieux humides</a:t>
            </a:r>
          </a:p>
          <a:p>
            <a:pPr>
              <a:lnSpc>
                <a:spcPct val="100000"/>
              </a:lnSpc>
            </a:pP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Approche </a:t>
            </a:r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par </a:t>
            </a:r>
            <a:r>
              <a:rPr lang="fr-F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projet à visée opérationnelle</a:t>
            </a:r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644483" y="5337609"/>
            <a:ext cx="6433077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En 3A : professionnalisation</a:t>
            </a:r>
          </a:p>
          <a:p>
            <a:pPr algn="ctr"/>
            <a:r>
              <a:rPr lang="fr-FR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Méthodes de gestion de la conservation</a:t>
            </a: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31985" y="98984"/>
            <a:ext cx="2154172" cy="28220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6" name="Groupe 15"/>
          <p:cNvGrpSpPr/>
          <p:nvPr/>
        </p:nvGrpSpPr>
        <p:grpSpPr>
          <a:xfrm>
            <a:off x="790942" y="2100333"/>
            <a:ext cx="5777799" cy="1022428"/>
            <a:chOff x="839082" y="2220833"/>
            <a:chExt cx="5777799" cy="1022428"/>
          </a:xfrm>
        </p:grpSpPr>
        <p:grpSp>
          <p:nvGrpSpPr>
            <p:cNvPr id="13" name="Groupe 12"/>
            <p:cNvGrpSpPr/>
            <p:nvPr/>
          </p:nvGrpSpPr>
          <p:grpSpPr>
            <a:xfrm>
              <a:off x="839082" y="2223363"/>
              <a:ext cx="4232323" cy="1019898"/>
              <a:chOff x="1142156" y="4738332"/>
              <a:chExt cx="7214440" cy="1613023"/>
            </a:xfrm>
          </p:grpSpPr>
          <p:pic>
            <p:nvPicPr>
              <p:cNvPr id="6" name="Image 5"/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142156" y="4743889"/>
                <a:ext cx="2420230" cy="1607466"/>
              </a:xfrm>
              <a:prstGeom prst="rect">
                <a:avLst/>
              </a:prstGeom>
            </p:spPr>
          </p:pic>
          <p:pic>
            <p:nvPicPr>
              <p:cNvPr id="9" name="Image 8"/>
              <p:cNvPicPr>
                <a:picLocks noChangeAspect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931361" y="4738332"/>
                <a:ext cx="2425235" cy="1613023"/>
              </a:xfrm>
              <a:prstGeom prst="rect">
                <a:avLst/>
              </a:prstGeom>
            </p:spPr>
          </p:pic>
          <p:pic>
            <p:nvPicPr>
              <p:cNvPr id="11" name="Image 10"/>
              <p:cNvPicPr>
                <a:picLocks noChangeAspect="1"/>
              </p:cNvPicPr>
              <p:nvPr/>
            </p:nvPicPr>
            <p:blipFill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3610897" y="4739029"/>
                <a:ext cx="2288197" cy="1612326"/>
              </a:xfrm>
              <a:prstGeom prst="rect">
                <a:avLst/>
              </a:prstGeom>
            </p:spPr>
          </p:pic>
        </p:grpSp>
        <p:pic>
          <p:nvPicPr>
            <p:cNvPr id="18" name="Image 17"/>
            <p:cNvPicPr>
              <a:picLocks noChangeAspect="1"/>
            </p:cNvPicPr>
            <p:nvPr/>
          </p:nvPicPr>
          <p:blipFill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-7519"/>
            <a:stretch/>
          </p:blipFill>
          <p:spPr>
            <a:xfrm>
              <a:off x="5084904" y="2220833"/>
              <a:ext cx="1531977" cy="1022428"/>
            </a:xfrm>
            <a:prstGeom prst="rect">
              <a:avLst/>
            </a:prstGeom>
          </p:spPr>
        </p:pic>
      </p:grpSp>
      <p:sp>
        <p:nvSpPr>
          <p:cNvPr id="17" name="ZoneTexte 16"/>
          <p:cNvSpPr txBox="1"/>
          <p:nvPr/>
        </p:nvSpPr>
        <p:spPr>
          <a:xfrm>
            <a:off x="1233365" y="6150367"/>
            <a:ext cx="7255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Coresponsables de la dominante GMN : Philippe Durand et Jean-Claude Gégout</a:t>
            </a:r>
          </a:p>
        </p:txBody>
      </p:sp>
    </p:spTree>
    <p:extLst>
      <p:ext uri="{BB962C8B-B14F-4D97-AF65-F5344CB8AC3E}">
        <p14:creationId xmlns:p14="http://schemas.microsoft.com/office/powerpoint/2010/main" val="84497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4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03717" y="629688"/>
            <a:ext cx="60875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Intérêt 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du parcours </a:t>
            </a:r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GMNOB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91250" y="206219"/>
            <a:ext cx="1790269" cy="25315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ZoneTexte 6"/>
          <p:cNvSpPr txBox="1"/>
          <p:nvPr/>
        </p:nvSpPr>
        <p:spPr>
          <a:xfrm>
            <a:off x="577294" y="1402451"/>
            <a:ext cx="63139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Parcours cohérent</a:t>
            </a:r>
          </a:p>
          <a:p>
            <a:pPr marL="342900" indent="-342900">
              <a:buAutoNum type="arabicPeriod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Identification claire par les employeurs</a:t>
            </a:r>
          </a:p>
          <a:p>
            <a:pPr marL="342900" indent="-342900">
              <a:buAutoNum type="arabicPeriod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Compétences techniques solides</a:t>
            </a:r>
          </a:p>
          <a:p>
            <a:pPr marL="342900" indent="-342900">
              <a:buAutoNum type="arabicPeriod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Opérationnalité des approches</a:t>
            </a:r>
          </a:p>
          <a:p>
            <a:pPr marL="342900" indent="-342900">
              <a:buAutoNum type="arabicPeriod"/>
            </a:pP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Compatibilité avec le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diplôme d’établissement en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sciences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ingénierie forestières 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(SIF</a:t>
            </a:r>
            <a:r>
              <a:rPr lang="fr-F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 sous conditions</a:t>
            </a:r>
            <a:endParaRPr lang="fr-FR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/>
            </a:pPr>
            <a:endParaRPr lang="fr-F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879917" y="4258734"/>
            <a:ext cx="7516583" cy="2336800"/>
            <a:chOff x="803717" y="4241801"/>
            <a:chExt cx="7516583" cy="2336800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03717" y="4417751"/>
              <a:ext cx="2624667" cy="1743249"/>
            </a:xfrm>
            <a:prstGeom prst="rect">
              <a:avLst/>
            </a:prstGeom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6200000">
              <a:off x="3248484" y="4710461"/>
              <a:ext cx="1743249" cy="1157829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26637" y="4682049"/>
              <a:ext cx="1828800" cy="1214651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6200000">
              <a:off x="6375874" y="4634174"/>
              <a:ext cx="2336800" cy="15520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0612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z="2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5</a:t>
            </a:fld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03718" y="629688"/>
            <a:ext cx="82688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Déroulé du parcours, premier semestre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834188" y="5328841"/>
            <a:ext cx="2247900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1200"/>
            </a:lvl1pPr>
          </a:lstStyle>
          <a:p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       janvier            </a:t>
            </a: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février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107950" y="5335588"/>
            <a:ext cx="6724649" cy="30777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septembre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	    </a:t>
            </a: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octobre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      novembre</a:t>
            </a:r>
            <a:r>
              <a:rPr lang="fr-FR" sz="1400" dirty="0">
                <a:latin typeface="Calibri" panose="020F0502020204030204" pitchFamily="34" charset="0"/>
                <a:cs typeface="Calibri" panose="020F0502020204030204" pitchFamily="34" charset="0"/>
              </a:rPr>
              <a:t>	       </a:t>
            </a:r>
            <a:r>
              <a:rPr lang="fr-FR" sz="14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décembre</a:t>
            </a:r>
            <a:endParaRPr lang="fr-FR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6832599" y="1320799"/>
            <a:ext cx="1739901" cy="147732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headEnd/>
            <a:tailEnd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APT</a:t>
            </a:r>
            <a:endParaRPr lang="fr-FR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700" dirty="0" smtClea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Mécanique </a:t>
            </a:r>
            <a:endParaRPr lang="fr-FR" sz="1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 </a:t>
            </a:r>
            <a:r>
              <a:rPr lang="fr-FR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milieux continus</a:t>
            </a:r>
          </a:p>
          <a:p>
            <a:pPr algn="ctr"/>
            <a:r>
              <a:rPr lang="fr-FR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6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24"/>
          <p:cNvSpPr>
            <a:spLocks noChangeArrowheads="1"/>
          </p:cNvSpPr>
          <p:nvPr/>
        </p:nvSpPr>
        <p:spPr bwMode="auto">
          <a:xfrm>
            <a:off x="109877" y="2467321"/>
            <a:ext cx="1833717" cy="2686973"/>
          </a:xfrm>
          <a:prstGeom prst="rect">
            <a:avLst/>
          </a:prstGeom>
          <a:solidFill>
            <a:srgbClr val="F7E1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UC1 </a:t>
            </a:r>
            <a:endParaRPr lang="fr-F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Diagnostic des </a:t>
            </a:r>
            <a:b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écosystèmes </a:t>
            </a:r>
          </a:p>
          <a:p>
            <a:pPr algn="ctr">
              <a:defRPr/>
            </a:pP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forestiers</a:t>
            </a:r>
          </a:p>
          <a:p>
            <a:pPr algn="ctr">
              <a:defRPr/>
            </a:pP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(DEF3</a:t>
            </a: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>
              <a:defRPr/>
            </a:pP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1986117" y="3904127"/>
            <a:ext cx="1903130" cy="11695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D3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BSTIE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Bases scientifiques </a:t>
            </a:r>
            <a: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techniques </a:t>
            </a:r>
            <a: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l'ingénierie </a:t>
            </a: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écologique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130185" y="6088334"/>
            <a:ext cx="8964613" cy="338554"/>
          </a:xfrm>
          <a:prstGeom prst="rect">
            <a:avLst/>
          </a:prstGeom>
          <a:solidFill>
            <a:srgbClr val="F7E1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ctr">
              <a:defRPr sz="1600" b="1">
                <a:solidFill>
                  <a:srgbClr val="FF0000"/>
                </a:solidFill>
              </a:defRPr>
            </a:lvl1pPr>
          </a:lstStyle>
          <a:p>
            <a:r>
              <a:rPr lang="fr-FR" sz="1800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 parcours </a:t>
            </a:r>
            <a:r>
              <a:rPr lang="fr-FR" sz="1800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libre</a:t>
            </a:r>
            <a:endParaRPr lang="fr-FR" sz="1800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ZoneTexte 12"/>
          <p:cNvSpPr txBox="1">
            <a:spLocks noChangeArrowheads="1"/>
          </p:cNvSpPr>
          <p:nvPr/>
        </p:nvSpPr>
        <p:spPr bwMode="auto">
          <a:xfrm>
            <a:off x="189006" y="4469916"/>
            <a:ext cx="16754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1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L’UC1 </a:t>
            </a:r>
            <a:r>
              <a:rPr lang="fr-FR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n’est </a:t>
            </a:r>
            <a:br>
              <a:rPr lang="fr-FR" sz="1600" b="1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pas échangeable.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4301731" y="2501051"/>
            <a:ext cx="2152651" cy="12599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D3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Politique, économie, </a:t>
            </a:r>
            <a:b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anthropologie, </a:t>
            </a:r>
            <a:b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droit de 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l’environnement</a:t>
            </a:r>
            <a:endParaRPr lang="fr-FR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832600" y="2510015"/>
            <a:ext cx="1739901" cy="1574571"/>
          </a:xfrm>
          <a:prstGeom prst="rect">
            <a:avLst/>
          </a:prstGeom>
          <a:solidFill>
            <a:srgbClr val="F7E1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UC2</a:t>
            </a:r>
          </a:p>
          <a:p>
            <a:pPr algn="ctr"/>
            <a:r>
              <a:rPr lang="fr-FR" b="1" dirty="0">
                <a:latin typeface="Calibri" panose="020F0502020204030204" pitchFamily="34" charset="0"/>
                <a:cs typeface="Calibri" panose="020F0502020204030204" pitchFamily="34" charset="0"/>
              </a:rPr>
              <a:t>  Biodiversité</a:t>
            </a:r>
          </a:p>
          <a:p>
            <a:pPr algn="ctr"/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végétale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6" name="Grouper 14"/>
          <p:cNvGrpSpPr/>
          <p:nvPr/>
        </p:nvGrpSpPr>
        <p:grpSpPr>
          <a:xfrm>
            <a:off x="107950" y="5180463"/>
            <a:ext cx="8464551" cy="155576"/>
            <a:chOff x="107950" y="5180463"/>
            <a:chExt cx="8464551" cy="155576"/>
          </a:xfrm>
        </p:grpSpPr>
        <p:sp>
          <p:nvSpPr>
            <p:cNvPr id="27" name="Line 17"/>
            <p:cNvSpPr>
              <a:spLocks noChangeShapeType="1"/>
            </p:cNvSpPr>
            <p:nvPr/>
          </p:nvSpPr>
          <p:spPr bwMode="auto">
            <a:xfrm>
              <a:off x="242888" y="5180463"/>
              <a:ext cx="594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8" name="Grouper 11"/>
            <p:cNvGrpSpPr/>
            <p:nvPr/>
          </p:nvGrpSpPr>
          <p:grpSpPr>
            <a:xfrm>
              <a:off x="107950" y="5180463"/>
              <a:ext cx="6464303" cy="155576"/>
              <a:chOff x="107950" y="5168900"/>
              <a:chExt cx="6464303" cy="155576"/>
            </a:xfrm>
          </p:grpSpPr>
          <p:grpSp>
            <p:nvGrpSpPr>
              <p:cNvPr id="35" name="Grouper 6"/>
              <p:cNvGrpSpPr/>
              <p:nvPr/>
            </p:nvGrpSpPr>
            <p:grpSpPr>
              <a:xfrm>
                <a:off x="1398590" y="5168900"/>
                <a:ext cx="2143124" cy="152400"/>
                <a:chOff x="958851" y="5197476"/>
                <a:chExt cx="2143124" cy="152400"/>
              </a:xfrm>
            </p:grpSpPr>
            <p:grpSp>
              <p:nvGrpSpPr>
                <p:cNvPr id="49" name="Grouper 5"/>
                <p:cNvGrpSpPr/>
                <p:nvPr/>
              </p:nvGrpSpPr>
              <p:grpSpPr>
                <a:xfrm>
                  <a:off x="958851" y="5197476"/>
                  <a:ext cx="1701801" cy="152400"/>
                  <a:chOff x="958851" y="5197476"/>
                  <a:chExt cx="1701801" cy="152400"/>
                </a:xfrm>
              </p:grpSpPr>
              <p:sp>
                <p:nvSpPr>
                  <p:cNvPr id="51" name="Rectangle 50"/>
                  <p:cNvSpPr/>
                  <p:nvPr/>
                </p:nvSpPr>
                <p:spPr>
                  <a:xfrm>
                    <a:off x="958851" y="5197476"/>
                    <a:ext cx="425450" cy="152400"/>
                  </a:xfrm>
                  <a:prstGeom prst="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000"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52" name="Rectangle 51"/>
                  <p:cNvSpPr/>
                  <p:nvPr/>
                </p:nvSpPr>
                <p:spPr>
                  <a:xfrm>
                    <a:off x="1384301" y="5197476"/>
                    <a:ext cx="425450" cy="152400"/>
                  </a:xfrm>
                  <a:prstGeom prst="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000"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53" name="Rectangle 52"/>
                  <p:cNvSpPr/>
                  <p:nvPr/>
                </p:nvSpPr>
                <p:spPr>
                  <a:xfrm>
                    <a:off x="1809751" y="5197476"/>
                    <a:ext cx="425450" cy="152400"/>
                  </a:xfrm>
                  <a:prstGeom prst="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000"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>
                  <a:xfrm>
                    <a:off x="2235202" y="5197476"/>
                    <a:ext cx="425450" cy="152400"/>
                  </a:xfrm>
                  <a:prstGeom prst="rect">
                    <a:avLst/>
                  </a:prstGeom>
                  <a:solidFill>
                    <a:schemeClr val="accent3">
                      <a:lumMod val="40000"/>
                      <a:lumOff val="60000"/>
                    </a:schemeClr>
                  </a:solidFill>
                  <a:ln>
                    <a:solidFill>
                      <a:schemeClr val="accent3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 sz="2000"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50" name="Rectangle 49"/>
                <p:cNvSpPr/>
                <p:nvPr/>
              </p:nvSpPr>
              <p:spPr>
                <a:xfrm>
                  <a:off x="2676525" y="5197476"/>
                  <a:ext cx="425450" cy="152400"/>
                </a:xfrm>
                <a:prstGeom prst="rect">
                  <a:avLst/>
                </a:prstGeom>
                <a:solidFill>
                  <a:schemeClr val="accent3">
                    <a:lumMod val="40000"/>
                    <a:lumOff val="60000"/>
                  </a:schemeClr>
                </a:solidFill>
                <a:ln>
                  <a:solidFill>
                    <a:schemeClr val="accent3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6" name="Grouper 7"/>
              <p:cNvGrpSpPr/>
              <p:nvPr/>
            </p:nvGrpSpPr>
            <p:grpSpPr>
              <a:xfrm>
                <a:off x="3568701" y="5168900"/>
                <a:ext cx="1714501" cy="155576"/>
                <a:chOff x="3114675" y="5197476"/>
                <a:chExt cx="1714501" cy="155576"/>
              </a:xfrm>
            </p:grpSpPr>
            <p:sp>
              <p:nvSpPr>
                <p:cNvPr id="45" name="Rectangle 44"/>
                <p:cNvSpPr/>
                <p:nvPr/>
              </p:nvSpPr>
              <p:spPr>
                <a:xfrm>
                  <a:off x="3114675" y="5197476"/>
                  <a:ext cx="425450" cy="1524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6" name="Rectangle 45"/>
                <p:cNvSpPr/>
                <p:nvPr/>
              </p:nvSpPr>
              <p:spPr>
                <a:xfrm>
                  <a:off x="3540125" y="5197476"/>
                  <a:ext cx="425450" cy="1524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3965576" y="5197476"/>
                  <a:ext cx="425450" cy="1524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8" name="Rectangle 47"/>
                <p:cNvSpPr/>
                <p:nvPr/>
              </p:nvSpPr>
              <p:spPr>
                <a:xfrm>
                  <a:off x="4403726" y="5200652"/>
                  <a:ext cx="425450" cy="15240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7" name="Grouper 8"/>
              <p:cNvGrpSpPr/>
              <p:nvPr/>
            </p:nvGrpSpPr>
            <p:grpSpPr>
              <a:xfrm>
                <a:off x="5295902" y="5168900"/>
                <a:ext cx="1276351" cy="152400"/>
                <a:chOff x="4946652" y="5502276"/>
                <a:chExt cx="1276351" cy="152400"/>
              </a:xfrm>
            </p:grpSpPr>
            <p:sp>
              <p:nvSpPr>
                <p:cNvPr id="42" name="Rectangle 41"/>
                <p:cNvSpPr/>
                <p:nvPr/>
              </p:nvSpPr>
              <p:spPr>
                <a:xfrm>
                  <a:off x="4946652" y="5502276"/>
                  <a:ext cx="425450" cy="1524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3" name="Rectangle 42"/>
                <p:cNvSpPr/>
                <p:nvPr/>
              </p:nvSpPr>
              <p:spPr>
                <a:xfrm>
                  <a:off x="5372102" y="5502276"/>
                  <a:ext cx="425450" cy="1524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>
                  <a:off x="5797553" y="5502276"/>
                  <a:ext cx="425450" cy="152400"/>
                </a:xfrm>
                <a:prstGeom prst="rect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grpSp>
            <p:nvGrpSpPr>
              <p:cNvPr id="38" name="Grouper 9"/>
              <p:cNvGrpSpPr/>
              <p:nvPr/>
            </p:nvGrpSpPr>
            <p:grpSpPr>
              <a:xfrm>
                <a:off x="107950" y="5168900"/>
                <a:ext cx="1276350" cy="152400"/>
                <a:chOff x="107950" y="5181600"/>
                <a:chExt cx="1276350" cy="152400"/>
              </a:xfrm>
            </p:grpSpPr>
            <p:sp>
              <p:nvSpPr>
                <p:cNvPr id="39" name="Rectangle 38"/>
                <p:cNvSpPr/>
                <p:nvPr/>
              </p:nvSpPr>
              <p:spPr>
                <a:xfrm>
                  <a:off x="107950" y="5181600"/>
                  <a:ext cx="425450" cy="152400"/>
                </a:xfrm>
                <a:prstGeom prst="rect">
                  <a:avLst/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533400" y="5181600"/>
                  <a:ext cx="425450" cy="152400"/>
                </a:xfrm>
                <a:prstGeom prst="rect">
                  <a:avLst/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41" name="Rectangle 40"/>
                <p:cNvSpPr/>
                <p:nvPr/>
              </p:nvSpPr>
              <p:spPr>
                <a:xfrm>
                  <a:off x="958850" y="5181600"/>
                  <a:ext cx="425450" cy="152400"/>
                </a:xfrm>
                <a:prstGeom prst="rect">
                  <a:avLst/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 sz="200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29" name="Grouper 56"/>
            <p:cNvGrpSpPr/>
            <p:nvPr/>
          </p:nvGrpSpPr>
          <p:grpSpPr>
            <a:xfrm>
              <a:off x="6858000" y="5180463"/>
              <a:ext cx="1714501" cy="155576"/>
              <a:chOff x="3114675" y="5197476"/>
              <a:chExt cx="1714501" cy="155576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3114675" y="5197476"/>
                <a:ext cx="425450" cy="152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3540125" y="5197476"/>
                <a:ext cx="425450" cy="152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965576" y="5197476"/>
                <a:ext cx="425450" cy="152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403726" y="5200652"/>
                <a:ext cx="425450" cy="152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5" name="Rectangle 54"/>
          <p:cNvSpPr/>
          <p:nvPr/>
        </p:nvSpPr>
        <p:spPr>
          <a:xfrm>
            <a:off x="6572252" y="1309687"/>
            <a:ext cx="260347" cy="4026352"/>
          </a:xfrm>
          <a:prstGeom prst="rect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Text Box 5"/>
          <p:cNvSpPr txBox="1">
            <a:spLocks noChangeArrowheads="1"/>
          </p:cNvSpPr>
          <p:nvPr/>
        </p:nvSpPr>
        <p:spPr bwMode="auto">
          <a:xfrm>
            <a:off x="107950" y="5721350"/>
            <a:ext cx="8991600" cy="338554"/>
          </a:xfrm>
          <a:prstGeom prst="rect">
            <a:avLst/>
          </a:prstGeom>
          <a:solidFill>
            <a:srgbClr val="F7E1A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ctr">
              <a:defRPr sz="1600" b="1">
                <a:solidFill>
                  <a:srgbClr val="FF0000"/>
                </a:solidFill>
              </a:defRPr>
            </a:lvl1pPr>
          </a:lstStyle>
          <a:p>
            <a:r>
              <a:rPr lang="fr-FR" sz="18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 parcours </a:t>
            </a:r>
            <a:r>
              <a:rPr lang="fr-FR" sz="18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Gestion des milieux </a:t>
            </a:r>
            <a:r>
              <a:rPr lang="fr-FR" sz="1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naturels ouverts et boisés</a:t>
            </a:r>
          </a:p>
        </p:txBody>
      </p: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2036766" y="2501051"/>
            <a:ext cx="2170110" cy="11233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/>
          <a:p>
            <a:pPr algn="ctr">
              <a:defRPr/>
            </a:pPr>
            <a:endParaRPr lang="fr-FR" sz="1000" b="1" dirty="0" smtClean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</a:t>
            </a: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</a:t>
            </a:r>
            <a:r>
              <a:rPr lang="fr-FR" sz="14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4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Méthodes </a:t>
            </a:r>
            <a: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outils d'analyse </a:t>
            </a: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spatiale (</a:t>
            </a:r>
            <a:r>
              <a:rPr lang="fr-FR" sz="1400" b="1" dirty="0" err="1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GTDE</a:t>
            </a: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>
              <a:defRPr/>
            </a:pPr>
            <a:endParaRPr lang="fr-FR" sz="1400" b="1" dirty="0" smtClean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18"/>
          <p:cNvSpPr>
            <a:spLocks noChangeArrowheads="1"/>
          </p:cNvSpPr>
          <p:nvPr/>
        </p:nvSpPr>
        <p:spPr bwMode="auto">
          <a:xfrm>
            <a:off x="6842760" y="4100431"/>
            <a:ext cx="1729741" cy="10538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D3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Politique, économie, </a:t>
            </a:r>
            <a:b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anthropologie, </a:t>
            </a:r>
            <a:b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droit de 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l’environnement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629148" y="3904128"/>
            <a:ext cx="905799" cy="12501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D3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Outils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fr-FR" sz="1400" b="1" dirty="0" err="1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Stats</a:t>
            </a: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endParaRPr lang="fr-FR" sz="2000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1" name="Grouper 16"/>
          <p:cNvGrpSpPr/>
          <p:nvPr/>
        </p:nvGrpSpPr>
        <p:grpSpPr>
          <a:xfrm>
            <a:off x="107951" y="1310883"/>
            <a:ext cx="6430964" cy="1138773"/>
            <a:chOff x="14810" y="1309687"/>
            <a:chExt cx="6557443" cy="1138773"/>
          </a:xfrm>
        </p:grpSpPr>
        <p:sp>
          <p:nvSpPr>
            <p:cNvPr id="62" name="Text Box 7"/>
            <p:cNvSpPr txBox="1">
              <a:spLocks noChangeArrowheads="1"/>
            </p:cNvSpPr>
            <p:nvPr/>
          </p:nvSpPr>
          <p:spPr bwMode="auto">
            <a:xfrm>
              <a:off x="14810" y="1309687"/>
              <a:ext cx="6557443" cy="113877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headEnd/>
              <a:tailEnd/>
            </a:ln>
            <a:ex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fr-FR" sz="1600" dirty="0" smtClean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                                                   </a:t>
              </a:r>
            </a:p>
            <a:p>
              <a:pPr algn="ctr">
                <a:defRPr/>
              </a:pPr>
              <a:endParaRPr lang="fr-FR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>
                <a:defRPr/>
              </a:pPr>
              <a:r>
                <a:rPr lang="fr-FR" sz="2000" dirty="0" smtClean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Statistiques. SESG. Langues. Sport.</a:t>
              </a:r>
            </a:p>
            <a:p>
              <a:pPr algn="ctr">
                <a:defRPr/>
              </a:pPr>
              <a:endParaRPr lang="fr-FR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2795042" y="1336968"/>
              <a:ext cx="1181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SC-APT </a:t>
              </a:r>
            </a:p>
          </p:txBody>
        </p:sp>
      </p:grpSp>
      <p:sp>
        <p:nvSpPr>
          <p:cNvPr id="68" name="Rectangle 25"/>
          <p:cNvSpPr>
            <a:spLocks noChangeArrowheads="1"/>
          </p:cNvSpPr>
          <p:nvPr/>
        </p:nvSpPr>
        <p:spPr bwMode="auto">
          <a:xfrm>
            <a:off x="4752846" y="3900953"/>
            <a:ext cx="852087" cy="12533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 D3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ITTE</a:t>
            </a:r>
          </a:p>
          <a:p>
            <a:pPr algn="ctr">
              <a:defRPr/>
            </a:pP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(traitement </a:t>
            </a:r>
            <a:b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b="1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 eaux)</a:t>
            </a:r>
            <a:endParaRPr lang="fr-FR" sz="1400" b="1" dirty="0">
              <a:solidFill>
                <a:schemeClr val="accent3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ZoneTexte 12"/>
          <p:cNvSpPr txBox="1">
            <a:spLocks noChangeArrowheads="1"/>
          </p:cNvSpPr>
          <p:nvPr/>
        </p:nvSpPr>
        <p:spPr bwMode="auto">
          <a:xfrm>
            <a:off x="6864820" y="3499811"/>
            <a:ext cx="16754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1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L’UC2 n’est </a:t>
            </a:r>
            <a:br>
              <a:rPr lang="fr-FR" sz="1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6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pas échangeable</a:t>
            </a:r>
            <a:r>
              <a:rPr lang="fr-FR" sz="1600" b="1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981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73128" y="76492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z="2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6</a:t>
            </a:fld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1331013" y="225828"/>
            <a:ext cx="7481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Déroulé du parcours, second semestre</a:t>
            </a:r>
          </a:p>
        </p:txBody>
      </p:sp>
      <p:grpSp>
        <p:nvGrpSpPr>
          <p:cNvPr id="71" name="Grouper 52"/>
          <p:cNvGrpSpPr/>
          <p:nvPr/>
        </p:nvGrpSpPr>
        <p:grpSpPr>
          <a:xfrm>
            <a:off x="1331013" y="1406907"/>
            <a:ext cx="7481503" cy="4736068"/>
            <a:chOff x="1358873" y="1295399"/>
            <a:chExt cx="6907038" cy="4736068"/>
          </a:xfrm>
        </p:grpSpPr>
        <p:sp>
          <p:nvSpPr>
            <p:cNvPr id="72" name="Line 17"/>
            <p:cNvSpPr>
              <a:spLocks noChangeShapeType="1"/>
            </p:cNvSpPr>
            <p:nvPr/>
          </p:nvSpPr>
          <p:spPr bwMode="auto">
            <a:xfrm>
              <a:off x="1408286" y="1295400"/>
              <a:ext cx="5943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fr-FR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73" name="Grouper 30"/>
            <p:cNvGrpSpPr/>
            <p:nvPr/>
          </p:nvGrpSpPr>
          <p:grpSpPr>
            <a:xfrm>
              <a:off x="3950015" y="5736085"/>
              <a:ext cx="4315896" cy="233165"/>
              <a:chOff x="834034" y="5197476"/>
              <a:chExt cx="1903310" cy="152400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834034" y="5197476"/>
                <a:ext cx="570809" cy="152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6" name="Rectangle 85"/>
              <p:cNvSpPr/>
              <p:nvPr/>
            </p:nvSpPr>
            <p:spPr>
              <a:xfrm>
                <a:off x="1404844" y="5197476"/>
                <a:ext cx="404907" cy="152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1809751" y="5197476"/>
                <a:ext cx="425450" cy="152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2235202" y="5197476"/>
                <a:ext cx="502142" cy="152400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74" name="Grouper 19"/>
            <p:cNvGrpSpPr/>
            <p:nvPr/>
          </p:nvGrpSpPr>
          <p:grpSpPr>
            <a:xfrm>
              <a:off x="1358873" y="5723679"/>
              <a:ext cx="3948875" cy="245532"/>
              <a:chOff x="107950" y="5173516"/>
              <a:chExt cx="1733847" cy="160484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107950" y="5175398"/>
                <a:ext cx="425450" cy="158602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533400" y="5173516"/>
                <a:ext cx="425450" cy="160484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958850" y="5181609"/>
                <a:ext cx="882947" cy="152391"/>
              </a:xfrm>
              <a:prstGeom prst="rect">
                <a:avLst/>
              </a:prstGeom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76" name="Rectangle 75"/>
            <p:cNvSpPr/>
            <p:nvPr/>
          </p:nvSpPr>
          <p:spPr>
            <a:xfrm>
              <a:off x="3258282" y="1295399"/>
              <a:ext cx="1308296" cy="44311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UC4</a:t>
              </a:r>
            </a:p>
            <a:p>
              <a:pPr algn="ctr"/>
              <a:endParaRPr lang="fr-FR" sz="7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Écologie</a:t>
              </a:r>
              <a:endParaRPr 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urbaine</a:t>
              </a:r>
              <a:endParaRPr lang="fr-FR" sz="16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(=&gt; DA IEVU)</a:t>
              </a:r>
              <a:endParaRPr lang="fr-F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</a:t>
              </a:r>
              <a:endPara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Génétique et </a:t>
              </a:r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reboisement </a:t>
              </a:r>
              <a:r>
                <a:rPr lang="fr-FR" sz="1600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(=&gt; SIF)</a:t>
              </a:r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/>
              </a:r>
              <a:b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fr-FR" sz="1600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</a:t>
              </a:r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/>
              </a:r>
              <a:b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Télédétection appliquée à la forêt</a:t>
              </a:r>
              <a:endParaRPr 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</a:t>
              </a:r>
              <a:r>
                <a:rPr lang="fr-FR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fr-FR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Palaiseau</a:t>
              </a:r>
              <a:endParaRPr lang="fr-FR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600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Nancy </a:t>
              </a:r>
              <a:r>
                <a:rPr lang="fr-FR" dirty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 </a:t>
              </a:r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Palaiseau</a:t>
              </a:r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244369" y="1295400"/>
              <a:ext cx="1875554" cy="44376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UC5</a:t>
              </a:r>
            </a:p>
            <a:p>
              <a:pPr algn="ctr"/>
              <a:endParaRPr lang="fr-FR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Milieux </a:t>
              </a:r>
              <a:r>
                <a:rPr lang="fr-FR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humides : connaissance écologique fonctionnelle et floristique</a:t>
              </a:r>
            </a:p>
            <a:p>
              <a:pPr algn="ctr"/>
              <a:endParaRPr lang="fr-FR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Nancy </a:t>
              </a:r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 </a:t>
              </a:r>
              <a:endParaRPr lang="fr-FR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Palaiseau</a:t>
              </a:r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139964" y="1295399"/>
              <a:ext cx="1125947" cy="44311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2000" b="1" dirty="0" smtClean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UC6</a:t>
              </a:r>
            </a:p>
            <a:p>
              <a:pPr algn="ctr"/>
              <a:endParaRPr lang="fr-FR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Principes </a:t>
              </a:r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 la</a:t>
              </a:r>
              <a:endParaRPr 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sylviculture</a:t>
              </a:r>
              <a:endParaRPr lang="fr-FR" sz="16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Nancy </a:t>
              </a:r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ou Palaiseau</a:t>
              </a:r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1358873" y="1295400"/>
              <a:ext cx="1909436" cy="444386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dirty="0" smtClean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UC3</a:t>
              </a:r>
            </a:p>
            <a:p>
              <a:pPr algn="ctr"/>
              <a:endParaRPr lang="fr-FR" sz="2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sz="16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</a:t>
              </a:r>
              <a:r>
                <a:rPr lang="fr-FR" sz="1600" b="1" dirty="0" smtClean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aune sauvage, forêts, milieux naturels : interactions et gestion multifonctionnelle</a:t>
              </a:r>
            </a:p>
            <a:p>
              <a:pPr algn="ctr"/>
              <a:endParaRPr lang="fr-FR" sz="20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20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20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2000" dirty="0" smtClean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endParaRPr lang="fr-FR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Nancy ou </a:t>
              </a:r>
              <a:endParaRPr lang="fr-FR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fr-FR" dirty="0" smtClean="0">
                  <a:solidFill>
                    <a:srgbClr val="008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Palaiseau</a:t>
              </a:r>
              <a:endParaRPr lang="fr-FR" dirty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2431440" y="5662135"/>
              <a:ext cx="7353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février</a:t>
              </a:r>
              <a:endPara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6286464" y="5642182"/>
              <a:ext cx="5959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mars</a:t>
              </a:r>
              <a:endPara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4586621" y="1308082"/>
              <a:ext cx="849016" cy="4427985"/>
            </a:xfrm>
            <a:prstGeom prst="rect">
              <a:avLst/>
            </a:prstGeom>
            <a:pattFill prst="dkUpDiag">
              <a:fgClr>
                <a:prstClr val="black"/>
              </a:fgClr>
              <a:bgClr>
                <a:prstClr val="white"/>
              </a:bgClr>
            </a:patt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89" name="ZoneTexte 88"/>
          <p:cNvSpPr txBox="1"/>
          <p:nvPr/>
        </p:nvSpPr>
        <p:spPr>
          <a:xfrm>
            <a:off x="1331012" y="970256"/>
            <a:ext cx="74815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rouge : </a:t>
            </a:r>
            <a:r>
              <a:rPr lang="fr-FR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 parcours </a:t>
            </a:r>
            <a:r>
              <a:rPr lang="fr-FR" sz="2000" b="1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GMNOB</a:t>
            </a:r>
            <a:r>
              <a:rPr lang="fr-FR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</a:t>
            </a:r>
            <a:r>
              <a:rPr lang="fr-FR" sz="20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fr-FR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vert : </a:t>
            </a:r>
            <a:r>
              <a:rPr lang="fr-FR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 parcours </a:t>
            </a:r>
            <a:r>
              <a:rPr lang="fr-FR" sz="2000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libre</a:t>
            </a:r>
            <a:endParaRPr lang="fr-FR" sz="2000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331012" y="6519446"/>
            <a:ext cx="77033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Erasmus </a:t>
            </a:r>
            <a:r>
              <a:rPr lang="fr-FR" sz="1600" b="1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difficilement </a:t>
            </a:r>
            <a:r>
              <a:rPr lang="fr-FR" sz="1600" b="1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compatible avec parcours </a:t>
            </a:r>
            <a:r>
              <a:rPr lang="fr-FR" sz="1600" b="1" i="1" dirty="0" err="1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GMNOB</a:t>
            </a:r>
            <a:r>
              <a:rPr lang="fr-FR" sz="1600" b="1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fr-FR" sz="1600" b="1" i="1" dirty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331012" y="6095819"/>
            <a:ext cx="7481503" cy="33855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Langues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sports                                                 Langues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sports</a:t>
            </a:r>
            <a:endParaRPr lang="fr-FR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805506" y="6093489"/>
            <a:ext cx="919629" cy="340884"/>
          </a:xfrm>
          <a:prstGeom prst="rect">
            <a:avLst/>
          </a:prstGeom>
          <a:pattFill prst="dkUpDiag">
            <a:fgClr>
              <a:prstClr val="black"/>
            </a:fgClr>
            <a:bgClr>
              <a:prstClr val="white"/>
            </a:bgClr>
          </a:patt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8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7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03718" y="629688"/>
            <a:ext cx="8268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Déroulé du parcours, second semestre</a:t>
            </a:r>
            <a:endParaRPr lang="fr-FR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52708" y="1445002"/>
            <a:ext cx="8249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rouge : </a:t>
            </a:r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 parcours </a:t>
            </a:r>
            <a:r>
              <a:rPr lang="fr-FR" b="1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GMNOB</a:t>
            </a:r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</a:t>
            </a:r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vert : </a:t>
            </a:r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D3 parcours </a:t>
            </a:r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libre</a:t>
            </a:r>
            <a:endParaRPr lang="fr-FR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803718" y="1801957"/>
            <a:ext cx="6499852" cy="141934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133028" y="1844978"/>
            <a:ext cx="58184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 Biodiversité végétale et gestion multifonctionnelle des écosystèmes prairiaux et forestiers</a:t>
            </a:r>
            <a:endParaRPr lang="fr-FR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1" name="Grouper 13"/>
          <p:cNvGrpSpPr/>
          <p:nvPr/>
        </p:nvGrpSpPr>
        <p:grpSpPr>
          <a:xfrm>
            <a:off x="803718" y="6513639"/>
            <a:ext cx="3276474" cy="233166"/>
            <a:chOff x="958851" y="5197476"/>
            <a:chExt cx="1701801" cy="152401"/>
          </a:xfrm>
        </p:grpSpPr>
        <p:sp>
          <p:nvSpPr>
            <p:cNvPr id="62" name="Rectangle 61"/>
            <p:cNvSpPr/>
            <p:nvPr/>
          </p:nvSpPr>
          <p:spPr>
            <a:xfrm>
              <a:off x="958851" y="5197476"/>
              <a:ext cx="425450" cy="1524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1384301" y="5197477"/>
              <a:ext cx="425450" cy="1524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avril</a:t>
              </a:r>
              <a:endPara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809751" y="5197476"/>
              <a:ext cx="425450" cy="1524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235202" y="5197476"/>
              <a:ext cx="425450" cy="1524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66" name="Grouper 23"/>
          <p:cNvGrpSpPr/>
          <p:nvPr/>
        </p:nvGrpSpPr>
        <p:grpSpPr>
          <a:xfrm>
            <a:off x="4088285" y="6509155"/>
            <a:ext cx="3210679" cy="246115"/>
            <a:chOff x="958851" y="5197476"/>
            <a:chExt cx="1701801" cy="152400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67" name="Rectangle 66"/>
            <p:cNvSpPr/>
            <p:nvPr/>
          </p:nvSpPr>
          <p:spPr>
            <a:xfrm>
              <a:off x="958851" y="5197476"/>
              <a:ext cx="425450" cy="152400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1384114" y="5197476"/>
              <a:ext cx="425450" cy="152400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smtClean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mai</a:t>
              </a:r>
              <a:endParaRPr lang="fr-FR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809751" y="5197476"/>
              <a:ext cx="425450" cy="152400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235202" y="5197476"/>
              <a:ext cx="425450" cy="152400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3" name="Rectangle 72"/>
          <p:cNvSpPr/>
          <p:nvPr/>
        </p:nvSpPr>
        <p:spPr>
          <a:xfrm>
            <a:off x="8128953" y="1800831"/>
            <a:ext cx="915514" cy="4679684"/>
          </a:xfrm>
          <a:prstGeom prst="rect">
            <a:avLst/>
          </a:prstGeom>
          <a:solidFill>
            <a:srgbClr val="FCD5B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UC7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tournée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 choix</a:t>
            </a:r>
            <a:r>
              <a:rPr lang="fr-FR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sz="1600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6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b="1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Aqui-taine</a:t>
            </a:r>
            <a:endParaRPr lang="fr-FR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fr-FR" sz="1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  <a:endParaRPr lang="fr-FR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b="1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Sylvicul-ture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multi-</a:t>
            </a:r>
            <a:r>
              <a:rPr lang="fr-FR" sz="1400" b="1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fonc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fr-FR" sz="1400" b="1" dirty="0" err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tionna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-lité</a:t>
            </a:r>
            <a:r>
              <a: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fr-FR" sz="1400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obli-gatoire</a:t>
            </a:r>
            <a:r>
              <a:rPr lang="fr-FR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SIF</a:t>
            </a:r>
            <a:endParaRPr lang="fr-FR" sz="16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5" name="Grouper 33"/>
          <p:cNvGrpSpPr/>
          <p:nvPr/>
        </p:nvGrpSpPr>
        <p:grpSpPr>
          <a:xfrm>
            <a:off x="7290514" y="6513657"/>
            <a:ext cx="1693236" cy="246115"/>
            <a:chOff x="4385447" y="5888485"/>
            <a:chExt cx="1887019" cy="233165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76" name="Rectangle 75"/>
            <p:cNvSpPr/>
            <p:nvPr/>
          </p:nvSpPr>
          <p:spPr>
            <a:xfrm>
              <a:off x="4385447" y="5888485"/>
              <a:ext cx="443622" cy="2331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5350187" y="5888485"/>
              <a:ext cx="922279" cy="233165"/>
            </a:xfrm>
            <a:prstGeom prst="rect">
              <a:avLst/>
            </a:prstGeom>
            <a:grpFill/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79" name="Rectangle 78"/>
          <p:cNvSpPr/>
          <p:nvPr/>
        </p:nvSpPr>
        <p:spPr>
          <a:xfrm>
            <a:off x="803717" y="3239702"/>
            <a:ext cx="6495247" cy="1815599"/>
          </a:xfrm>
          <a:prstGeom prst="rect">
            <a:avLst/>
          </a:prstGeom>
          <a:solidFill>
            <a:srgbClr val="F7E1A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7307729" y="1801957"/>
            <a:ext cx="893476" cy="4681440"/>
          </a:xfrm>
          <a:prstGeom prst="rect">
            <a:avLst/>
          </a:prstGeom>
          <a:solidFill>
            <a:srgbClr val="FCD5B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6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UC8 </a:t>
            </a:r>
            <a:endParaRPr lang="fr-FR" sz="16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choix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ctr"/>
            <a:endParaRPr lang="fr-FR" sz="16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6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Milieux verts </a:t>
            </a:r>
            <a:endParaRPr lang="fr-FR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1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</a:t>
            </a:r>
          </a:p>
          <a:p>
            <a:pPr algn="ctr"/>
            <a:r>
              <a:rPr lang="fr-FR" sz="1400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Droit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</a:t>
            </a:r>
            <a:r>
              <a:rPr lang="fr-FR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fiscalité en forêt</a:t>
            </a:r>
          </a:p>
          <a:p>
            <a:pPr algn="ctr"/>
            <a:endParaRPr lang="fr-FR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00925" y="6514783"/>
            <a:ext cx="455258" cy="24611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919478" y="642432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juin</a:t>
            </a:r>
            <a:endParaRPr lang="fr-FR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90662" y="5074799"/>
            <a:ext cx="4946077" cy="1405716"/>
          </a:xfrm>
          <a:prstGeom prst="rect">
            <a:avLst/>
          </a:prstGeom>
          <a:solidFill>
            <a:srgbClr val="CBF7B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ZoneTexte 84"/>
          <p:cNvSpPr txBox="1"/>
          <p:nvPr/>
        </p:nvSpPr>
        <p:spPr>
          <a:xfrm rot="17094235">
            <a:off x="-540557" y="4017321"/>
            <a:ext cx="44429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UE Projet opérationnel</a:t>
            </a:r>
            <a:endParaRPr lang="fr-FR" sz="3200" dirty="0">
              <a:solidFill>
                <a:schemeClr val="accent6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5744833" y="5069450"/>
            <a:ext cx="1537520" cy="720000"/>
          </a:xfrm>
          <a:prstGeom prst="rect">
            <a:avLst/>
          </a:prstGeom>
          <a:solidFill>
            <a:srgbClr val="CBF7BF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71" name="Rectangle 70"/>
          <p:cNvSpPr/>
          <p:nvPr/>
        </p:nvSpPr>
        <p:spPr>
          <a:xfrm>
            <a:off x="1013460" y="2466555"/>
            <a:ext cx="61874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fr-FR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tructure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, dynamique, diagnostic patrimonial et distribution des </a:t>
            </a:r>
            <a:r>
              <a:rPr lang="fr-FR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espèces végétales </a:t>
            </a:r>
            <a:r>
              <a:rPr lang="fr-FR" sz="1600" dirty="0">
                <a:latin typeface="Calibri" panose="020F0502020204030204" pitchFamily="34" charset="0"/>
                <a:cs typeface="Calibri" panose="020F0502020204030204" pitchFamily="34" charset="0"/>
              </a:rPr>
              <a:t>et des communautés à l’échelle d’une région naturelle. </a:t>
            </a:r>
          </a:p>
        </p:txBody>
      </p:sp>
      <p:sp>
        <p:nvSpPr>
          <p:cNvPr id="81" name="Rectangle 80"/>
          <p:cNvSpPr/>
          <p:nvPr/>
        </p:nvSpPr>
        <p:spPr>
          <a:xfrm>
            <a:off x="1421516" y="3393308"/>
            <a:ext cx="5473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Projet Aménagement </a:t>
            </a:r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Forêt Eau </a:t>
            </a:r>
            <a:r>
              <a:rPr lang="fr-FR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(PAFE)</a:t>
            </a:r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obligatoire SIF</a:t>
            </a:r>
            <a:endParaRPr lang="fr-FR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fr-FR" b="1" dirty="0" smtClean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Répartition entre 2 terrains : </a:t>
            </a:r>
          </a:p>
          <a:p>
            <a:pPr algn="ctr"/>
            <a:r>
              <a:rPr lang="fr-F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 « eau », un « forêt »</a:t>
            </a:r>
            <a:endParaRPr lang="fr-F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216171" y="5166572"/>
            <a:ext cx="4837561" cy="1200329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Projet</a:t>
            </a:r>
          </a:p>
          <a:p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l’un des deux ci-dessus à Nancy (8 semaines), </a:t>
            </a:r>
          </a:p>
          <a:p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ou</a:t>
            </a:r>
          </a:p>
          <a:p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à Palaiseau </a:t>
            </a:r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</a:t>
            </a:r>
            <a:r>
              <a:rPr lang="fr-FR" b="1" dirty="0" smtClean="0">
                <a:solidFill>
                  <a:srgbClr val="008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Orléans (6 sem.).</a:t>
            </a:r>
            <a:endParaRPr lang="fr-FR" b="1" dirty="0">
              <a:solidFill>
                <a:srgbClr val="008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93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22" name="Groupe 21"/>
          <p:cNvGrpSpPr/>
          <p:nvPr/>
        </p:nvGrpSpPr>
        <p:grpSpPr>
          <a:xfrm>
            <a:off x="561568" y="171830"/>
            <a:ext cx="8340440" cy="6572040"/>
            <a:chOff x="561568" y="171830"/>
            <a:chExt cx="8340440" cy="6572040"/>
          </a:xfrm>
        </p:grpSpPr>
        <p:pic>
          <p:nvPicPr>
            <p:cNvPr id="7" name="Image 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271025">
              <a:off x="1506319" y="171830"/>
              <a:ext cx="2759439" cy="1832762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96512" y="1813567"/>
              <a:ext cx="3196203" cy="2122851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61568" y="2400159"/>
              <a:ext cx="2768600" cy="1838846"/>
            </a:xfrm>
            <a:prstGeom prst="rect">
              <a:avLst/>
            </a:prstGeom>
          </p:spPr>
        </p:pic>
        <p:pic>
          <p:nvPicPr>
            <p:cNvPr id="11" name="Image 10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260802">
              <a:off x="6082608" y="2663985"/>
              <a:ext cx="2819400" cy="187258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1192624">
              <a:off x="916040" y="4412291"/>
              <a:ext cx="3051722" cy="2026890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259304">
              <a:off x="4270349" y="4377113"/>
              <a:ext cx="3062741" cy="2044046"/>
            </a:xfrm>
            <a:prstGeom prst="rect">
              <a:avLst/>
            </a:prstGeom>
          </p:spPr>
        </p:pic>
        <p:pic>
          <p:nvPicPr>
            <p:cNvPr id="15" name="Image 14"/>
            <p:cNvPicPr>
              <a:picLocks noChangeAspect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16200000">
              <a:off x="7171864" y="5075035"/>
              <a:ext cx="2023536" cy="1314134"/>
            </a:xfrm>
            <a:prstGeom prst="rect">
              <a:avLst/>
            </a:prstGeom>
          </p:spPr>
        </p:pic>
        <p:pic>
          <p:nvPicPr>
            <p:cNvPr id="6" name="Image 5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627880">
              <a:off x="5420377" y="253414"/>
              <a:ext cx="2971174" cy="19733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0793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238</TotalTime>
  <Words>490</Words>
  <Application>Microsoft Office PowerPoint</Application>
  <PresentationFormat>Affichage à l'écran (4:3)</PresentationFormat>
  <Paragraphs>173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Century Gothic</vt:lpstr>
      <vt:lpstr>Wingdings 3</vt:lpstr>
      <vt:lpstr>Brin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Francois LEBOURGEOIS</dc:creator>
  <cp:lastModifiedBy>Utilisateur1</cp:lastModifiedBy>
  <cp:revision>44</cp:revision>
  <cp:lastPrinted>2020-08-25T08:19:47Z</cp:lastPrinted>
  <dcterms:created xsi:type="dcterms:W3CDTF">2020-08-25T06:25:35Z</dcterms:created>
  <dcterms:modified xsi:type="dcterms:W3CDTF">2023-08-30T09:17:34Z</dcterms:modified>
</cp:coreProperties>
</file>