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0" r:id="rId2"/>
    <p:sldId id="268" r:id="rId3"/>
    <p:sldId id="269" r:id="rId4"/>
    <p:sldId id="273" r:id="rId5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EE8"/>
    <a:srgbClr val="99FF33"/>
    <a:srgbClr val="99FF66"/>
    <a:srgbClr val="FF7C80"/>
    <a:srgbClr val="FFFF66"/>
    <a:srgbClr val="92D050"/>
    <a:srgbClr val="000000"/>
    <a:srgbClr val="66FF33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0" d="100"/>
          <a:sy n="90" d="100"/>
        </p:scale>
        <p:origin x="7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6B826-0145-479A-9296-690C39166F38}" type="datetimeFigureOut">
              <a:rPr lang="fr-FR" smtClean="0"/>
              <a:pPr/>
              <a:t>04/09/2023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71562-4643-4023-B7E7-279DD74BB3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910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EAC0D-13E9-4022-A12F-1AAE82D0679F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BCEA6-EAE9-47CC-9C8A-4822894AE6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40B79-EC89-4CCD-B713-CC60E8F233AB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2797C-2766-4309-A624-7C403E0F0C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27182-A65E-4C8C-BE34-6301491E41C2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CF172-7A94-4FD4-89A2-6322B28629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D9CFD-9904-4604-A0CA-3FABED8AA8E8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98F29-7BF1-4EFE-8BCE-CD4B75864C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73147-AB92-4CD5-A01D-0615B759F34C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754FD-F8FB-4F46-95E0-34B3FF8EB7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D3C6A-BAF2-4F34-8A11-64D7E1A04287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8825E-68EC-4BF2-948D-E101195F70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1C45D-7B4F-4783-8F03-0C54FD52B708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0B0C3-48FD-47E0-BCE2-FCB75470C5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9F42B-D410-4743-92CD-00EE2FA47D4E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72273-B950-4388-AEAA-0E25F4FAF7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A2016-712A-4C89-BC7E-A9DAD155CDD7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22651-18A6-4825-A142-9801EBBBC35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05106-7D77-4528-B472-B7786AEA3909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E5748-8B72-4963-A24C-ADFA2E0AED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14340-9FDA-4A21-B367-3A845EC336FA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1B44A-1E50-421D-BE73-7374123C3C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DD79DB-5B24-4F69-AD25-6AB70BF74F87}" type="datetimeFigureOut">
              <a:rPr lang="fr-FR"/>
              <a:pPr>
                <a:defRPr/>
              </a:pPr>
              <a:t>04/09/2023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FE4514-7CDB-48E6-8129-1C60016E22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ZoneTexte 45"/>
          <p:cNvSpPr txBox="1"/>
          <p:nvPr/>
        </p:nvSpPr>
        <p:spPr>
          <a:xfrm>
            <a:off x="179388" y="476250"/>
            <a:ext cx="611065" cy="27699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i="1" dirty="0" smtClean="0"/>
              <a:t>[04/09</a:t>
            </a:r>
            <a:endParaRPr lang="fr-FR" sz="1200" i="1" dirty="0"/>
          </a:p>
        </p:txBody>
      </p:sp>
      <p:sp>
        <p:nvSpPr>
          <p:cNvPr id="4108" name="ZoneTexte 32"/>
          <p:cNvSpPr txBox="1">
            <a:spLocks noChangeArrowheads="1"/>
          </p:cNvSpPr>
          <p:nvPr/>
        </p:nvSpPr>
        <p:spPr bwMode="auto">
          <a:xfrm>
            <a:off x="250825" y="1052513"/>
            <a:ext cx="1584325" cy="831850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Diagnostic et potentialités des écosystèmes forestiers (48)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2195513" y="692696"/>
            <a:ext cx="1317990" cy="27699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i="1" dirty="0" smtClean="0"/>
              <a:t>Début novembre</a:t>
            </a:r>
            <a:endParaRPr lang="fr-FR" sz="1200" i="1" dirty="0"/>
          </a:p>
        </p:txBody>
      </p:sp>
      <p:sp>
        <p:nvSpPr>
          <p:cNvPr id="4110" name="ZoneTexte 40"/>
          <p:cNvSpPr txBox="1">
            <a:spLocks noChangeArrowheads="1"/>
          </p:cNvSpPr>
          <p:nvPr/>
        </p:nvSpPr>
        <p:spPr bwMode="auto">
          <a:xfrm>
            <a:off x="684213" y="1989138"/>
            <a:ext cx="1800225" cy="461962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/>
              <a:t>Ecologie et gestion forestière (48) </a:t>
            </a:r>
          </a:p>
        </p:txBody>
      </p:sp>
      <p:cxnSp>
        <p:nvCxnSpPr>
          <p:cNvPr id="54" name="Connecteur droit 53"/>
          <p:cNvCxnSpPr/>
          <p:nvPr/>
        </p:nvCxnSpPr>
        <p:spPr>
          <a:xfrm rot="5400000">
            <a:off x="-972343" y="2204244"/>
            <a:ext cx="2303462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 rot="16200000" flipH="1">
            <a:off x="1058057" y="3415519"/>
            <a:ext cx="4159264" cy="11102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6" name="ZoneTexte 33"/>
          <p:cNvSpPr txBox="1">
            <a:spLocks noChangeArrowheads="1"/>
          </p:cNvSpPr>
          <p:nvPr/>
        </p:nvSpPr>
        <p:spPr bwMode="auto">
          <a:xfrm>
            <a:off x="6732588" y="4363541"/>
            <a:ext cx="2160587" cy="646331"/>
          </a:xfrm>
          <a:prstGeom prst="rect">
            <a:avLst/>
          </a:prstGeom>
          <a:solidFill>
            <a:srgbClr val="99FF66">
              <a:alpha val="50195"/>
            </a:srgbClr>
          </a:solidFill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Sylviculture + </a:t>
            </a:r>
            <a:r>
              <a:rPr lang="fr-FR" sz="1200" dirty="0" err="1"/>
              <a:t>Cr.prod</a:t>
            </a:r>
            <a:r>
              <a:rPr lang="fr-FR" sz="1200" dirty="0"/>
              <a:t>. + économie  -aménagement </a:t>
            </a:r>
            <a:r>
              <a:rPr lang="fr-FR" sz="1200" dirty="0" smtClean="0"/>
              <a:t>(12)</a:t>
            </a:r>
            <a:endParaRPr lang="fr-FR" sz="1200" dirty="0"/>
          </a:p>
        </p:txBody>
      </p:sp>
      <p:sp>
        <p:nvSpPr>
          <p:cNvPr id="2057" name="ZoneTexte 37"/>
          <p:cNvSpPr txBox="1">
            <a:spLocks noChangeArrowheads="1"/>
          </p:cNvSpPr>
          <p:nvPr/>
        </p:nvSpPr>
        <p:spPr bwMode="auto">
          <a:xfrm>
            <a:off x="5508625" y="1124744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22/12]</a:t>
            </a:r>
            <a:endParaRPr lang="fr-FR" sz="1200" i="1" dirty="0"/>
          </a:p>
        </p:txBody>
      </p:sp>
      <p:sp>
        <p:nvSpPr>
          <p:cNvPr id="2058" name="ZoneTexte 44"/>
          <p:cNvSpPr txBox="1">
            <a:spLocks noChangeArrowheads="1"/>
          </p:cNvSpPr>
          <p:nvPr/>
        </p:nvSpPr>
        <p:spPr bwMode="auto">
          <a:xfrm>
            <a:off x="8316913" y="2276475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02/02]</a:t>
            </a:r>
            <a:endParaRPr lang="fr-FR" sz="1200" i="1" dirty="0"/>
          </a:p>
        </p:txBody>
      </p:sp>
      <p:sp>
        <p:nvSpPr>
          <p:cNvPr id="2059" name="ZoneTexte 48"/>
          <p:cNvSpPr txBox="1">
            <a:spLocks noChangeArrowheads="1"/>
          </p:cNvSpPr>
          <p:nvPr/>
        </p:nvSpPr>
        <p:spPr bwMode="auto">
          <a:xfrm rot="-5400000">
            <a:off x="6012657" y="4880769"/>
            <a:ext cx="8524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/>
              <a:t>Vacances</a:t>
            </a:r>
          </a:p>
        </p:txBody>
      </p:sp>
      <p:cxnSp>
        <p:nvCxnSpPr>
          <p:cNvPr id="79" name="Connecteur droit 78"/>
          <p:cNvCxnSpPr/>
          <p:nvPr/>
        </p:nvCxnSpPr>
        <p:spPr>
          <a:xfrm>
            <a:off x="6084888" y="1989138"/>
            <a:ext cx="0" cy="4176712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/>
          <p:cNvCxnSpPr/>
          <p:nvPr/>
        </p:nvCxnSpPr>
        <p:spPr>
          <a:xfrm rot="16200000" flipH="1">
            <a:off x="5501487" y="4142586"/>
            <a:ext cx="2300291" cy="15861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rot="5400000">
            <a:off x="7862094" y="5350669"/>
            <a:ext cx="2205038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3" name="ZoneTexte 205"/>
          <p:cNvSpPr txBox="1">
            <a:spLocks noChangeArrowheads="1"/>
          </p:cNvSpPr>
          <p:nvPr/>
        </p:nvSpPr>
        <p:spPr bwMode="auto">
          <a:xfrm>
            <a:off x="147638" y="0"/>
            <a:ext cx="76025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/>
              <a:t>Premier semestre </a:t>
            </a:r>
            <a:r>
              <a:rPr lang="fr-FR" sz="1400"/>
              <a:t>de deuxième année à Nancy : socles communs et UE obligatoires D1 forêt</a:t>
            </a:r>
          </a:p>
        </p:txBody>
      </p:sp>
      <p:sp>
        <p:nvSpPr>
          <p:cNvPr id="28" name="Rectangle 66"/>
          <p:cNvSpPr>
            <a:spLocks noChangeArrowheads="1"/>
          </p:cNvSpPr>
          <p:nvPr/>
        </p:nvSpPr>
        <p:spPr bwMode="auto">
          <a:xfrm>
            <a:off x="3203575" y="5572140"/>
            <a:ext cx="2736850" cy="5539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fr-FR" sz="1200" dirty="0">
                <a:solidFill>
                  <a:srgbClr val="000000"/>
                </a:solidFill>
              </a:rPr>
              <a:t>SC APT : statistiques , analyse financière,</a:t>
            </a:r>
          </a:p>
          <a:p>
            <a:pPr algn="ctr">
              <a:defRPr/>
            </a:pPr>
            <a:r>
              <a:rPr lang="fr-FR" sz="1200" dirty="0">
                <a:solidFill>
                  <a:srgbClr val="000000"/>
                </a:solidFill>
              </a:rPr>
              <a:t>Sociologie,  </a:t>
            </a:r>
            <a:r>
              <a:rPr lang="fr-FR" sz="1200" dirty="0" smtClean="0">
                <a:solidFill>
                  <a:srgbClr val="000000"/>
                </a:solidFill>
              </a:rPr>
              <a:t>droit</a:t>
            </a: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30" name="Rectangle 66"/>
          <p:cNvSpPr>
            <a:spLocks noChangeArrowheads="1"/>
          </p:cNvSpPr>
          <p:nvPr/>
        </p:nvSpPr>
        <p:spPr bwMode="auto">
          <a:xfrm>
            <a:off x="6732588" y="5526088"/>
            <a:ext cx="2160587" cy="5540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fr-FR" sz="1200" dirty="0">
                <a:solidFill>
                  <a:srgbClr val="000000"/>
                </a:solidFill>
              </a:rPr>
              <a:t>SC APT : résistance des</a:t>
            </a:r>
          </a:p>
          <a:p>
            <a:pPr algn="ctr">
              <a:defRPr/>
            </a:pPr>
            <a:r>
              <a:rPr lang="fr-FR" sz="1200" dirty="0">
                <a:solidFill>
                  <a:srgbClr val="000000"/>
                </a:solidFill>
              </a:rPr>
              <a:t> peuplements  aux vents </a:t>
            </a:r>
          </a:p>
          <a:p>
            <a:pPr algn="ctr">
              <a:defRPr/>
            </a:pPr>
            <a:r>
              <a:rPr lang="fr-FR" sz="1200" dirty="0">
                <a:solidFill>
                  <a:srgbClr val="000000"/>
                </a:solidFill>
              </a:rPr>
              <a:t>(mécanique des solides)</a:t>
            </a:r>
            <a:endParaRPr lang="fr-FR" sz="1200" dirty="0"/>
          </a:p>
        </p:txBody>
      </p:sp>
      <p:sp>
        <p:nvSpPr>
          <p:cNvPr id="2066" name="ZoneTexte 44"/>
          <p:cNvSpPr txBox="1">
            <a:spLocks noChangeArrowheads="1"/>
          </p:cNvSpPr>
          <p:nvPr/>
        </p:nvSpPr>
        <p:spPr bwMode="auto">
          <a:xfrm>
            <a:off x="6588125" y="2276475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[08/01</a:t>
            </a:r>
            <a:endParaRPr lang="fr-FR" sz="1200" i="1" dirty="0"/>
          </a:p>
        </p:txBody>
      </p:sp>
      <p:sp>
        <p:nvSpPr>
          <p:cNvPr id="35" name="ZoneTexte 33"/>
          <p:cNvSpPr txBox="1">
            <a:spLocks noChangeArrowheads="1"/>
          </p:cNvSpPr>
          <p:nvPr/>
        </p:nvSpPr>
        <p:spPr bwMode="auto">
          <a:xfrm>
            <a:off x="6732588" y="3501008"/>
            <a:ext cx="2160587" cy="646112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/>
              <a:t>Approche socio-éco de la production forestière durable (pie)</a:t>
            </a:r>
          </a:p>
        </p:txBody>
      </p:sp>
      <p:sp>
        <p:nvSpPr>
          <p:cNvPr id="43" name="ZoneTexte 40"/>
          <p:cNvSpPr txBox="1">
            <a:spLocks noChangeArrowheads="1"/>
          </p:cNvSpPr>
          <p:nvPr/>
        </p:nvSpPr>
        <p:spPr bwMode="auto">
          <a:xfrm>
            <a:off x="285720" y="2565400"/>
            <a:ext cx="1150937" cy="461963"/>
          </a:xfrm>
          <a:prstGeom prst="rect">
            <a:avLst/>
          </a:prstGeom>
          <a:solidFill>
            <a:schemeClr val="accent2">
              <a:lumMod val="40000"/>
              <a:lumOff val="60000"/>
              <a:alpha val="50196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1200" dirty="0"/>
              <a:t>Dendrométrie,</a:t>
            </a:r>
          </a:p>
          <a:p>
            <a:pPr>
              <a:defRPr/>
            </a:pPr>
            <a:r>
              <a:rPr lang="fr-FR" sz="1200" dirty="0"/>
              <a:t>(24)</a:t>
            </a:r>
          </a:p>
        </p:txBody>
      </p:sp>
      <p:sp>
        <p:nvSpPr>
          <p:cNvPr id="44" name="ZoneTexte 40"/>
          <p:cNvSpPr txBox="1">
            <a:spLocks noChangeArrowheads="1"/>
          </p:cNvSpPr>
          <p:nvPr/>
        </p:nvSpPr>
        <p:spPr bwMode="auto">
          <a:xfrm>
            <a:off x="457201" y="4506374"/>
            <a:ext cx="2630517" cy="461963"/>
          </a:xfrm>
          <a:prstGeom prst="rect">
            <a:avLst/>
          </a:prstGeom>
          <a:solidFill>
            <a:schemeClr val="accent2">
              <a:lumMod val="40000"/>
              <a:lumOff val="60000"/>
              <a:alpha val="50196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200" dirty="0"/>
              <a:t>Analyse spatiale (SIG) et gestion  - Projet (48)</a:t>
            </a:r>
          </a:p>
        </p:txBody>
      </p:sp>
      <p:sp>
        <p:nvSpPr>
          <p:cNvPr id="31" name="ZoneTexte 40"/>
          <p:cNvSpPr txBox="1">
            <a:spLocks noChangeArrowheads="1"/>
          </p:cNvSpPr>
          <p:nvPr/>
        </p:nvSpPr>
        <p:spPr bwMode="auto">
          <a:xfrm>
            <a:off x="817498" y="3565526"/>
            <a:ext cx="1512888" cy="46037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Soutien traitement de données (Excel)</a:t>
            </a:r>
          </a:p>
        </p:txBody>
      </p:sp>
      <p:sp>
        <p:nvSpPr>
          <p:cNvPr id="34" name="ZoneTexte 33"/>
          <p:cNvSpPr txBox="1">
            <a:spLocks noChangeArrowheads="1"/>
          </p:cNvSpPr>
          <p:nvPr/>
        </p:nvSpPr>
        <p:spPr bwMode="auto">
          <a:xfrm>
            <a:off x="2843088" y="3392246"/>
            <a:ext cx="1512888" cy="461665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Sylviculture </a:t>
            </a:r>
            <a:r>
              <a:rPr lang="fr-FR" sz="1200" dirty="0" err="1" smtClean="0"/>
              <a:t>appl</a:t>
            </a:r>
            <a:r>
              <a:rPr lang="fr-FR" sz="1200" dirty="0" smtClean="0"/>
              <a:t>. </a:t>
            </a:r>
            <a:r>
              <a:rPr lang="fr-FR" sz="1200" dirty="0"/>
              <a:t>et aménagement 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2440924" y="5202353"/>
            <a:ext cx="1547218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dirty="0" smtClean="0"/>
              <a:t>Semaine orientation</a:t>
            </a:r>
            <a:endParaRPr lang="fr-FR" sz="1200" dirty="0"/>
          </a:p>
        </p:txBody>
      </p:sp>
      <p:sp>
        <p:nvSpPr>
          <p:cNvPr id="33" name="ZoneTexte 40"/>
          <p:cNvSpPr txBox="1">
            <a:spLocks noChangeArrowheads="1"/>
          </p:cNvSpPr>
          <p:nvPr/>
        </p:nvSpPr>
        <p:spPr bwMode="auto">
          <a:xfrm>
            <a:off x="3779838" y="1556792"/>
            <a:ext cx="2160587" cy="461963"/>
          </a:xfrm>
          <a:prstGeom prst="rect">
            <a:avLst/>
          </a:prstGeom>
          <a:solidFill>
            <a:schemeClr val="accent2">
              <a:lumMod val="40000"/>
              <a:lumOff val="60000"/>
              <a:alpha val="50196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1200" dirty="0"/>
              <a:t>Croissance-production(24)</a:t>
            </a:r>
          </a:p>
          <a:p>
            <a:pPr>
              <a:defRPr/>
            </a:pPr>
            <a:endParaRPr lang="fr-FR" sz="1200" dirty="0"/>
          </a:p>
        </p:txBody>
      </p:sp>
      <p:sp>
        <p:nvSpPr>
          <p:cNvPr id="37" name="Rectangle 66"/>
          <p:cNvSpPr>
            <a:spLocks noChangeArrowheads="1"/>
          </p:cNvSpPr>
          <p:nvPr/>
        </p:nvSpPr>
        <p:spPr bwMode="auto">
          <a:xfrm>
            <a:off x="700074" y="5803106"/>
            <a:ext cx="1871662" cy="1841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fr-FR" sz="1200" dirty="0">
                <a:solidFill>
                  <a:srgbClr val="000000"/>
                </a:solidFill>
              </a:rPr>
              <a:t>SC APT : statistiques  (pie)</a:t>
            </a:r>
          </a:p>
        </p:txBody>
      </p:sp>
      <p:sp>
        <p:nvSpPr>
          <p:cNvPr id="38" name="ZoneTexte 40"/>
          <p:cNvSpPr txBox="1">
            <a:spLocks noChangeArrowheads="1"/>
          </p:cNvSpPr>
          <p:nvPr/>
        </p:nvSpPr>
        <p:spPr bwMode="auto">
          <a:xfrm>
            <a:off x="2857488" y="2177503"/>
            <a:ext cx="3071834" cy="461962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/>
              <a:t>Filière-bois, </a:t>
            </a:r>
          </a:p>
          <a:p>
            <a:r>
              <a:rPr lang="fr-FR" sz="1200" dirty="0"/>
              <a:t>Commercialisation (pie)</a:t>
            </a:r>
          </a:p>
        </p:txBody>
      </p:sp>
      <p:sp>
        <p:nvSpPr>
          <p:cNvPr id="45" name="Rectangle 66"/>
          <p:cNvSpPr>
            <a:spLocks noChangeArrowheads="1"/>
          </p:cNvSpPr>
          <p:nvPr/>
        </p:nvSpPr>
        <p:spPr bwMode="auto">
          <a:xfrm>
            <a:off x="1042988" y="6411913"/>
            <a:ext cx="4897437" cy="369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fr-FR" sz="1200" dirty="0">
                <a:solidFill>
                  <a:srgbClr val="000000"/>
                </a:solidFill>
              </a:rPr>
              <a:t>SC APT : langues, sport</a:t>
            </a:r>
          </a:p>
          <a:p>
            <a:pPr algn="ctr">
              <a:defRPr/>
            </a:pP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47" name="ZoneTexte 33"/>
          <p:cNvSpPr txBox="1">
            <a:spLocks noChangeArrowheads="1"/>
          </p:cNvSpPr>
          <p:nvPr/>
        </p:nvSpPr>
        <p:spPr bwMode="auto">
          <a:xfrm>
            <a:off x="2857488" y="2782341"/>
            <a:ext cx="3071834" cy="461962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/>
              <a:t>Approche socio-éco : calculs  forestiers (pie)</a:t>
            </a:r>
          </a:p>
        </p:txBody>
      </p:sp>
      <p:sp>
        <p:nvSpPr>
          <p:cNvPr id="49" name="Rectangle 66"/>
          <p:cNvSpPr>
            <a:spLocks noChangeArrowheads="1"/>
          </p:cNvSpPr>
          <p:nvPr/>
        </p:nvSpPr>
        <p:spPr bwMode="auto">
          <a:xfrm>
            <a:off x="6732588" y="6227802"/>
            <a:ext cx="2160587" cy="5539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fr-FR" sz="1200" dirty="0">
                <a:solidFill>
                  <a:srgbClr val="000000"/>
                </a:solidFill>
              </a:rPr>
              <a:t>SC APT : </a:t>
            </a:r>
            <a:r>
              <a:rPr lang="fr-FR" sz="1200" dirty="0" smtClean="0">
                <a:solidFill>
                  <a:srgbClr val="000000"/>
                </a:solidFill>
              </a:rPr>
              <a:t>langues (sauf IAE), </a:t>
            </a:r>
            <a:r>
              <a:rPr lang="fr-FR" sz="1200" dirty="0">
                <a:solidFill>
                  <a:srgbClr val="000000"/>
                </a:solidFill>
              </a:rPr>
              <a:t>sport</a:t>
            </a:r>
          </a:p>
          <a:p>
            <a:pPr algn="ctr">
              <a:defRPr/>
            </a:pP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50" name="ZoneTexte 33"/>
          <p:cNvSpPr txBox="1">
            <a:spLocks noChangeArrowheads="1"/>
          </p:cNvSpPr>
          <p:nvPr/>
        </p:nvSpPr>
        <p:spPr bwMode="auto">
          <a:xfrm>
            <a:off x="2571736" y="3963453"/>
            <a:ext cx="2160587" cy="461962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Biodiversité et ressources naturelles en forêt </a:t>
            </a:r>
            <a:r>
              <a:rPr lang="fr-FR" sz="1200" dirty="0" smtClean="0"/>
              <a:t>(24)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oneTexte 205"/>
          <p:cNvSpPr txBox="1">
            <a:spLocks noChangeArrowheads="1"/>
          </p:cNvSpPr>
          <p:nvPr/>
        </p:nvSpPr>
        <p:spPr bwMode="auto">
          <a:xfrm>
            <a:off x="147638" y="0"/>
            <a:ext cx="6421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/>
              <a:t>Deuxième semestre </a:t>
            </a:r>
            <a:r>
              <a:rPr lang="fr-FR" sz="1400"/>
              <a:t>de deuxième année à Nancy : D1 forêt en février et mars</a:t>
            </a:r>
          </a:p>
        </p:txBody>
      </p:sp>
      <p:sp>
        <p:nvSpPr>
          <p:cNvPr id="3075" name="ZoneTexte 68"/>
          <p:cNvSpPr txBox="1">
            <a:spLocks noChangeArrowheads="1"/>
          </p:cNvSpPr>
          <p:nvPr/>
        </p:nvSpPr>
        <p:spPr bwMode="auto">
          <a:xfrm>
            <a:off x="6191250" y="1330325"/>
            <a:ext cx="26320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UE obligatoire du parcours forêt  D1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832475" y="1401763"/>
            <a:ext cx="358775" cy="144462"/>
          </a:xfrm>
          <a:prstGeom prst="rect">
            <a:avLst/>
          </a:prstGeom>
          <a:solidFill>
            <a:srgbClr val="66FF33">
              <a:alpha val="50196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00"/>
          </a:p>
        </p:txBody>
      </p:sp>
      <p:sp>
        <p:nvSpPr>
          <p:cNvPr id="3078" name="ZoneTexte 32"/>
          <p:cNvSpPr txBox="1">
            <a:spLocks noChangeArrowheads="1"/>
          </p:cNvSpPr>
          <p:nvPr/>
        </p:nvSpPr>
        <p:spPr bwMode="auto">
          <a:xfrm>
            <a:off x="1069510" y="2288843"/>
            <a:ext cx="1445574" cy="646113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/>
              <a:t>Produit bois</a:t>
            </a:r>
          </a:p>
          <a:p>
            <a:r>
              <a:rPr lang="fr-FR" sz="1200" dirty="0"/>
              <a:t>et classement </a:t>
            </a:r>
            <a:r>
              <a:rPr lang="fr-FR" sz="1200" dirty="0" smtClean="0"/>
              <a:t>qualité (D1)</a:t>
            </a:r>
            <a:endParaRPr lang="fr-FR" sz="1200" dirty="0"/>
          </a:p>
        </p:txBody>
      </p:sp>
      <p:sp>
        <p:nvSpPr>
          <p:cNvPr id="48" name="ZoneTexte 47"/>
          <p:cNvSpPr txBox="1"/>
          <p:nvPr/>
        </p:nvSpPr>
        <p:spPr>
          <a:xfrm>
            <a:off x="2811681" y="1567825"/>
            <a:ext cx="611065" cy="27699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i="1" dirty="0" smtClean="0"/>
              <a:t>[19/02</a:t>
            </a:r>
            <a:endParaRPr lang="fr-FR" sz="1200" i="1" dirty="0"/>
          </a:p>
        </p:txBody>
      </p:sp>
      <p:sp>
        <p:nvSpPr>
          <p:cNvPr id="3080" name="ZoneTexte 40"/>
          <p:cNvSpPr txBox="1">
            <a:spLocks noChangeArrowheads="1"/>
          </p:cNvSpPr>
          <p:nvPr/>
        </p:nvSpPr>
        <p:spPr bwMode="auto">
          <a:xfrm>
            <a:off x="2856506" y="2132856"/>
            <a:ext cx="1368425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Ecologie urbaine </a:t>
            </a:r>
          </a:p>
        </p:txBody>
      </p:sp>
      <p:sp>
        <p:nvSpPr>
          <p:cNvPr id="3081" name="ZoneTexte 54"/>
          <p:cNvSpPr txBox="1">
            <a:spLocks noChangeArrowheads="1"/>
          </p:cNvSpPr>
          <p:nvPr/>
        </p:nvSpPr>
        <p:spPr bwMode="auto">
          <a:xfrm>
            <a:off x="2856506" y="3356818"/>
            <a:ext cx="1366838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/>
              <a:t>Télédétection &amp; forêt</a:t>
            </a:r>
            <a:endParaRPr lang="fr-FR" sz="1200" dirty="0"/>
          </a:p>
        </p:txBody>
      </p:sp>
      <p:sp>
        <p:nvSpPr>
          <p:cNvPr id="3082" name="ZoneTexte 55"/>
          <p:cNvSpPr txBox="1">
            <a:spLocks noChangeArrowheads="1"/>
          </p:cNvSpPr>
          <p:nvPr/>
        </p:nvSpPr>
        <p:spPr bwMode="auto">
          <a:xfrm>
            <a:off x="3738240" y="1557035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23/02]</a:t>
            </a:r>
            <a:endParaRPr lang="fr-FR" sz="1200" i="1" dirty="0"/>
          </a:p>
        </p:txBody>
      </p:sp>
      <p:cxnSp>
        <p:nvCxnSpPr>
          <p:cNvPr id="55" name="Connecteur droit 54"/>
          <p:cNvCxnSpPr/>
          <p:nvPr/>
        </p:nvCxnSpPr>
        <p:spPr>
          <a:xfrm>
            <a:off x="4892896" y="3789834"/>
            <a:ext cx="0" cy="151130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ZoneTexte 33"/>
          <p:cNvSpPr txBox="1">
            <a:spLocks noChangeArrowheads="1"/>
          </p:cNvSpPr>
          <p:nvPr/>
        </p:nvSpPr>
        <p:spPr bwMode="auto">
          <a:xfrm>
            <a:off x="4971848" y="3990273"/>
            <a:ext cx="1965325" cy="276999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 smtClean="0"/>
              <a:t>Zones humides (D1/D3)</a:t>
            </a:r>
            <a:endParaRPr lang="fr-FR" sz="1200" dirty="0"/>
          </a:p>
        </p:txBody>
      </p:sp>
      <p:sp>
        <p:nvSpPr>
          <p:cNvPr id="3086" name="ZoneTexte 37"/>
          <p:cNvSpPr txBox="1">
            <a:spLocks noChangeArrowheads="1"/>
          </p:cNvSpPr>
          <p:nvPr/>
        </p:nvSpPr>
        <p:spPr bwMode="auto">
          <a:xfrm>
            <a:off x="4905183" y="3368422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[04/03</a:t>
            </a:r>
            <a:endParaRPr lang="fr-FR" sz="1200" i="1" dirty="0"/>
          </a:p>
        </p:txBody>
      </p:sp>
      <p:sp>
        <p:nvSpPr>
          <p:cNvPr id="3087" name="ZoneTexte 39"/>
          <p:cNvSpPr txBox="1">
            <a:spLocks noChangeArrowheads="1"/>
          </p:cNvSpPr>
          <p:nvPr/>
        </p:nvSpPr>
        <p:spPr bwMode="auto">
          <a:xfrm>
            <a:off x="7714597" y="4356339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22/03]</a:t>
            </a:r>
            <a:endParaRPr lang="fr-FR" sz="1200" i="1" dirty="0"/>
          </a:p>
        </p:txBody>
      </p:sp>
      <p:sp>
        <p:nvSpPr>
          <p:cNvPr id="3088" name="ZoneTexte 43"/>
          <p:cNvSpPr txBox="1">
            <a:spLocks noChangeArrowheads="1"/>
          </p:cNvSpPr>
          <p:nvPr/>
        </p:nvSpPr>
        <p:spPr bwMode="auto">
          <a:xfrm>
            <a:off x="7139367" y="4760704"/>
            <a:ext cx="1064907" cy="646331"/>
          </a:xfrm>
          <a:prstGeom prst="rect">
            <a:avLst/>
          </a:prstGeom>
          <a:solidFill>
            <a:srgbClr val="99FF66">
              <a:alpha val="4980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 err="1" smtClean="0"/>
              <a:t>Approfondis-sement</a:t>
            </a:r>
            <a:r>
              <a:rPr lang="fr-FR" sz="1200" dirty="0" smtClean="0"/>
              <a:t> SIG (D1)</a:t>
            </a:r>
            <a:endParaRPr lang="fr-FR" sz="1200" dirty="0"/>
          </a:p>
        </p:txBody>
      </p:sp>
      <p:sp>
        <p:nvSpPr>
          <p:cNvPr id="3089" name="ZoneTexte 44"/>
          <p:cNvSpPr txBox="1">
            <a:spLocks noChangeArrowheads="1"/>
          </p:cNvSpPr>
          <p:nvPr/>
        </p:nvSpPr>
        <p:spPr bwMode="auto">
          <a:xfrm>
            <a:off x="7052146" y="3548313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[18/03</a:t>
            </a:r>
            <a:endParaRPr lang="fr-FR" sz="1200" i="1" dirty="0"/>
          </a:p>
        </p:txBody>
      </p:sp>
      <p:sp>
        <p:nvSpPr>
          <p:cNvPr id="3090" name="ZoneTexte 48"/>
          <p:cNvSpPr txBox="1">
            <a:spLocks noChangeArrowheads="1"/>
          </p:cNvSpPr>
          <p:nvPr/>
        </p:nvSpPr>
        <p:spPr bwMode="auto">
          <a:xfrm>
            <a:off x="4086872" y="4927704"/>
            <a:ext cx="8522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Vacances</a:t>
            </a:r>
          </a:p>
          <a:p>
            <a:r>
              <a:rPr lang="fr-FR" sz="1200" i="1" dirty="0" smtClean="0"/>
              <a:t>SIA</a:t>
            </a:r>
            <a:endParaRPr lang="fr-FR" sz="1200" i="1" dirty="0"/>
          </a:p>
        </p:txBody>
      </p:sp>
      <p:cxnSp>
        <p:nvCxnSpPr>
          <p:cNvPr id="78" name="Connecteur droit 77"/>
          <p:cNvCxnSpPr/>
          <p:nvPr/>
        </p:nvCxnSpPr>
        <p:spPr>
          <a:xfrm rot="5400000">
            <a:off x="1547928" y="3140348"/>
            <a:ext cx="2449512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 rot="5400000">
            <a:off x="3163316" y="3645421"/>
            <a:ext cx="230505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5" name="ZoneTexte 75"/>
          <p:cNvSpPr txBox="1">
            <a:spLocks noChangeArrowheads="1"/>
          </p:cNvSpPr>
          <p:nvPr/>
        </p:nvSpPr>
        <p:spPr bwMode="auto">
          <a:xfrm>
            <a:off x="2856506" y="4077072"/>
            <a:ext cx="1366838" cy="277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Ou autre UE APT</a:t>
            </a:r>
          </a:p>
        </p:txBody>
      </p:sp>
      <p:sp>
        <p:nvSpPr>
          <p:cNvPr id="3096" name="ZoneTexte 35"/>
          <p:cNvSpPr txBox="1">
            <a:spLocks noChangeArrowheads="1"/>
          </p:cNvSpPr>
          <p:nvPr/>
        </p:nvSpPr>
        <p:spPr bwMode="auto">
          <a:xfrm>
            <a:off x="2856506" y="2564656"/>
            <a:ext cx="1366838" cy="646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Génétique, amélioration et reboisement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827584" y="1229873"/>
            <a:ext cx="611065" cy="27699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i="1" dirty="0" smtClean="0"/>
              <a:t>[05/02</a:t>
            </a:r>
            <a:endParaRPr lang="fr-FR" sz="1200" i="1" dirty="0"/>
          </a:p>
        </p:txBody>
      </p:sp>
      <p:cxnSp>
        <p:nvCxnSpPr>
          <p:cNvPr id="27" name="Connecteur droit 26"/>
          <p:cNvCxnSpPr/>
          <p:nvPr/>
        </p:nvCxnSpPr>
        <p:spPr>
          <a:xfrm rot="5400000">
            <a:off x="-324147" y="2842096"/>
            <a:ext cx="2303462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1" name="ZoneTexte 28"/>
          <p:cNvSpPr txBox="1">
            <a:spLocks noChangeArrowheads="1"/>
          </p:cNvSpPr>
          <p:nvPr/>
        </p:nvSpPr>
        <p:spPr bwMode="auto">
          <a:xfrm>
            <a:off x="1624496" y="1295998"/>
            <a:ext cx="5429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UC3</a:t>
            </a:r>
          </a:p>
        </p:txBody>
      </p:sp>
      <p:sp>
        <p:nvSpPr>
          <p:cNvPr id="3102" name="ZoneTexte 29"/>
          <p:cNvSpPr txBox="1">
            <a:spLocks noChangeArrowheads="1"/>
          </p:cNvSpPr>
          <p:nvPr/>
        </p:nvSpPr>
        <p:spPr bwMode="auto">
          <a:xfrm>
            <a:off x="3214365" y="4581128"/>
            <a:ext cx="5238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UC4</a:t>
            </a:r>
          </a:p>
        </p:txBody>
      </p:sp>
      <p:sp>
        <p:nvSpPr>
          <p:cNvPr id="3103" name="ZoneTexte 30"/>
          <p:cNvSpPr txBox="1">
            <a:spLocks noChangeArrowheads="1"/>
          </p:cNvSpPr>
          <p:nvPr/>
        </p:nvSpPr>
        <p:spPr bwMode="auto">
          <a:xfrm>
            <a:off x="5715804" y="5050735"/>
            <a:ext cx="5238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UC5</a:t>
            </a:r>
          </a:p>
        </p:txBody>
      </p:sp>
      <p:sp>
        <p:nvSpPr>
          <p:cNvPr id="3104" name="ZoneTexte 31"/>
          <p:cNvSpPr txBox="1">
            <a:spLocks noChangeArrowheads="1"/>
          </p:cNvSpPr>
          <p:nvPr/>
        </p:nvSpPr>
        <p:spPr bwMode="auto">
          <a:xfrm>
            <a:off x="7419457" y="5450359"/>
            <a:ext cx="5254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UC6</a:t>
            </a:r>
          </a:p>
        </p:txBody>
      </p:sp>
      <p:sp>
        <p:nvSpPr>
          <p:cNvPr id="34" name="ZoneTexte 32"/>
          <p:cNvSpPr txBox="1">
            <a:spLocks noChangeArrowheads="1"/>
          </p:cNvSpPr>
          <p:nvPr/>
        </p:nvSpPr>
        <p:spPr bwMode="auto">
          <a:xfrm>
            <a:off x="1075655" y="1687651"/>
            <a:ext cx="1439429" cy="461665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 smtClean="0"/>
              <a:t>Animaux en forêt (D1/D3)</a:t>
            </a:r>
            <a:endParaRPr lang="fr-FR" sz="1200" dirty="0"/>
          </a:p>
        </p:txBody>
      </p:sp>
      <p:sp>
        <p:nvSpPr>
          <p:cNvPr id="35" name="ZoneTexte 33"/>
          <p:cNvSpPr txBox="1">
            <a:spLocks noChangeArrowheads="1"/>
          </p:cNvSpPr>
          <p:nvPr/>
        </p:nvSpPr>
        <p:spPr bwMode="auto">
          <a:xfrm>
            <a:off x="4963914" y="4407495"/>
            <a:ext cx="1973259" cy="461665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 smtClean="0"/>
              <a:t>Produit bois, xylologie (D1)</a:t>
            </a:r>
            <a:endParaRPr lang="fr-FR" sz="1200" dirty="0"/>
          </a:p>
        </p:txBody>
      </p:sp>
      <p:cxnSp>
        <p:nvCxnSpPr>
          <p:cNvPr id="38" name="Connecteur droit 37"/>
          <p:cNvCxnSpPr/>
          <p:nvPr/>
        </p:nvCxnSpPr>
        <p:spPr>
          <a:xfrm>
            <a:off x="7052146" y="4221956"/>
            <a:ext cx="0" cy="151130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8276282" y="4942036"/>
            <a:ext cx="0" cy="151130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48"/>
          <p:cNvSpPr txBox="1">
            <a:spLocks noChangeArrowheads="1"/>
          </p:cNvSpPr>
          <p:nvPr/>
        </p:nvSpPr>
        <p:spPr bwMode="auto">
          <a:xfrm>
            <a:off x="8325662" y="6222503"/>
            <a:ext cx="8522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Vacances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oneTexte 54"/>
          <p:cNvSpPr txBox="1">
            <a:spLocks noChangeArrowheads="1"/>
          </p:cNvSpPr>
          <p:nvPr/>
        </p:nvSpPr>
        <p:spPr bwMode="auto">
          <a:xfrm>
            <a:off x="7092280" y="4423924"/>
            <a:ext cx="1657350" cy="830262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Tournée : sylviculture et multifonctionnalité</a:t>
            </a:r>
          </a:p>
          <a:p>
            <a:r>
              <a:rPr lang="fr-FR" sz="1200" dirty="0"/>
              <a:t>(quota, priorité parcours)</a:t>
            </a:r>
          </a:p>
        </p:txBody>
      </p:sp>
      <p:sp>
        <p:nvSpPr>
          <p:cNvPr id="4099" name="ZoneTexte 205"/>
          <p:cNvSpPr txBox="1">
            <a:spLocks noChangeArrowheads="1"/>
          </p:cNvSpPr>
          <p:nvPr/>
        </p:nvSpPr>
        <p:spPr bwMode="auto">
          <a:xfrm>
            <a:off x="147638" y="0"/>
            <a:ext cx="5826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/>
              <a:t>Deuxième semestre </a:t>
            </a:r>
            <a:r>
              <a:rPr lang="fr-FR" sz="1400"/>
              <a:t>de deuxième année à Nancy : projets et tournées</a:t>
            </a:r>
          </a:p>
        </p:txBody>
      </p:sp>
      <p:sp>
        <p:nvSpPr>
          <p:cNvPr id="4100" name="ZoneTexte 33"/>
          <p:cNvSpPr txBox="1">
            <a:spLocks noChangeArrowheads="1"/>
          </p:cNvSpPr>
          <p:nvPr/>
        </p:nvSpPr>
        <p:spPr bwMode="auto">
          <a:xfrm>
            <a:off x="5673725" y="620713"/>
            <a:ext cx="3470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/>
              <a:t>Par séquence, un des projets ou UE est obligatoire pour le parcours forêt  D1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292725" y="693738"/>
            <a:ext cx="360363" cy="144462"/>
          </a:xfrm>
          <a:prstGeom prst="rect">
            <a:avLst/>
          </a:prstGeom>
          <a:solidFill>
            <a:srgbClr val="66FF33">
              <a:alpha val="50196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/>
          </a:p>
        </p:txBody>
      </p:sp>
      <p:sp>
        <p:nvSpPr>
          <p:cNvPr id="49" name="ZoneTexte 48"/>
          <p:cNvSpPr txBox="1"/>
          <p:nvPr/>
        </p:nvSpPr>
        <p:spPr>
          <a:xfrm>
            <a:off x="179388" y="333375"/>
            <a:ext cx="611065" cy="27699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i="1" dirty="0" smtClean="0"/>
              <a:t>[02/04</a:t>
            </a:r>
            <a:endParaRPr lang="fr-FR" sz="1200" i="1" dirty="0"/>
          </a:p>
        </p:txBody>
      </p:sp>
      <p:sp>
        <p:nvSpPr>
          <p:cNvPr id="4103" name="ZoneTexte 32"/>
          <p:cNvSpPr txBox="1">
            <a:spLocks noChangeArrowheads="1"/>
          </p:cNvSpPr>
          <p:nvPr/>
        </p:nvSpPr>
        <p:spPr bwMode="auto">
          <a:xfrm>
            <a:off x="301161" y="898612"/>
            <a:ext cx="4394202" cy="4154984"/>
          </a:xfrm>
          <a:prstGeom prst="rect">
            <a:avLst/>
          </a:prstGeom>
          <a:solidFill>
            <a:srgbClr val="99FF66">
              <a:alpha val="4901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/>
              <a:t>Projet PAFE</a:t>
            </a:r>
          </a:p>
          <a:p>
            <a:endParaRPr lang="fr-FR" sz="1200" dirty="0" smtClean="0"/>
          </a:p>
          <a:p>
            <a:r>
              <a:rPr lang="fr-FR" sz="1200" dirty="0" smtClean="0"/>
              <a:t>Au choix (avec équilibre imposé des effectifs) :</a:t>
            </a:r>
          </a:p>
          <a:p>
            <a:endParaRPr lang="fr-FR" sz="1200" dirty="0" smtClean="0"/>
          </a:p>
          <a:p>
            <a:r>
              <a:rPr lang="fr-FR" sz="1200" dirty="0" smtClean="0"/>
              <a:t>* aménagement </a:t>
            </a:r>
            <a:r>
              <a:rPr lang="fr-FR" sz="1200" dirty="0"/>
              <a:t>forestier optimisant la gestion pour répondre aux multiples  demandes adressées à la forêt. Liens avec le territoire.</a:t>
            </a:r>
          </a:p>
          <a:p>
            <a:r>
              <a:rPr lang="fr-FR" sz="1200" dirty="0"/>
              <a:t>Enseignements en lien avec le projet : approfondissement en aménagement forestier, exploitation et schémas de desserte, outils d’aménagement du territoire</a:t>
            </a:r>
            <a:r>
              <a:rPr lang="fr-FR" sz="1200" dirty="0" smtClean="0"/>
              <a:t>.</a:t>
            </a:r>
          </a:p>
          <a:p>
            <a:endParaRPr lang="fr-FR" sz="1200" dirty="0"/>
          </a:p>
          <a:p>
            <a:r>
              <a:rPr lang="fr-FR" sz="1200" dirty="0"/>
              <a:t>*</a:t>
            </a:r>
            <a:r>
              <a:rPr lang="fr-FR" sz="1200" dirty="0" smtClean="0"/>
              <a:t> </a:t>
            </a:r>
            <a:r>
              <a:rPr lang="fr-FR" sz="1200" dirty="0"/>
              <a:t>« forêt et eau » : gestion des forêts et des milieux naturels associés pour la préservation de la qualité et de la quantité des eaux (captages, cours d’eau) </a:t>
            </a:r>
          </a:p>
          <a:p>
            <a:r>
              <a:rPr lang="fr-FR" sz="1200" dirty="0"/>
              <a:t>Enseignements en lien avec le projet : aspects techniques et législatifs sur l’eau, exploitation et desserte en forêt en milieux humides et proches des cours </a:t>
            </a:r>
            <a:r>
              <a:rPr lang="fr-FR" sz="1200" dirty="0" smtClean="0"/>
              <a:t>d’eau</a:t>
            </a:r>
          </a:p>
          <a:p>
            <a:endParaRPr lang="fr-FR" sz="1200" dirty="0"/>
          </a:p>
          <a:p>
            <a:r>
              <a:rPr lang="fr-FR" sz="1200" dirty="0"/>
              <a:t>Une variante  de ce projet apportant des  outils de diagnostic  des peuplements (dendrométrie et croissance, exploitation, sylviculture et aménagement) sera adaptée pour être accessible depuis le parcours D3 GMNOB « orienté forêt </a:t>
            </a:r>
            <a:r>
              <a:rPr lang="fr-FR" sz="1200" dirty="0" smtClean="0"/>
              <a:t>».</a:t>
            </a:r>
            <a:endParaRPr lang="fr-FR" sz="1200" dirty="0"/>
          </a:p>
        </p:txBody>
      </p:sp>
      <p:cxnSp>
        <p:nvCxnSpPr>
          <p:cNvPr id="62" name="Connecteur droit 61"/>
          <p:cNvCxnSpPr/>
          <p:nvPr/>
        </p:nvCxnSpPr>
        <p:spPr>
          <a:xfrm rot="5400000">
            <a:off x="-1728787" y="2601913"/>
            <a:ext cx="381635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2" name="ZoneTexte 38"/>
          <p:cNvSpPr txBox="1">
            <a:spLocks noChangeArrowheads="1"/>
          </p:cNvSpPr>
          <p:nvPr/>
        </p:nvSpPr>
        <p:spPr bwMode="auto">
          <a:xfrm>
            <a:off x="4109692" y="5129208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19/05]</a:t>
            </a:r>
            <a:endParaRPr lang="fr-FR" sz="1200" i="1" dirty="0"/>
          </a:p>
        </p:txBody>
      </p:sp>
      <p:sp>
        <p:nvSpPr>
          <p:cNvPr id="4114" name="ZoneTexte 88"/>
          <p:cNvSpPr txBox="1">
            <a:spLocks noChangeArrowheads="1"/>
          </p:cNvSpPr>
          <p:nvPr/>
        </p:nvSpPr>
        <p:spPr bwMode="auto">
          <a:xfrm>
            <a:off x="7092280" y="5345928"/>
            <a:ext cx="1657350" cy="830262"/>
          </a:xfrm>
          <a:prstGeom prst="rect">
            <a:avLst/>
          </a:prstGeom>
          <a:solidFill>
            <a:srgbClr val="99FF66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Tournée : acteurs de la filière, approvisionnement et ligniculture</a:t>
            </a:r>
          </a:p>
        </p:txBody>
      </p:sp>
      <p:sp>
        <p:nvSpPr>
          <p:cNvPr id="4115" name="ZoneTexte 44"/>
          <p:cNvSpPr txBox="1">
            <a:spLocks noChangeArrowheads="1"/>
          </p:cNvSpPr>
          <p:nvPr/>
        </p:nvSpPr>
        <p:spPr bwMode="auto">
          <a:xfrm>
            <a:off x="5259760" y="1883807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[27/05</a:t>
            </a:r>
            <a:endParaRPr lang="fr-FR" sz="1200" i="1" dirty="0"/>
          </a:p>
        </p:txBody>
      </p:sp>
      <p:sp>
        <p:nvSpPr>
          <p:cNvPr id="4116" name="ZoneTexte 44"/>
          <p:cNvSpPr txBox="1">
            <a:spLocks noChangeArrowheads="1"/>
          </p:cNvSpPr>
          <p:nvPr/>
        </p:nvSpPr>
        <p:spPr bwMode="auto">
          <a:xfrm>
            <a:off x="8244408" y="6453336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07/06]</a:t>
            </a:r>
            <a:endParaRPr lang="fr-FR" sz="1200" i="1" dirty="0"/>
          </a:p>
        </p:txBody>
      </p:sp>
      <p:sp>
        <p:nvSpPr>
          <p:cNvPr id="4117" name="ZoneTexte 86"/>
          <p:cNvSpPr txBox="1">
            <a:spLocks noChangeArrowheads="1"/>
          </p:cNvSpPr>
          <p:nvPr/>
        </p:nvSpPr>
        <p:spPr bwMode="auto">
          <a:xfrm>
            <a:off x="5257364" y="2478191"/>
            <a:ext cx="13684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Création et restauration de milieux verts</a:t>
            </a:r>
          </a:p>
        </p:txBody>
      </p:sp>
      <p:sp>
        <p:nvSpPr>
          <p:cNvPr id="4118" name="ZoneTexte 41"/>
          <p:cNvSpPr txBox="1">
            <a:spLocks noChangeArrowheads="1"/>
          </p:cNvSpPr>
          <p:nvPr/>
        </p:nvSpPr>
        <p:spPr bwMode="auto">
          <a:xfrm>
            <a:off x="5280684" y="3311170"/>
            <a:ext cx="1368425" cy="461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/>
              <a:t>Droit et fiscalité en forêt</a:t>
            </a:r>
          </a:p>
        </p:txBody>
      </p:sp>
      <p:cxnSp>
        <p:nvCxnSpPr>
          <p:cNvPr id="89" name="Connecteur droit 88"/>
          <p:cNvCxnSpPr/>
          <p:nvPr/>
        </p:nvCxnSpPr>
        <p:spPr>
          <a:xfrm rot="5400000">
            <a:off x="5655198" y="4609327"/>
            <a:ext cx="2303463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38"/>
          <p:cNvSpPr txBox="1">
            <a:spLocks noChangeArrowheads="1"/>
          </p:cNvSpPr>
          <p:nvPr/>
        </p:nvSpPr>
        <p:spPr bwMode="auto">
          <a:xfrm>
            <a:off x="7064067" y="3793052"/>
            <a:ext cx="611065" cy="2769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1" dirty="0" smtClean="0"/>
              <a:t>[03/06</a:t>
            </a:r>
            <a:endParaRPr lang="fr-FR" sz="1200" i="1" dirty="0"/>
          </a:p>
        </p:txBody>
      </p:sp>
      <p:cxnSp>
        <p:nvCxnSpPr>
          <p:cNvPr id="29" name="Connecteur droit 28"/>
          <p:cNvCxnSpPr/>
          <p:nvPr/>
        </p:nvCxnSpPr>
        <p:spPr>
          <a:xfrm>
            <a:off x="5078737" y="2232764"/>
            <a:ext cx="0" cy="360045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4"/>
          <p:cNvSpPr>
            <a:spLocks noChangeArrowheads="1"/>
          </p:cNvSpPr>
          <p:nvPr/>
        </p:nvSpPr>
        <p:spPr bwMode="auto">
          <a:xfrm>
            <a:off x="323850" y="188913"/>
            <a:ext cx="5111750" cy="66690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pic>
        <p:nvPicPr>
          <p:cNvPr id="74754" name="Image 2" descr="truff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64175" y="-26988"/>
            <a:ext cx="3679825" cy="24479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475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4724400"/>
            <a:ext cx="3708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4756" name="ZoneTexte 6"/>
          <p:cNvSpPr txBox="1">
            <a:spLocks noChangeArrowheads="1"/>
          </p:cNvSpPr>
          <p:nvPr/>
        </p:nvSpPr>
        <p:spPr bwMode="auto">
          <a:xfrm>
            <a:off x="323850" y="260350"/>
            <a:ext cx="44244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 smtClean="0">
                <a:latin typeface="Calibri" pitchFamily="34" charset="0"/>
              </a:rPr>
              <a:t>Suite de Ressources </a:t>
            </a:r>
            <a:r>
              <a:rPr lang="fr-FR" sz="2000" dirty="0">
                <a:latin typeface="Calibri" pitchFamily="34" charset="0"/>
              </a:rPr>
              <a:t>Forestières et </a:t>
            </a:r>
            <a:r>
              <a:rPr lang="fr-FR" sz="2000" dirty="0" smtClean="0">
                <a:latin typeface="Calibri" pitchFamily="34" charset="0"/>
              </a:rPr>
              <a:t>Filière</a:t>
            </a:r>
            <a:endParaRPr lang="fr-FR" sz="2000" dirty="0">
              <a:latin typeface="Calibri" pitchFamily="34" charset="0"/>
            </a:endParaRPr>
          </a:p>
        </p:txBody>
      </p:sp>
      <p:sp>
        <p:nvSpPr>
          <p:cNvPr id="74757" name="ZoneTexte 7"/>
          <p:cNvSpPr txBox="1">
            <a:spLocks noChangeArrowheads="1"/>
          </p:cNvSpPr>
          <p:nvPr/>
        </p:nvSpPr>
        <p:spPr bwMode="auto">
          <a:xfrm>
            <a:off x="1714480" y="714356"/>
            <a:ext cx="3429024" cy="1231106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000" dirty="0">
                <a:latin typeface="Calibri" pitchFamily="34" charset="0"/>
              </a:rPr>
              <a:t>Gestion </a:t>
            </a:r>
            <a:r>
              <a:rPr lang="fr-FR" dirty="0" smtClean="0">
                <a:latin typeface="Calibri" pitchFamily="34" charset="0"/>
              </a:rPr>
              <a:t>Forestière</a:t>
            </a:r>
          </a:p>
          <a:p>
            <a:r>
              <a:rPr lang="fr-FR" dirty="0" smtClean="0">
                <a:latin typeface="Calibri" pitchFamily="34" charset="0"/>
              </a:rPr>
              <a:t> (pré-requis : D1-forêt ou D3 avec UE forestières + projet forêt/eau ou forêt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74758" name="ZoneTexte 8"/>
          <p:cNvSpPr txBox="1">
            <a:spLocks noChangeArrowheads="1"/>
          </p:cNvSpPr>
          <p:nvPr/>
        </p:nvSpPr>
        <p:spPr bwMode="auto">
          <a:xfrm>
            <a:off x="2286000" y="2171694"/>
            <a:ext cx="3178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Calibri" pitchFamily="34" charset="0"/>
              </a:rPr>
              <a:t>Gestion des Milieux Naturels</a:t>
            </a:r>
          </a:p>
        </p:txBody>
      </p:sp>
      <p:sp>
        <p:nvSpPr>
          <p:cNvPr id="74759" name="ZoneTexte 9"/>
          <p:cNvSpPr txBox="1">
            <a:spLocks noChangeArrowheads="1"/>
          </p:cNvSpPr>
          <p:nvPr/>
        </p:nvSpPr>
        <p:spPr bwMode="auto">
          <a:xfrm>
            <a:off x="2700338" y="2636838"/>
            <a:ext cx="306353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Calibri" pitchFamily="34" charset="0"/>
              </a:rPr>
              <a:t>Ingénierie des Espaces</a:t>
            </a:r>
          </a:p>
          <a:p>
            <a:r>
              <a:rPr lang="fr-FR" sz="2000" dirty="0">
                <a:latin typeface="Calibri" pitchFamily="34" charset="0"/>
              </a:rPr>
              <a:t>Végétalisés </a:t>
            </a:r>
            <a:r>
              <a:rPr lang="fr-FR" sz="2000" dirty="0" smtClean="0">
                <a:latin typeface="Calibri" pitchFamily="34" charset="0"/>
              </a:rPr>
              <a:t>Urbains (IEVU) </a:t>
            </a:r>
            <a:endParaRPr lang="fr-FR" sz="2000" dirty="0">
              <a:latin typeface="Calibri" pitchFamily="34" charset="0"/>
            </a:endParaRPr>
          </a:p>
        </p:txBody>
      </p:sp>
      <p:sp>
        <p:nvSpPr>
          <p:cNvPr id="74760" name="ZoneTexte 11"/>
          <p:cNvSpPr txBox="1">
            <a:spLocks noChangeArrowheads="1"/>
          </p:cNvSpPr>
          <p:nvPr/>
        </p:nvSpPr>
        <p:spPr bwMode="auto">
          <a:xfrm>
            <a:off x="2987675" y="3357563"/>
            <a:ext cx="839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>
                <a:latin typeface="Calibri" pitchFamily="34" charset="0"/>
              </a:rPr>
              <a:t>GEEFT</a:t>
            </a:r>
          </a:p>
        </p:txBody>
      </p:sp>
      <p:sp>
        <p:nvSpPr>
          <p:cNvPr id="74761" name="ZoneTexte 12"/>
          <p:cNvSpPr txBox="1">
            <a:spLocks noChangeArrowheads="1"/>
          </p:cNvSpPr>
          <p:nvPr/>
        </p:nvSpPr>
        <p:spPr bwMode="auto">
          <a:xfrm>
            <a:off x="2339975" y="4221163"/>
            <a:ext cx="19256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>
                <a:latin typeface="Calibri" pitchFamily="34" charset="0"/>
              </a:rPr>
              <a:t>Autres DA (IDEA,</a:t>
            </a:r>
          </a:p>
          <a:p>
            <a:r>
              <a:rPr lang="fr-FR" sz="2000">
                <a:latin typeface="Calibri" pitchFamily="34" charset="0"/>
              </a:rPr>
              <a:t>DA de gestion ,…</a:t>
            </a:r>
          </a:p>
        </p:txBody>
      </p:sp>
      <p:sp>
        <p:nvSpPr>
          <p:cNvPr id="74762" name="ZoneTexte 13"/>
          <p:cNvSpPr txBox="1">
            <a:spLocks noChangeArrowheads="1"/>
          </p:cNvSpPr>
          <p:nvPr/>
        </p:nvSpPr>
        <p:spPr bwMode="auto">
          <a:xfrm>
            <a:off x="1619250" y="5084763"/>
            <a:ext cx="3857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>
                <a:latin typeface="Calibri" pitchFamily="34" charset="0"/>
              </a:rPr>
              <a:t>Années (ou semestres)</a:t>
            </a:r>
          </a:p>
          <a:p>
            <a:r>
              <a:rPr lang="fr-FR" sz="2000">
                <a:latin typeface="Calibri" pitchFamily="34" charset="0"/>
              </a:rPr>
              <a:t> validants en universités étrangères</a:t>
            </a:r>
          </a:p>
        </p:txBody>
      </p:sp>
      <p:sp>
        <p:nvSpPr>
          <p:cNvPr id="74763" name="ZoneTexte 14"/>
          <p:cNvSpPr txBox="1">
            <a:spLocks noChangeArrowheads="1"/>
          </p:cNvSpPr>
          <p:nvPr/>
        </p:nvSpPr>
        <p:spPr bwMode="auto">
          <a:xfrm>
            <a:off x="468313" y="5876925"/>
            <a:ext cx="26119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Calibri" pitchFamily="34" charset="0"/>
              </a:rPr>
              <a:t>Doubles </a:t>
            </a:r>
            <a:r>
              <a:rPr lang="fr-FR" sz="2000" dirty="0" smtClean="0">
                <a:latin typeface="Calibri" pitchFamily="34" charset="0"/>
              </a:rPr>
              <a:t>diplômes, etc. </a:t>
            </a:r>
            <a:endParaRPr lang="fr-FR" sz="2000" dirty="0">
              <a:latin typeface="Calibri" pitchFamily="34" charset="0"/>
            </a:endParaRPr>
          </a:p>
        </p:txBody>
      </p:sp>
      <p:sp>
        <p:nvSpPr>
          <p:cNvPr id="74764" name="ZoneTexte 15"/>
          <p:cNvSpPr txBox="1">
            <a:spLocks noChangeArrowheads="1"/>
          </p:cNvSpPr>
          <p:nvPr/>
        </p:nvSpPr>
        <p:spPr bwMode="auto">
          <a:xfrm>
            <a:off x="323850" y="2997200"/>
            <a:ext cx="1649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>
                <a:latin typeface="Calibri" pitchFamily="34" charset="0"/>
              </a:rPr>
              <a:t>Parcours forêt</a:t>
            </a:r>
          </a:p>
        </p:txBody>
      </p:sp>
      <p:cxnSp>
        <p:nvCxnSpPr>
          <p:cNvPr id="18" name="Connecteur droit avec flèche 17"/>
          <p:cNvCxnSpPr>
            <a:stCxn id="74764" idx="0"/>
          </p:cNvCxnSpPr>
          <p:nvPr/>
        </p:nvCxnSpPr>
        <p:spPr>
          <a:xfrm rot="16200000" flipV="1">
            <a:off x="-67093" y="1781549"/>
            <a:ext cx="2425720" cy="558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74764" idx="3"/>
            <a:endCxn id="74760" idx="1"/>
          </p:cNvCxnSpPr>
          <p:nvPr/>
        </p:nvCxnSpPr>
        <p:spPr>
          <a:xfrm>
            <a:off x="1973263" y="3197225"/>
            <a:ext cx="1014412" cy="36036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1692275" y="3357563"/>
            <a:ext cx="1008063" cy="792162"/>
          </a:xfrm>
          <a:prstGeom prst="straightConnector1">
            <a:avLst/>
          </a:prstGeom>
          <a:ln w="2857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74764" idx="0"/>
          </p:cNvCxnSpPr>
          <p:nvPr/>
        </p:nvCxnSpPr>
        <p:spPr>
          <a:xfrm rot="5400000" flipH="1" flipV="1">
            <a:off x="1040197" y="2108602"/>
            <a:ext cx="996958" cy="780239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74764" idx="0"/>
          </p:cNvCxnSpPr>
          <p:nvPr/>
        </p:nvCxnSpPr>
        <p:spPr>
          <a:xfrm rot="5400000" flipH="1" flipV="1">
            <a:off x="1540262" y="2108601"/>
            <a:ext cx="496894" cy="128030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74764" idx="3"/>
            <a:endCxn id="74759" idx="1"/>
          </p:cNvCxnSpPr>
          <p:nvPr/>
        </p:nvCxnSpPr>
        <p:spPr>
          <a:xfrm flipV="1">
            <a:off x="1973263" y="2990781"/>
            <a:ext cx="727075" cy="20644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rot="16200000" flipH="1">
            <a:off x="792163" y="3897313"/>
            <a:ext cx="1727200" cy="647700"/>
          </a:xfrm>
          <a:prstGeom prst="straightConnector1">
            <a:avLst/>
          </a:prstGeom>
          <a:ln w="2857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74764" idx="2"/>
          </p:cNvCxnSpPr>
          <p:nvPr/>
        </p:nvCxnSpPr>
        <p:spPr>
          <a:xfrm rot="16200000" flipH="1">
            <a:off x="-72231" y="4617244"/>
            <a:ext cx="2479675" cy="39687"/>
          </a:xfrm>
          <a:prstGeom prst="straightConnector1">
            <a:avLst/>
          </a:prstGeom>
          <a:ln w="2857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73" name="Image 54" descr="montagne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2276475"/>
            <a:ext cx="3708400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74" name="ZoneTexte 55"/>
          <p:cNvSpPr txBox="1">
            <a:spLocks noChangeArrowheads="1"/>
          </p:cNvSpPr>
          <p:nvPr/>
        </p:nvSpPr>
        <p:spPr bwMode="auto">
          <a:xfrm>
            <a:off x="5435600" y="1916113"/>
            <a:ext cx="2647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i="1">
                <a:solidFill>
                  <a:schemeClr val="bg1"/>
                </a:solidFill>
                <a:latin typeface="Calibri" pitchFamily="34" charset="0"/>
              </a:rPr>
              <a:t>Trufficulture, DA GF, Gard</a:t>
            </a:r>
          </a:p>
        </p:txBody>
      </p:sp>
      <p:sp>
        <p:nvSpPr>
          <p:cNvPr id="74775" name="ZoneTexte 56"/>
          <p:cNvSpPr txBox="1">
            <a:spLocks noChangeArrowheads="1"/>
          </p:cNvSpPr>
          <p:nvPr/>
        </p:nvSpPr>
        <p:spPr bwMode="auto">
          <a:xfrm>
            <a:off x="5435600" y="4365625"/>
            <a:ext cx="2989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i="1">
                <a:solidFill>
                  <a:schemeClr val="bg1"/>
                </a:solidFill>
                <a:latin typeface="Calibri" pitchFamily="34" charset="0"/>
              </a:rPr>
              <a:t>Chutes de blocs, DA GF, Alpes</a:t>
            </a:r>
          </a:p>
        </p:txBody>
      </p:sp>
      <p:sp>
        <p:nvSpPr>
          <p:cNvPr id="74776" name="ZoneTexte 57"/>
          <p:cNvSpPr txBox="1">
            <a:spLocks noChangeArrowheads="1"/>
          </p:cNvSpPr>
          <p:nvPr/>
        </p:nvSpPr>
        <p:spPr bwMode="auto">
          <a:xfrm>
            <a:off x="5437188" y="6557963"/>
            <a:ext cx="32591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>
                <a:latin typeface="Calibri" pitchFamily="34" charset="0"/>
              </a:rPr>
              <a:t>Evolution des essences, DA GMN</a:t>
            </a:r>
          </a:p>
        </p:txBody>
      </p:sp>
      <p:sp>
        <p:nvSpPr>
          <p:cNvPr id="74777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48CB39-4285-4E07-A019-17543F273262}" type="slidenum">
              <a:rPr lang="fr-FR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459</Words>
  <Application>Microsoft Office PowerPoint</Application>
  <PresentationFormat>Affichage à l'écran (4:3)</PresentationFormat>
  <Paragraphs>95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ENGREF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LACOMBE</dc:creator>
  <cp:lastModifiedBy>Utilisateur Windows</cp:lastModifiedBy>
  <cp:revision>341</cp:revision>
  <dcterms:created xsi:type="dcterms:W3CDTF">2011-03-02T14:28:53Z</dcterms:created>
  <dcterms:modified xsi:type="dcterms:W3CDTF">2023-09-04T15:57:43Z</dcterms:modified>
</cp:coreProperties>
</file>