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61" r:id="rId3"/>
    <p:sldId id="262" r:id="rId4"/>
    <p:sldId id="265" r:id="rId5"/>
    <p:sldId id="267" r:id="rId6"/>
    <p:sldId id="263" r:id="rId7"/>
    <p:sldId id="266" r:id="rId8"/>
    <p:sldId id="264" r:id="rId9"/>
    <p:sldId id="268" r:id="rId10"/>
    <p:sldId id="26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7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630A9-EBEA-4EAB-8057-E68370E5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7881C4-335D-4DE0-B5F4-989EEC762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EDFC9B-32FB-4D90-81D6-34CDC22D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42F72E-3658-4BD9-AA8E-EBCBD47E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25DF47-32BD-4A96-97C7-D7D4B95F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466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552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9" r:id="rId2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266C5-F1BA-4209-B1F6-7D4EE10EB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87" b="94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5D6AAD-279F-4B65-BC3E-65B6EADBF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Caractérisation de molécules biologiques par </a:t>
            </a:r>
            <a:r>
              <a:rPr lang="fr-FR" sz="4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saxs</a:t>
            </a:r>
            <a:endParaRPr lang="fr-FR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667BC9-364B-469B-B034-5B139AA02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M2 ICBM – Deborah </a:t>
            </a:r>
            <a:r>
              <a:rPr lang="fr-FR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duran</a:t>
            </a:r>
            <a:r>
              <a:rPr lang="fr-FR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– Nasrine </a:t>
            </a:r>
            <a:r>
              <a:rPr lang="fr-FR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Mansoibou</a:t>
            </a:r>
            <a:endParaRPr lang="fr-FR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5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BE3F43-64E4-4017-8E02-5D50E5D9D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6D7C68-3816-4ECC-B555-91000894C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DC1F75-C028-490D-92A6-F0145FDD86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B186E6-1DB0-4F34-BE3D-7CC976A31D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9D012A-EDCB-4157-B8DA-1C425D9FE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643" y="641102"/>
            <a:ext cx="3695019" cy="1834053"/>
          </a:xfrm>
          <a:prstGeom prst="rect">
            <a:avLst/>
          </a:prstGeom>
          <a:noFill/>
          <a:ln w="1270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4B61EA5-4266-49E7-BBD8-38796C1D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20" y="1052198"/>
            <a:ext cx="3342404" cy="10110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31E598-F84A-41D4-873C-1BA1A3967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172" y="2587223"/>
            <a:ext cx="3695019" cy="1834053"/>
          </a:xfrm>
          <a:prstGeom prst="rect">
            <a:avLst/>
          </a:prstGeom>
          <a:noFill/>
          <a:ln w="1270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75F27B1A-DA60-4F1B-AE4F-C83CC9C0B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19" y="3046132"/>
            <a:ext cx="3342405" cy="91916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EEFEFF-3F55-4B78-B0EC-F632682776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171" y="4561134"/>
            <a:ext cx="3695019" cy="1834053"/>
          </a:xfrm>
          <a:prstGeom prst="rect">
            <a:avLst/>
          </a:prstGeom>
          <a:noFill/>
          <a:ln w="1270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3EF4E54D-152D-4957-BD3A-AA94705F4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67" y="5105215"/>
            <a:ext cx="3342405" cy="73532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EFFCCDB-505A-43A4-AE0D-3E230F603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578078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0A3811-48BE-4D4F-AAD9-37264C8C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811690"/>
            <a:ext cx="7208958" cy="112596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Bibliographie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1F26F8-370C-4B94-B8A3-0D3EE783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pPr marL="0" indent="0">
              <a:buClr>
                <a:srgbClr val="FDB34C"/>
              </a:buClr>
              <a:buNone/>
            </a:pPr>
            <a:endParaRPr lang="en-US" dirty="0"/>
          </a:p>
          <a:p>
            <a:pPr>
              <a:buClr>
                <a:srgbClr val="FDB34C"/>
              </a:buClr>
            </a:pPr>
            <a:r>
              <a:rPr lang="fr-FR" dirty="0" err="1"/>
              <a:t>Dramatic</a:t>
            </a:r>
            <a:r>
              <a:rPr lang="fr-FR" dirty="0"/>
              <a:t> Shape Changes </a:t>
            </a:r>
            <a:r>
              <a:rPr lang="fr-FR" dirty="0" err="1"/>
              <a:t>Occur</a:t>
            </a:r>
            <a:r>
              <a:rPr lang="fr-FR" dirty="0"/>
              <a:t> as Cytochrome c </a:t>
            </a:r>
            <a:r>
              <a:rPr lang="fr-FR" dirty="0" err="1"/>
              <a:t>Folds</a:t>
            </a:r>
            <a:r>
              <a:rPr lang="fr-FR" dirty="0"/>
              <a:t> </a:t>
            </a:r>
            <a:r>
              <a:rPr lang="fr-FR" dirty="0" err="1"/>
              <a:t>Serdal</a:t>
            </a:r>
            <a:r>
              <a:rPr lang="fr-FR" dirty="0"/>
              <a:t> </a:t>
            </a:r>
            <a:r>
              <a:rPr lang="fr-FR" dirty="0" err="1"/>
              <a:t>Kirmizialtin</a:t>
            </a:r>
            <a:r>
              <a:rPr lang="fr-FR" dirty="0"/>
              <a:t>,* Felicia </a:t>
            </a:r>
            <a:r>
              <a:rPr lang="fr-FR" dirty="0" err="1"/>
              <a:t>Pitici</a:t>
            </a:r>
            <a:r>
              <a:rPr lang="fr-FR" dirty="0"/>
              <a:t>, Alfredo E. Cardenas, Ron </a:t>
            </a:r>
            <a:r>
              <a:rPr lang="fr-FR" dirty="0" err="1"/>
              <a:t>Elber</a:t>
            </a:r>
            <a:r>
              <a:rPr lang="fr-FR" dirty="0"/>
              <a:t>, and D. </a:t>
            </a:r>
            <a:r>
              <a:rPr lang="fr-FR" dirty="0" err="1"/>
              <a:t>Thirumalai</a:t>
            </a:r>
            <a:r>
              <a:rPr lang="fr-FR" dirty="0"/>
              <a:t>, 2020</a:t>
            </a:r>
            <a:endParaRPr lang="en-US" dirty="0"/>
          </a:p>
          <a:p>
            <a:pPr>
              <a:buClr>
                <a:srgbClr val="FDB34C"/>
              </a:buClr>
            </a:pPr>
            <a:r>
              <a:rPr lang="en-US" dirty="0"/>
              <a:t>Evolving </a:t>
            </a:r>
            <a:r>
              <a:rPr lang="en-US" dirty="0" err="1"/>
              <a:t>SAXS</a:t>
            </a:r>
            <a:r>
              <a:rPr lang="en-US" dirty="0"/>
              <a:t> versatility: solution X-ray scattering for macromolecular architecture, functional landscapes, and integrative structural biology Chris A </a:t>
            </a:r>
            <a:r>
              <a:rPr lang="en-US" dirty="0" err="1"/>
              <a:t>Brosey1</a:t>
            </a:r>
            <a:r>
              <a:rPr lang="en-US" dirty="0"/>
              <a:t> and John A </a:t>
            </a:r>
            <a:r>
              <a:rPr lang="en-US" dirty="0" err="1"/>
              <a:t>Tainer</a:t>
            </a:r>
            <a:r>
              <a:rPr lang="en-US" dirty="0"/>
              <a:t>, 2019</a:t>
            </a:r>
          </a:p>
          <a:p>
            <a:pPr>
              <a:buClr>
                <a:srgbClr val="FDB34C"/>
              </a:buClr>
            </a:pPr>
            <a:r>
              <a:rPr lang="en-US" dirty="0"/>
              <a:t>Changes in Biomolecular Conformation Seen by Small Angle X-ray Scattering Sebastian </a:t>
            </a:r>
            <a:r>
              <a:rPr lang="en-US" dirty="0" err="1"/>
              <a:t>Doniach</a:t>
            </a:r>
            <a:r>
              <a:rPr lang="en-US" dirty="0"/>
              <a:t> Departments of Applied Physics and Physics, Stanford University, Stanford California 94305, 2001</a:t>
            </a:r>
            <a:endParaRPr lang="fr-FR" dirty="0">
              <a:solidFill>
                <a:srgbClr val="FFFFFF"/>
              </a:solidFill>
            </a:endParaRPr>
          </a:p>
          <a:p>
            <a:pPr>
              <a:buClr>
                <a:srgbClr val="FDB34C"/>
              </a:buClr>
            </a:pP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62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 merci qui prend toute sa valeur - Inspirations Management">
            <a:extLst>
              <a:ext uri="{FF2B5EF4-FFF2-40B4-BE49-F238E27FC236}">
                <a16:creationId xmlns:a16="http://schemas.microsoft.com/office/drawing/2014/main" id="{41DA7C9A-43B3-4CC8-B30F-8307AF1D2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E9E4D84-680B-475D-AA3B-EA90A1C31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Merci pour votre attention</a:t>
            </a:r>
            <a:endParaRPr lang="he-IL">
              <a:solidFill>
                <a:schemeClr val="bg1"/>
              </a:solidFill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239A2F8-8782-4DB9-BDD4-A5C987EF6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endParaRPr lang="fr-FR" sz="1800">
              <a:solidFill>
                <a:schemeClr val="bg1"/>
              </a:solidFill>
            </a:endParaRPr>
          </a:p>
          <a:p>
            <a:pPr algn="ctr"/>
            <a:endParaRPr lang="he-IL" sz="1800">
              <a:solidFill>
                <a:schemeClr val="bg1"/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13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1F1C6-1919-4CE7-A66A-580C93F4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que le </a:t>
            </a:r>
            <a:r>
              <a:rPr lang="fr-FR" dirty="0" err="1"/>
              <a:t>saxs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054A1B-7580-4426-AAF4-BE92E1EF2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4678"/>
            <a:ext cx="11029616" cy="4093371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D368AF-7026-4ABD-8069-9A04DCC5BC87}"/>
              </a:ext>
            </a:extLst>
          </p:cNvPr>
          <p:cNvSpPr txBox="1"/>
          <p:nvPr/>
        </p:nvSpPr>
        <p:spPr>
          <a:xfrm>
            <a:off x="717452" y="2110154"/>
            <a:ext cx="10607040" cy="3356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/>
              <a:t>Small-Angle X-ray </a:t>
            </a:r>
            <a:r>
              <a:rPr lang="fr-FR" sz="2400" dirty="0" err="1"/>
              <a:t>Scattering</a:t>
            </a:r>
            <a:r>
              <a:rPr lang="fr-FR" sz="2400" dirty="0"/>
              <a:t> : Diffusion des rayons X aux petits angles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/>
              <a:t>Méthode analytique permettant l’analyse structurale des molécules biologiques en solutions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/>
              <a:t>Analyse des voies d’interactions et d’assemblages des protéines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/>
              <a:t>Année 50 : utilisation de tube de rayon X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r-FR" sz="2400" dirty="0"/>
          </a:p>
        </p:txBody>
      </p:sp>
      <p:pic>
        <p:nvPicPr>
          <p:cNvPr id="1026" name="Picture 2" descr="Encyclopédie Larousse en ligne - tube à rayons X">
            <a:extLst>
              <a:ext uri="{FF2B5EF4-FFF2-40B4-BE49-F238E27FC236}">
                <a16:creationId xmlns:a16="http://schemas.microsoft.com/office/drawing/2014/main" id="{BB6E893F-A138-4CF6-B557-F2E170884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366" y="4557441"/>
            <a:ext cx="2469126" cy="164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5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2F8520-5145-4B1B-BC62-46BC324C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fr-FR" sz="3000">
                <a:solidFill>
                  <a:srgbClr val="FFFFFF"/>
                </a:solidFill>
              </a:rPr>
              <a:t>Fonctionnement du saxs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8F2FD5-6A0C-42B5-9D35-46C323AA7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Rayon X qui traverse </a:t>
            </a:r>
            <a:r>
              <a:rPr lang="en-US" dirty="0" err="1">
                <a:solidFill>
                  <a:srgbClr val="FFFFFF"/>
                </a:solidFill>
              </a:rPr>
              <a:t>l’échantillon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Diffusion </a:t>
            </a:r>
            <a:r>
              <a:rPr lang="en-US" dirty="0" err="1">
                <a:solidFill>
                  <a:srgbClr val="FFFFFF"/>
                </a:solidFill>
              </a:rPr>
              <a:t>selon</a:t>
            </a:r>
            <a:r>
              <a:rPr lang="en-US" dirty="0">
                <a:solidFill>
                  <a:srgbClr val="FFFFFF"/>
                </a:solidFill>
              </a:rPr>
              <a:t> un angle 2</a:t>
            </a:r>
            <a:r>
              <a:rPr lang="el-GR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fr-FR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Détection de la diffusion aux petits angles (0,03 à 5°)</a:t>
            </a:r>
          </a:p>
          <a:p>
            <a:pPr marL="0" indent="0">
              <a:buNone/>
            </a:pPr>
            <a:r>
              <a:rPr lang="fr-FR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Analyses mathématiques = paramètres physiques des particules diffusées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091BBF7-AE35-4EC2-B195-91935B57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31" y="1302527"/>
            <a:ext cx="6831503" cy="4235532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B407FBC-4B94-414E-8F3C-CD8E8DB742F2}"/>
              </a:ext>
            </a:extLst>
          </p:cNvPr>
          <p:cNvCxnSpPr/>
          <p:nvPr/>
        </p:nvCxnSpPr>
        <p:spPr>
          <a:xfrm>
            <a:off x="6231988" y="6020972"/>
            <a:ext cx="34747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23D08A7D-3168-47DD-B637-6F1FEFA9E125}"/>
              </a:ext>
            </a:extLst>
          </p:cNvPr>
          <p:cNvSpPr txBox="1"/>
          <p:nvPr/>
        </p:nvSpPr>
        <p:spPr>
          <a:xfrm>
            <a:off x="7287735" y="6169967"/>
            <a:ext cx="1440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1,5 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3FD7689-1CBF-472B-B586-14F26ADB1CFA}"/>
              </a:ext>
            </a:extLst>
          </p:cNvPr>
          <p:cNvSpPr txBox="1"/>
          <p:nvPr/>
        </p:nvSpPr>
        <p:spPr>
          <a:xfrm>
            <a:off x="9706708" y="6064116"/>
            <a:ext cx="1929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>
                <a:solidFill>
                  <a:schemeClr val="bg1"/>
                </a:solidFill>
              </a:rPr>
              <a:t>Brosey</a:t>
            </a:r>
            <a:r>
              <a:rPr lang="fr-FR" sz="1400" i="1" dirty="0">
                <a:solidFill>
                  <a:schemeClr val="bg1"/>
                </a:solidFill>
              </a:rPr>
              <a:t> et </a:t>
            </a:r>
            <a:r>
              <a:rPr lang="fr-FR" sz="1400" i="1" dirty="0" err="1">
                <a:solidFill>
                  <a:schemeClr val="bg1"/>
                </a:solidFill>
              </a:rPr>
              <a:t>Tainer</a:t>
            </a:r>
            <a:r>
              <a:rPr lang="fr-FR" sz="1400" i="1" dirty="0">
                <a:solidFill>
                  <a:schemeClr val="bg1"/>
                </a:solidFill>
              </a:rPr>
              <a:t> (2019</a:t>
            </a:r>
            <a:r>
              <a:rPr lang="fr-FR" sz="1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2686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594C0-672A-40D4-BA6A-4F8A45A2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Profil de diffusion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8C5F7F2-8823-4BAB-BE80-4333703D5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351" y="2504062"/>
            <a:ext cx="4333875" cy="3343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65CAE73-318C-4EAF-94B5-4D9BFD3FE1C3}"/>
                  </a:ext>
                </a:extLst>
              </p:cNvPr>
              <p:cNvSpPr txBox="1"/>
              <p:nvPr/>
            </p:nvSpPr>
            <p:spPr>
              <a:xfrm>
                <a:off x="6362777" y="2504062"/>
                <a:ext cx="5248032" cy="3064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4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fr-FR" sz="2400" dirty="0"/>
                  <a:t> et </a:t>
                </a:r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p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𝑞𝑟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𝑞𝑟</m:t>
                            </m:r>
                          </m:den>
                        </m:f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</m:t>
                        </m:r>
                      </m:e>
                    </m:nary>
                  </m:oMath>
                </a14:m>
                <a:r>
                  <a:rPr lang="fr-FR" sz="2400" dirty="0"/>
                  <a:t> </a:t>
                </a:r>
              </a:p>
              <a:p>
                <a:r>
                  <a:rPr lang="fr-FR" sz="2400" dirty="0">
                    <a:solidFill>
                      <a:schemeClr val="accent4">
                        <a:lumMod val="75000"/>
                      </a:schemeClr>
                    </a:solidFill>
                  </a:rPr>
                  <a:t>En bleu</a:t>
                </a:r>
                <a:r>
                  <a:rPr lang="fr-FR" sz="2400" dirty="0"/>
                  <a:t>, protéine native bien repliée</a:t>
                </a:r>
              </a:p>
              <a:p>
                <a:r>
                  <a:rPr lang="fr-FR" sz="2400" dirty="0">
                    <a:solidFill>
                      <a:srgbClr val="00B050"/>
                    </a:solidFill>
                  </a:rPr>
                  <a:t>En vert</a:t>
                </a:r>
                <a:r>
                  <a:rPr lang="fr-FR" sz="2400" dirty="0"/>
                  <a:t>, protéine dénaturée</a:t>
                </a:r>
              </a:p>
              <a:p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</a:rPr>
                  <a:t>En violet</a:t>
                </a:r>
                <a:r>
                  <a:rPr lang="fr-FR" sz="2400" dirty="0"/>
                  <a:t>, protéine native avec des liaisons flexibles</a:t>
                </a:r>
              </a:p>
              <a:p>
                <a:r>
                  <a:rPr lang="fr-FR" sz="2400" dirty="0">
                    <a:sym typeface="Wingdings" panose="05000000000000000000" pitchFamily="2" charset="2"/>
                  </a:rPr>
                  <a:t> Degré de repliement et flexibilité</a:t>
                </a:r>
                <a:endParaRPr lang="fr-FR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65CAE73-318C-4EAF-94B5-4D9BFD3FE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77" y="2504062"/>
                <a:ext cx="5248032" cy="3064685"/>
              </a:xfrm>
              <a:prstGeom prst="rect">
                <a:avLst/>
              </a:prstGeom>
              <a:blipFill>
                <a:blip r:embed="rId3"/>
                <a:stretch>
                  <a:fillRect l="-1858" b="-35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15D78A0B-47D6-47D1-BDB8-F7860EC1A44D}"/>
              </a:ext>
            </a:extLst>
          </p:cNvPr>
          <p:cNvSpPr txBox="1"/>
          <p:nvPr/>
        </p:nvSpPr>
        <p:spPr>
          <a:xfrm>
            <a:off x="3662288" y="6152876"/>
            <a:ext cx="1929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Brosey</a:t>
            </a:r>
            <a:r>
              <a:rPr lang="fr-FR" sz="1400" i="1" dirty="0"/>
              <a:t> et </a:t>
            </a:r>
            <a:r>
              <a:rPr lang="fr-FR" sz="1400" i="1" dirty="0" err="1"/>
              <a:t>Tainer</a:t>
            </a:r>
            <a:r>
              <a:rPr lang="fr-FR" sz="1400" i="1" dirty="0"/>
              <a:t> (2019</a:t>
            </a:r>
            <a:r>
              <a:rPr lang="fr-F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660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594C0-672A-40D4-BA6A-4F8A45A2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Profil de diffusion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8C5F7F2-8823-4BAB-BE80-4333703D5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33833" y="2269988"/>
            <a:ext cx="3995480" cy="3577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65CAE73-318C-4EAF-94B5-4D9BFD3FE1C3}"/>
                  </a:ext>
                </a:extLst>
              </p:cNvPr>
              <p:cNvSpPr txBox="1"/>
              <p:nvPr/>
            </p:nvSpPr>
            <p:spPr>
              <a:xfrm>
                <a:off x="6362777" y="2504062"/>
                <a:ext cx="5248032" cy="343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4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fr-FR" sz="2400" dirty="0"/>
                  <a:t> et </a:t>
                </a:r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p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𝑞𝑟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𝑞𝑟</m:t>
                            </m:r>
                          </m:den>
                        </m:f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</m:t>
                        </m:r>
                      </m:e>
                    </m:nary>
                  </m:oMath>
                </a14:m>
                <a:r>
                  <a:rPr lang="fr-FR" sz="2400" dirty="0"/>
                  <a:t> </a:t>
                </a:r>
              </a:p>
              <a:p>
                <a:r>
                  <a:rPr lang="fr-FR" sz="2400" dirty="0">
                    <a:solidFill>
                      <a:schemeClr val="accent4">
                        <a:lumMod val="75000"/>
                      </a:schemeClr>
                    </a:solidFill>
                  </a:rPr>
                  <a:t>En bleu</a:t>
                </a:r>
                <a:r>
                  <a:rPr lang="fr-FR" sz="2400" dirty="0"/>
                  <a:t>, protéine native bien repliée</a:t>
                </a:r>
              </a:p>
              <a:p>
                <a:r>
                  <a:rPr lang="fr-FR" sz="2400" dirty="0">
                    <a:solidFill>
                      <a:srgbClr val="00B050"/>
                    </a:solidFill>
                  </a:rPr>
                  <a:t>En vert</a:t>
                </a:r>
                <a:r>
                  <a:rPr lang="fr-FR" sz="2400" dirty="0"/>
                  <a:t>, protéine dénaturée</a:t>
                </a:r>
              </a:p>
              <a:p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</a:rPr>
                  <a:t>En violet</a:t>
                </a:r>
                <a:r>
                  <a:rPr lang="fr-FR" sz="2400" dirty="0"/>
                  <a:t>, protéine native avec des liaisons flexibles</a:t>
                </a:r>
              </a:p>
              <a:p>
                <a:r>
                  <a:rPr lang="fr-FR" sz="2400" dirty="0">
                    <a:sym typeface="Wingdings" panose="05000000000000000000" pitchFamily="2" charset="2"/>
                  </a:rPr>
                  <a:t> Degré de repliement et de compaction</a:t>
                </a:r>
                <a:endParaRPr lang="fr-FR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65CAE73-318C-4EAF-94B5-4D9BFD3FE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77" y="2504062"/>
                <a:ext cx="5248032" cy="3434017"/>
              </a:xfrm>
              <a:prstGeom prst="rect">
                <a:avLst/>
              </a:prstGeom>
              <a:blipFill>
                <a:blip r:embed="rId3"/>
                <a:stretch>
                  <a:fillRect l="-1858" b="-3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15D78A0B-47D6-47D1-BDB8-F7860EC1A44D}"/>
              </a:ext>
            </a:extLst>
          </p:cNvPr>
          <p:cNvSpPr txBox="1"/>
          <p:nvPr/>
        </p:nvSpPr>
        <p:spPr>
          <a:xfrm>
            <a:off x="3662288" y="6152876"/>
            <a:ext cx="1929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Brosey</a:t>
            </a:r>
            <a:r>
              <a:rPr lang="fr-FR" sz="1400" i="1" dirty="0"/>
              <a:t> et </a:t>
            </a:r>
            <a:r>
              <a:rPr lang="fr-FR" sz="1400" i="1" dirty="0" err="1"/>
              <a:t>Tainer</a:t>
            </a:r>
            <a:r>
              <a:rPr lang="fr-FR" sz="1400" i="1" dirty="0"/>
              <a:t> (2019</a:t>
            </a:r>
            <a:r>
              <a:rPr lang="fr-F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672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3B05A4-157F-403C-939A-ED1B6A0A02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8EE384C-EB72-40F2-B694-7871AD46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Synchrotron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CCE107-A70B-4916-9A0B-751C70B9B5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925BC7-7CC5-4A0C-9B3D-8829EBF28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244340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47F8B68-5366-423D-8490-87B489AA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43" y="1507415"/>
            <a:ext cx="4819091" cy="3903331"/>
          </a:xfrm>
          <a:ln w="57150">
            <a:noFill/>
          </a:ln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400" dirty="0"/>
              <a:t>SYSTÈME SAXS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67D916-28C7-4965-BA3C-287FB85797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SAXS">
            <a:extLst>
              <a:ext uri="{FF2B5EF4-FFF2-40B4-BE49-F238E27FC236}">
                <a16:creationId xmlns:a16="http://schemas.microsoft.com/office/drawing/2014/main" id="{EEDABE87-76DD-4C4B-8A8B-C5D6226C8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63" y="2194561"/>
            <a:ext cx="4987250" cy="35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sitez en groupe le Synchrotron Soleil à Saint-Aubin">
            <a:extLst>
              <a:ext uri="{FF2B5EF4-FFF2-40B4-BE49-F238E27FC236}">
                <a16:creationId xmlns:a16="http://schemas.microsoft.com/office/drawing/2014/main" id="{98F399CC-723E-4AE7-B410-0A6D23D67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56" y="2108808"/>
            <a:ext cx="4654325" cy="3101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CC23415-928D-4208-B66B-2C534755B1BC}"/>
              </a:ext>
            </a:extLst>
          </p:cNvPr>
          <p:cNvSpPr txBox="1"/>
          <p:nvPr/>
        </p:nvSpPr>
        <p:spPr>
          <a:xfrm>
            <a:off x="3530991" y="5542671"/>
            <a:ext cx="217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Synchrotron Soleil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6013EBD-ECBE-445C-AF2F-A501F6EEE6AC}"/>
              </a:ext>
            </a:extLst>
          </p:cNvPr>
          <p:cNvSpPr txBox="1"/>
          <p:nvPr/>
        </p:nvSpPr>
        <p:spPr>
          <a:xfrm>
            <a:off x="6510063" y="5540327"/>
            <a:ext cx="217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 Anton </a:t>
            </a:r>
            <a:r>
              <a:rPr lang="fr-FR" dirty="0" err="1"/>
              <a:t>Paar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013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A6D53-7406-44A3-A4B0-6FFD42FD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Avantages et inconvénients du </a:t>
            </a:r>
            <a:r>
              <a:rPr lang="fr-FR" dirty="0" err="1"/>
              <a:t>saxs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0D0583-799C-4179-8FDB-EEA0A6CB2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36002"/>
            <a:ext cx="5514808" cy="3652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Avantages</a:t>
            </a:r>
          </a:p>
          <a:p>
            <a:r>
              <a:rPr lang="fr-FR" sz="2400" dirty="0"/>
              <a:t>Analyse en solution : pas de cristallisation</a:t>
            </a:r>
          </a:p>
          <a:p>
            <a:r>
              <a:rPr lang="fr-FR" sz="2400" dirty="0"/>
              <a:t>Observation de la cinétique de repliement : Time-</a:t>
            </a:r>
            <a:r>
              <a:rPr lang="fr-FR" sz="2400" dirty="0" err="1"/>
              <a:t>Resolved</a:t>
            </a:r>
            <a:r>
              <a:rPr lang="fr-FR" sz="2400" dirty="0"/>
              <a:t> SAXS</a:t>
            </a:r>
          </a:p>
          <a:p>
            <a:r>
              <a:rPr lang="fr-FR" sz="2400" dirty="0"/>
              <a:t>Complémentaire avec d’autres techniques : RMN, cristallographie RX</a:t>
            </a:r>
            <a:endParaRPr lang="fr-FR" sz="2000" dirty="0"/>
          </a:p>
          <a:p>
            <a:endParaRPr lang="fr-FR" sz="2400" b="1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6124A64-FFAC-4E34-94F4-DBE1E4987A27}"/>
              </a:ext>
            </a:extLst>
          </p:cNvPr>
          <p:cNvSpPr txBox="1">
            <a:spLocks/>
          </p:cNvSpPr>
          <p:nvPr/>
        </p:nvSpPr>
        <p:spPr>
          <a:xfrm>
            <a:off x="6445076" y="2209392"/>
            <a:ext cx="5514808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Inconvénients</a:t>
            </a:r>
          </a:p>
          <a:p>
            <a:r>
              <a:rPr lang="fr-FR" sz="2400" dirty="0"/>
              <a:t>Technique basse résolution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000" dirty="0"/>
          </a:p>
          <a:p>
            <a:endParaRPr lang="fr-FR" sz="2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2EF991-1F44-43A5-A83E-5FED401C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118" y="3690140"/>
            <a:ext cx="2903281" cy="27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1E7785-3D2D-4FF8-9C82-42CE9DBD7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EEF605-B2CF-46DF-8CBD-B03F31FAD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889FED-B7B7-45E2-A1EC-CFE97394AE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7FA46-8945-4DEE-92C7-EB9E2F6631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99476BD-6E75-45FE-99EE-91DE92B27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23" y="780711"/>
            <a:ext cx="2140382" cy="216747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9504FF-266B-4F6E-BAA1-DF9730E900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64F78D-891F-49EC-ADDE-5E581A66AC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0312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D6A5A43-FB39-4AD6-8BF9-8BE37FEF8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771" y="769445"/>
            <a:ext cx="2523206" cy="216747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125488F-35F4-46B0-BDF0-AFAA3610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39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1BC808E-57B4-4257-84A3-B5F270F1B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185" y="786837"/>
            <a:ext cx="2836602" cy="21500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911E146-5AE8-4892-B0B5-42052873B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3194092"/>
            <a:ext cx="3705323" cy="320670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9A8F32-05F2-4F30-9A36-D3A84A1A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53" y="3425294"/>
            <a:ext cx="3397924" cy="2800478"/>
          </a:xfrm>
        </p:spPr>
        <p:txBody>
          <a:bodyPr anchor="ctr"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Caractérisation structurale : exemple du cytochrome 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1AE84-C54B-461A-9FD7-333E80E80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113" y="3765935"/>
            <a:ext cx="6864154" cy="2800477"/>
          </a:xfrm>
        </p:spPr>
        <p:txBody>
          <a:bodyPr>
            <a:normAutofit/>
          </a:bodyPr>
          <a:lstStyle/>
          <a:p>
            <a:pPr>
              <a:buClr>
                <a:srgbClr val="F5A12F"/>
              </a:buClr>
            </a:pPr>
            <a:r>
              <a:rPr lang="fr-FR" dirty="0"/>
              <a:t>Modification drastique entre la forme de la protéine native et la forme de la protéine dénaturée</a:t>
            </a:r>
          </a:p>
          <a:p>
            <a:pPr>
              <a:buClr>
                <a:srgbClr val="F5A12F"/>
              </a:buClr>
            </a:pPr>
            <a:r>
              <a:rPr lang="fr-FR" dirty="0"/>
              <a:t>Utilisation de la dynamique moléculaire : simulation permettant la prédiction de 26 trajectoires de repliement =&gt; 900 structures</a:t>
            </a:r>
          </a:p>
          <a:p>
            <a:pPr>
              <a:buClr>
                <a:srgbClr val="F5A12F"/>
              </a:buClr>
            </a:pPr>
            <a:r>
              <a:rPr lang="fr-FR" dirty="0"/>
              <a:t>Time-</a:t>
            </a:r>
            <a:r>
              <a:rPr lang="fr-FR" dirty="0" err="1"/>
              <a:t>Resolved</a:t>
            </a:r>
            <a:r>
              <a:rPr lang="fr-FR" dirty="0"/>
              <a:t> SAXS réalisé en parallèle</a:t>
            </a:r>
          </a:p>
          <a:p>
            <a:pPr>
              <a:buClr>
                <a:srgbClr val="F5A12F"/>
              </a:buClr>
            </a:pPr>
            <a:endParaRPr lang="fr-FR" dirty="0"/>
          </a:p>
          <a:p>
            <a:pPr>
              <a:buClr>
                <a:srgbClr val="F5A12F"/>
              </a:buClr>
            </a:pPr>
            <a:endParaRPr lang="fr-FR" dirty="0"/>
          </a:p>
          <a:p>
            <a:pPr>
              <a:buClr>
                <a:srgbClr val="F5A12F"/>
              </a:buClr>
            </a:pPr>
            <a:endParaRPr lang="fr-FR" dirty="0"/>
          </a:p>
          <a:p>
            <a:pPr>
              <a:buClr>
                <a:srgbClr val="F5A12F"/>
              </a:buClr>
            </a:pPr>
            <a:endParaRPr lang="fr-FR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625D006D-8D73-42A1-B85D-C53CF896E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8491" y="5019675"/>
            <a:ext cx="2903507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4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D6F370B-85A8-4B34-92B9-FE726EF76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13" y="0"/>
            <a:ext cx="4955708" cy="39769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E3F140-02CB-4BBC-ABC0-8BF046C9D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36050"/>
            <a:ext cx="0" cy="1645920"/>
          </a:xfrm>
          <a:prstGeom prst="line">
            <a:avLst/>
          </a:prstGeom>
          <a:ln w="19050">
            <a:solidFill>
              <a:srgbClr val="465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85FEE2D-9326-4D30-A5D1-354DDD725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3274"/>
            <a:ext cx="3417365" cy="39736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9D88F3-54B0-4658-A8CB-447AA2CF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387442"/>
            <a:ext cx="3353432" cy="1607013"/>
          </a:xfrm>
        </p:spPr>
        <p:txBody>
          <a:bodyPr anchor="ctr"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Figure 1 </a:t>
            </a:r>
            <a:r>
              <a:rPr lang="fr-FR" dirty="0" err="1">
                <a:solidFill>
                  <a:srgbClr val="FFFFFF"/>
                </a:solidFill>
              </a:rPr>
              <a:t>A&amp;b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5781F56-5EB6-4861-ABE1-8450485EB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91" y="4377917"/>
            <a:ext cx="7240909" cy="160701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Diagramme</a:t>
            </a:r>
            <a:r>
              <a:rPr lang="fr-FR" dirty="0">
                <a:solidFill>
                  <a:schemeClr val="bg1"/>
                </a:solidFill>
              </a:rPr>
              <a:t> de </a:t>
            </a:r>
            <a:r>
              <a:rPr lang="fr-FR" dirty="0" err="1">
                <a:solidFill>
                  <a:schemeClr val="bg1"/>
                </a:solidFill>
              </a:rPr>
              <a:t>Kratky</a:t>
            </a:r>
            <a:r>
              <a:rPr lang="fr-FR" dirty="0">
                <a:solidFill>
                  <a:schemeClr val="bg1"/>
                </a:solidFill>
              </a:rPr>
              <a:t> pendant le repliement de </a:t>
            </a:r>
            <a:r>
              <a:rPr lang="fr-FR" dirty="0" err="1">
                <a:solidFill>
                  <a:schemeClr val="bg1"/>
                </a:solidFill>
              </a:rPr>
              <a:t>Cyt</a:t>
            </a:r>
            <a:r>
              <a:rPr lang="fr-FR" dirty="0">
                <a:solidFill>
                  <a:schemeClr val="bg1"/>
                </a:solidFill>
              </a:rPr>
              <a:t> c et Structures représentatives lors du repliement.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813150D-F4E9-40E6-B58E-F201ECD07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40" y="5753100"/>
            <a:ext cx="8905875" cy="65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4295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462</Words>
  <Application>Microsoft Office PowerPoint</Application>
  <PresentationFormat>Grand écran</PresentationFormat>
  <Paragraphs>61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Tw Cen MT</vt:lpstr>
      <vt:lpstr>Wingdings</vt:lpstr>
      <vt:lpstr>Wingdings 2</vt:lpstr>
      <vt:lpstr>DividendVTI</vt:lpstr>
      <vt:lpstr>Caractérisation de molécules biologiques par saxs</vt:lpstr>
      <vt:lpstr>Qu’est-ce que le saxs</vt:lpstr>
      <vt:lpstr>Fonctionnement du saxs</vt:lpstr>
      <vt:lpstr>Profil de diffusion</vt:lpstr>
      <vt:lpstr>Profil de diffusion</vt:lpstr>
      <vt:lpstr>Synchrotron</vt:lpstr>
      <vt:lpstr>Avantages et inconvénients du saxs</vt:lpstr>
      <vt:lpstr>Caractérisation structurale : exemple du cytochrome c</vt:lpstr>
      <vt:lpstr>Figure 1 A&amp;b</vt:lpstr>
      <vt:lpstr>Bibliographie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Caractérisation de molécules biologiques par saxs</dc:title>
  <dc:creator>durandeborah@yahoo.com</dc:creator>
  <cp:lastModifiedBy>Cécile Sicard</cp:lastModifiedBy>
  <cp:revision>1</cp:revision>
  <dcterms:created xsi:type="dcterms:W3CDTF">2020-10-01T21:56:03Z</dcterms:created>
  <dcterms:modified xsi:type="dcterms:W3CDTF">2020-10-02T05:52:22Z</dcterms:modified>
</cp:coreProperties>
</file>