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4.jpg" ContentType="image/jpeg"/>
  <Override PartName="/ppt/media/image16.jpg" ContentType="image/jpeg"/>
  <Override PartName="/ppt/media/image18.jpg" ContentType="image/jpeg"/>
  <Override PartName="/ppt/media/image20.jpg" ContentType="image/jpeg"/>
  <Override PartName="/ppt/media/image23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  <p:sldMasterId id="2147483681" r:id="rId4"/>
  </p:sldMasterIdLst>
  <p:notesMasterIdLst>
    <p:notesMasterId r:id="rId34"/>
  </p:notesMasterIdLst>
  <p:sldIdLst>
    <p:sldId id="258" r:id="rId5"/>
    <p:sldId id="274" r:id="rId6"/>
    <p:sldId id="304" r:id="rId7"/>
    <p:sldId id="276" r:id="rId8"/>
    <p:sldId id="277" r:id="rId9"/>
    <p:sldId id="284" r:id="rId10"/>
    <p:sldId id="278" r:id="rId11"/>
    <p:sldId id="292" r:id="rId12"/>
    <p:sldId id="291" r:id="rId13"/>
    <p:sldId id="279" r:id="rId14"/>
    <p:sldId id="299" r:id="rId15"/>
    <p:sldId id="301" r:id="rId16"/>
    <p:sldId id="302" r:id="rId17"/>
    <p:sldId id="303" r:id="rId18"/>
    <p:sldId id="283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95" r:id="rId27"/>
    <p:sldId id="296" r:id="rId28"/>
    <p:sldId id="305" r:id="rId29"/>
    <p:sldId id="307" r:id="rId30"/>
    <p:sldId id="300" r:id="rId31"/>
    <p:sldId id="310" r:id="rId32"/>
    <p:sldId id="282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B60"/>
    <a:srgbClr val="B8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playlist?list=PLJFDLbH_mXecCBbDVEUZib83zZZB6aiTQ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playlist?list=PLJFDLbH_mXecCBbDVEUZib83zZZB6aiTQ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8260E-D568-4713-89F9-4AE09A3BA8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F68A71BE-0C77-401D-B4F2-ACA1B6EF14A4}">
      <dgm:prSet phldrT="[Text]"/>
      <dgm:spPr bwMode="auto">
        <a:solidFill>
          <a:srgbClr val="A43E65"/>
        </a:solidFill>
      </dgm:spPr>
      <dgm:t>
        <a:bodyPr/>
        <a:lstStyle/>
        <a:p>
          <a:pPr>
            <a:defRPr/>
          </a:pPr>
          <a:r>
            <a:rPr lang="fr-FR" b="1" dirty="0" smtClean="0"/>
            <a:t>Le site internet des BU</a:t>
          </a:r>
          <a:endParaRPr lang="fr-FR" dirty="0"/>
        </a:p>
      </dgm:t>
    </dgm:pt>
    <dgm:pt modelId="{D43267E7-8A7F-4B73-BE5D-CAD7F4223047}" type="parTrans" cxnId="{7561E518-51E5-4951-9B0A-F7C25DC4A30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FCCD50E-502B-4503-BE40-2D392FC3E00F}" type="sibTrans" cxnId="{7561E518-51E5-4951-9B0A-F7C25DC4A30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E9EFAD83-B6E9-4890-A309-BBEAB89975C4}">
      <dgm:prSet phldrT="[Text]"/>
      <dgm:spPr bwMode="auto">
        <a:solidFill>
          <a:srgbClr val="A43E65"/>
        </a:solidFill>
      </dgm:spPr>
      <dgm:t>
        <a:bodyPr/>
        <a:lstStyle/>
        <a:p>
          <a:pPr>
            <a:defRPr/>
          </a:pPr>
          <a:r>
            <a:rPr lang="fr-FR" b="1" dirty="0" smtClean="0"/>
            <a:t>Focus, l’outil de recherche de la BU</a:t>
          </a:r>
          <a:endParaRPr lang="fr-FR" dirty="0"/>
        </a:p>
      </dgm:t>
    </dgm:pt>
    <dgm:pt modelId="{A0F45805-574C-497F-9FE2-71F6E1D4F03A}" type="parTrans" cxnId="{F26B297C-9418-4CA0-9349-AA0476DBC51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F017280A-5EC9-4A88-81F4-F183F7E9C154}" type="sibTrans" cxnId="{F26B297C-9418-4CA0-9349-AA0476DBC515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7063487-BB20-4351-8F5F-D28E985DAA9B}">
      <dgm:prSet phldrT="[Text]"/>
      <dgm:spPr bwMode="auto">
        <a:solidFill>
          <a:srgbClr val="A43E65"/>
        </a:solidFill>
      </dgm:spPr>
      <dgm:t>
        <a:bodyPr/>
        <a:lstStyle/>
        <a:p>
          <a:pPr>
            <a:defRPr/>
          </a:pPr>
          <a:r>
            <a:rPr lang="fr-FR" b="1" dirty="0" smtClean="0"/>
            <a:t>Utiliser les informations</a:t>
          </a:r>
          <a:endParaRPr lang="fr-FR" b="1" dirty="0"/>
        </a:p>
      </dgm:t>
    </dgm:pt>
    <dgm:pt modelId="{BC9DB501-5B6C-4174-AA5F-782A532BDB63}" type="sibTrans" cxnId="{868FED11-21B3-4152-A82D-B86D5CCB79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5CE9CB4-090F-4E2D-8F7B-CBBFD765D18C}" type="parTrans" cxnId="{868FED11-21B3-4152-A82D-B86D5CCB7906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C9A28C6A-881D-4B27-8367-70FC347D941A}">
      <dgm:prSet phldrT="[Text]"/>
      <dgm:spPr bwMode="auto">
        <a:solidFill>
          <a:srgbClr val="A43E65"/>
        </a:solidFill>
      </dgm:spPr>
      <dgm:t>
        <a:bodyPr/>
        <a:lstStyle/>
        <a:p>
          <a:pPr>
            <a:defRPr/>
          </a:pPr>
          <a:r>
            <a:rPr lang="fr-FR" dirty="0" smtClean="0"/>
            <a:t>Ressources en ligne</a:t>
          </a:r>
          <a:endParaRPr lang="fr-FR" dirty="0"/>
        </a:p>
      </dgm:t>
    </dgm:pt>
    <dgm:pt modelId="{C8A2B45B-4CE1-4D17-9173-A08527D1802A}" type="sibTrans" cxnId="{2F098DA1-D9C7-4ACA-9628-3C9212B46E8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3CFA701D-0525-47BB-899B-E4FE385412E8}" type="parTrans" cxnId="{2F098DA1-D9C7-4ACA-9628-3C9212B46E80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2EC4AE02-4274-4E45-AEE5-04B18CE36262}" type="pres">
      <dgm:prSet presAssocID="{CA48260E-D568-4713-89F9-4AE09A3BA8F6}" presName="Name0" presStyleCnt="0">
        <dgm:presLayoutVars>
          <dgm:chMax val="7"/>
          <dgm:chPref val="7"/>
          <dgm:dir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D8EF7E4A-13B5-44E6-A27D-3E6C57C886E7}" type="pres">
      <dgm:prSet presAssocID="{CA48260E-D568-4713-89F9-4AE09A3BA8F6}" presName="Name1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1750D322-4C71-4A6A-8F92-FF3F90EF991E}" type="pres">
      <dgm:prSet presAssocID="{CA48260E-D568-4713-89F9-4AE09A3BA8F6}" presName="cycle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E5662C96-3F3A-49D2-8777-463E49D045DA}" type="pres">
      <dgm:prSet presAssocID="{CA48260E-D568-4713-89F9-4AE09A3BA8F6}" presName="srcNode" presStyleLbl="node1" presStyleIdx="0" presStyleCnt="4"/>
      <dgm:spPr bwMode="auto"/>
      <dgm:t>
        <a:bodyPr/>
        <a:lstStyle/>
        <a:p>
          <a:pPr>
            <a:defRPr/>
          </a:pPr>
          <a:endParaRPr lang="fr-FR"/>
        </a:p>
      </dgm:t>
    </dgm:pt>
    <dgm:pt modelId="{6AA80A3B-52E9-4AAD-BE08-B0D2F828FD40}" type="pres">
      <dgm:prSet presAssocID="{CA48260E-D568-4713-89F9-4AE09A3BA8F6}" presName="conn" presStyleLbl="parChTrans1D2" presStyleIdx="0" presStyleCnt="1"/>
      <dgm:spPr bwMode="auto"/>
      <dgm:t>
        <a:bodyPr/>
        <a:lstStyle/>
        <a:p>
          <a:pPr>
            <a:defRPr/>
          </a:pPr>
          <a:endParaRPr lang="fr-FR"/>
        </a:p>
      </dgm:t>
    </dgm:pt>
    <dgm:pt modelId="{ECB8CBAE-CD18-4413-AE05-58697A45588F}" type="pres">
      <dgm:prSet presAssocID="{CA48260E-D568-4713-89F9-4AE09A3BA8F6}" presName="extraNode" presStyleLbl="node1" presStyleIdx="0" presStyleCnt="4"/>
      <dgm:spPr bwMode="auto"/>
      <dgm:t>
        <a:bodyPr/>
        <a:lstStyle/>
        <a:p>
          <a:pPr>
            <a:defRPr/>
          </a:pPr>
          <a:endParaRPr lang="fr-FR"/>
        </a:p>
      </dgm:t>
    </dgm:pt>
    <dgm:pt modelId="{45447F32-55FB-4121-ACE0-2333B75132BD}" type="pres">
      <dgm:prSet presAssocID="{CA48260E-D568-4713-89F9-4AE09A3BA8F6}" presName="dstNode" presStyleLbl="node1" presStyleIdx="0" presStyleCnt="4"/>
      <dgm:spPr bwMode="auto"/>
      <dgm:t>
        <a:bodyPr/>
        <a:lstStyle/>
        <a:p>
          <a:pPr>
            <a:defRPr/>
          </a:pPr>
          <a:endParaRPr lang="fr-FR"/>
        </a:p>
      </dgm:t>
    </dgm:pt>
    <dgm:pt modelId="{36A8204E-542E-4B10-9AE6-77251700D20F}" type="pres">
      <dgm:prSet presAssocID="{F68A71BE-0C77-401D-B4F2-ACA1B6EF14A4}" presName="text_1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9C46A99D-5385-47E4-9828-1CC1928445FA}" type="pres">
      <dgm:prSet presAssocID="{F68A71BE-0C77-401D-B4F2-ACA1B6EF14A4}" presName="accent_1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C7D37766-4DAE-41B1-9536-5E5647CC2C63}" type="pres">
      <dgm:prSet presAssocID="{F68A71BE-0C77-401D-B4F2-ACA1B6EF14A4}" presName="accentRepeatNode" presStyleLbl="solidFgAcc1" presStyleIdx="0" presStyleCnt="4" custScaleX="75010" custScaleY="73589"/>
      <dgm:spPr bwMode="auto"/>
      <dgm:t>
        <a:bodyPr/>
        <a:lstStyle/>
        <a:p>
          <a:pPr>
            <a:defRPr/>
          </a:pPr>
          <a:endParaRPr lang="fr-FR"/>
        </a:p>
      </dgm:t>
    </dgm:pt>
    <dgm:pt modelId="{D9AB94DE-20F0-4904-856E-8A7D45BCE648}" type="pres">
      <dgm:prSet presAssocID="{E9EFAD83-B6E9-4890-A309-BBEAB89975C4}" presName="text_2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DC622E29-87F1-47B5-BDDC-9033D5DD5A2D}" type="pres">
      <dgm:prSet presAssocID="{E9EFAD83-B6E9-4890-A309-BBEAB89975C4}" presName="accent_2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010A93A3-34AC-4EC7-9DC5-21F48728E3DB}" type="pres">
      <dgm:prSet presAssocID="{E9EFAD83-B6E9-4890-A309-BBEAB89975C4}" presName="accentRepeatNode" presStyleLbl="solidFgAcc1" presStyleIdx="1" presStyleCnt="4" custScaleX="73700" custScaleY="73938"/>
      <dgm:spPr bwMode="auto"/>
      <dgm:t>
        <a:bodyPr/>
        <a:lstStyle/>
        <a:p>
          <a:pPr>
            <a:defRPr/>
          </a:pPr>
          <a:endParaRPr lang="fr-FR"/>
        </a:p>
      </dgm:t>
    </dgm:pt>
    <dgm:pt modelId="{9AF9627D-8078-4D4F-A95E-81F6598EE55C}" type="pres">
      <dgm:prSet presAssocID="{C9A28C6A-881D-4B27-8367-70FC347D941A}" presName="text_3" presStyleLbl="node1" presStyleIdx="2" presStyleCnt="4" custLinFactNeighborX="955" custLinFactNeighborY="1800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057BE66A-99E7-42F0-AF79-5DA40205EACE}" type="pres">
      <dgm:prSet presAssocID="{C9A28C6A-881D-4B27-8367-70FC347D941A}" presName="accent_3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2CB0EE32-8787-42B0-803C-C938256F71BA}" type="pres">
      <dgm:prSet presAssocID="{C9A28C6A-881D-4B27-8367-70FC347D941A}" presName="accentRepeatNode" presStyleLbl="solidFgAcc1" presStyleIdx="2" presStyleCnt="4" custScaleX="75849" custScaleY="78221"/>
      <dgm:spPr bwMode="auto"/>
      <dgm:t>
        <a:bodyPr/>
        <a:lstStyle/>
        <a:p>
          <a:pPr>
            <a:defRPr/>
          </a:pPr>
          <a:endParaRPr lang="fr-FR"/>
        </a:p>
      </dgm:t>
    </dgm:pt>
    <dgm:pt modelId="{52CEE378-3F90-4BFD-9511-638DBB7694EA}" type="pres">
      <dgm:prSet presAssocID="{B7063487-BB20-4351-8F5F-D28E985DAA9B}" presName="text_4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53D1CA68-C81C-4FCF-9534-CD2F27CBC9C2}" type="pres">
      <dgm:prSet presAssocID="{B7063487-BB20-4351-8F5F-D28E985DAA9B}" presName="accent_4" presStyleCnt="0"/>
      <dgm:spPr bwMode="auto"/>
      <dgm:t>
        <a:bodyPr/>
        <a:lstStyle/>
        <a:p>
          <a:pPr>
            <a:defRPr/>
          </a:pPr>
          <a:endParaRPr lang="fr-FR"/>
        </a:p>
      </dgm:t>
    </dgm:pt>
    <dgm:pt modelId="{EAA1526A-CED5-49BE-992A-AE1B6886E7F9}" type="pres">
      <dgm:prSet presAssocID="{B7063487-BB20-4351-8F5F-D28E985DAA9B}" presName="accentRepeatNode" presStyleLbl="solidFgAcc1" presStyleIdx="3" presStyleCnt="4" custScaleX="84217" custScaleY="81988"/>
      <dgm:spPr bwMode="auto"/>
      <dgm:t>
        <a:bodyPr/>
        <a:lstStyle/>
        <a:p>
          <a:pPr>
            <a:defRPr/>
          </a:pPr>
          <a:endParaRPr lang="fr-FR"/>
        </a:p>
      </dgm:t>
    </dgm:pt>
  </dgm:ptLst>
  <dgm:cxnLst>
    <dgm:cxn modelId="{885DF856-09B2-4AEC-9197-E298D05C0095}" type="presOf" srcId="{CA48260E-D568-4713-89F9-4AE09A3BA8F6}" destId="{2EC4AE02-4274-4E45-AEE5-04B18CE36262}" srcOrd="0" destOrd="0" presId="urn:microsoft.com/office/officeart/2008/layout/VerticalCurvedList"/>
    <dgm:cxn modelId="{EAC5F6AF-C98D-4A62-A7DB-6957B84F98BA}" type="presOf" srcId="{C9A28C6A-881D-4B27-8367-70FC347D941A}" destId="{9AF9627D-8078-4D4F-A95E-81F6598EE55C}" srcOrd="0" destOrd="0" presId="urn:microsoft.com/office/officeart/2008/layout/VerticalCurvedList"/>
    <dgm:cxn modelId="{84F0C0BE-C393-4AF4-A233-86FD298818ED}" type="presOf" srcId="{2FCCD50E-502B-4503-BE40-2D392FC3E00F}" destId="{6AA80A3B-52E9-4AAD-BE08-B0D2F828FD40}" srcOrd="0" destOrd="0" presId="urn:microsoft.com/office/officeart/2008/layout/VerticalCurvedList"/>
    <dgm:cxn modelId="{60385E00-566F-405D-89F5-1CC46A45ACE3}" type="presOf" srcId="{F68A71BE-0C77-401D-B4F2-ACA1B6EF14A4}" destId="{36A8204E-542E-4B10-9AE6-77251700D20F}" srcOrd="0" destOrd="0" presId="urn:microsoft.com/office/officeart/2008/layout/VerticalCurvedList"/>
    <dgm:cxn modelId="{F26B297C-9418-4CA0-9349-AA0476DBC515}" srcId="{CA48260E-D568-4713-89F9-4AE09A3BA8F6}" destId="{E9EFAD83-B6E9-4890-A309-BBEAB89975C4}" srcOrd="1" destOrd="0" parTransId="{A0F45805-574C-497F-9FE2-71F6E1D4F03A}" sibTransId="{F017280A-5EC9-4A88-81F4-F183F7E9C154}"/>
    <dgm:cxn modelId="{570D1102-78F6-464F-82A6-CC5DED99F737}" type="presOf" srcId="{B7063487-BB20-4351-8F5F-D28E985DAA9B}" destId="{52CEE378-3F90-4BFD-9511-638DBB7694EA}" srcOrd="0" destOrd="0" presId="urn:microsoft.com/office/officeart/2008/layout/VerticalCurvedList"/>
    <dgm:cxn modelId="{2F098DA1-D9C7-4ACA-9628-3C9212B46E80}" srcId="{CA48260E-D568-4713-89F9-4AE09A3BA8F6}" destId="{C9A28C6A-881D-4B27-8367-70FC347D941A}" srcOrd="2" destOrd="0" parTransId="{3CFA701D-0525-47BB-899B-E4FE385412E8}" sibTransId="{C8A2B45B-4CE1-4D17-9173-A08527D1802A}"/>
    <dgm:cxn modelId="{868FED11-21B3-4152-A82D-B86D5CCB7906}" srcId="{CA48260E-D568-4713-89F9-4AE09A3BA8F6}" destId="{B7063487-BB20-4351-8F5F-D28E985DAA9B}" srcOrd="3" destOrd="0" parTransId="{85CE9CB4-090F-4E2D-8F7B-CBBFD765D18C}" sibTransId="{BC9DB501-5B6C-4174-AA5F-782A532BDB63}"/>
    <dgm:cxn modelId="{7561E518-51E5-4951-9B0A-F7C25DC4A30D}" srcId="{CA48260E-D568-4713-89F9-4AE09A3BA8F6}" destId="{F68A71BE-0C77-401D-B4F2-ACA1B6EF14A4}" srcOrd="0" destOrd="0" parTransId="{D43267E7-8A7F-4B73-BE5D-CAD7F4223047}" sibTransId="{2FCCD50E-502B-4503-BE40-2D392FC3E00F}"/>
    <dgm:cxn modelId="{AFD310D5-1D50-40F2-9848-1A693541CDBE}" type="presOf" srcId="{E9EFAD83-B6E9-4890-A309-BBEAB89975C4}" destId="{D9AB94DE-20F0-4904-856E-8A7D45BCE648}" srcOrd="0" destOrd="0" presId="urn:microsoft.com/office/officeart/2008/layout/VerticalCurvedList"/>
    <dgm:cxn modelId="{2D89E152-F11A-44B2-B68A-3FA62CB7E807}" type="presParOf" srcId="{2EC4AE02-4274-4E45-AEE5-04B18CE36262}" destId="{D8EF7E4A-13B5-44E6-A27D-3E6C57C886E7}" srcOrd="0" destOrd="0" presId="urn:microsoft.com/office/officeart/2008/layout/VerticalCurvedList"/>
    <dgm:cxn modelId="{33412B82-72B9-4F99-ADAB-C7FCD6EFC143}" type="presParOf" srcId="{D8EF7E4A-13B5-44E6-A27D-3E6C57C886E7}" destId="{1750D322-4C71-4A6A-8F92-FF3F90EF991E}" srcOrd="0" destOrd="0" presId="urn:microsoft.com/office/officeart/2008/layout/VerticalCurvedList"/>
    <dgm:cxn modelId="{DE49E845-943F-4A39-B2DF-33B6CC0C5ED9}" type="presParOf" srcId="{1750D322-4C71-4A6A-8F92-FF3F90EF991E}" destId="{E5662C96-3F3A-49D2-8777-463E49D045DA}" srcOrd="0" destOrd="0" presId="urn:microsoft.com/office/officeart/2008/layout/VerticalCurvedList"/>
    <dgm:cxn modelId="{69D8D8C7-D9F9-4F2B-926D-2BE7490BA40F}" type="presParOf" srcId="{1750D322-4C71-4A6A-8F92-FF3F90EF991E}" destId="{6AA80A3B-52E9-4AAD-BE08-B0D2F828FD40}" srcOrd="1" destOrd="0" presId="urn:microsoft.com/office/officeart/2008/layout/VerticalCurvedList"/>
    <dgm:cxn modelId="{29B691AA-756C-417D-86E2-499E7944A224}" type="presParOf" srcId="{1750D322-4C71-4A6A-8F92-FF3F90EF991E}" destId="{ECB8CBAE-CD18-4413-AE05-58697A45588F}" srcOrd="2" destOrd="0" presId="urn:microsoft.com/office/officeart/2008/layout/VerticalCurvedList"/>
    <dgm:cxn modelId="{E3E375C5-9607-4EE8-A81B-BBDDF559D886}" type="presParOf" srcId="{1750D322-4C71-4A6A-8F92-FF3F90EF991E}" destId="{45447F32-55FB-4121-ACE0-2333B75132BD}" srcOrd="3" destOrd="0" presId="urn:microsoft.com/office/officeart/2008/layout/VerticalCurvedList"/>
    <dgm:cxn modelId="{02DF5BB9-353A-4DE1-93AD-3077BD2AE13C}" type="presParOf" srcId="{D8EF7E4A-13B5-44E6-A27D-3E6C57C886E7}" destId="{36A8204E-542E-4B10-9AE6-77251700D20F}" srcOrd="1" destOrd="0" presId="urn:microsoft.com/office/officeart/2008/layout/VerticalCurvedList"/>
    <dgm:cxn modelId="{84E56BB6-E06F-48E6-AA9B-F6202AE413EE}" type="presParOf" srcId="{D8EF7E4A-13B5-44E6-A27D-3E6C57C886E7}" destId="{9C46A99D-5385-47E4-9828-1CC1928445FA}" srcOrd="2" destOrd="0" presId="urn:microsoft.com/office/officeart/2008/layout/VerticalCurvedList"/>
    <dgm:cxn modelId="{0DC414E9-3C70-41E8-BC95-87530CE20209}" type="presParOf" srcId="{9C46A99D-5385-47E4-9828-1CC1928445FA}" destId="{C7D37766-4DAE-41B1-9536-5E5647CC2C63}" srcOrd="0" destOrd="0" presId="urn:microsoft.com/office/officeart/2008/layout/VerticalCurvedList"/>
    <dgm:cxn modelId="{E3A97CE7-5F87-4F29-9B15-D7464CBB5116}" type="presParOf" srcId="{D8EF7E4A-13B5-44E6-A27D-3E6C57C886E7}" destId="{D9AB94DE-20F0-4904-856E-8A7D45BCE648}" srcOrd="3" destOrd="0" presId="urn:microsoft.com/office/officeart/2008/layout/VerticalCurvedList"/>
    <dgm:cxn modelId="{99012666-2599-4C98-A944-8785E9ECA25C}" type="presParOf" srcId="{D8EF7E4A-13B5-44E6-A27D-3E6C57C886E7}" destId="{DC622E29-87F1-47B5-BDDC-9033D5DD5A2D}" srcOrd="4" destOrd="0" presId="urn:microsoft.com/office/officeart/2008/layout/VerticalCurvedList"/>
    <dgm:cxn modelId="{FC606AE8-74A6-4B55-9C99-CEE990AE0755}" type="presParOf" srcId="{DC622E29-87F1-47B5-BDDC-9033D5DD5A2D}" destId="{010A93A3-34AC-4EC7-9DC5-21F48728E3DB}" srcOrd="0" destOrd="0" presId="urn:microsoft.com/office/officeart/2008/layout/VerticalCurvedList"/>
    <dgm:cxn modelId="{E949A5F9-A413-4842-836B-F171BFDADB30}" type="presParOf" srcId="{D8EF7E4A-13B5-44E6-A27D-3E6C57C886E7}" destId="{9AF9627D-8078-4D4F-A95E-81F6598EE55C}" srcOrd="5" destOrd="0" presId="urn:microsoft.com/office/officeart/2008/layout/VerticalCurvedList"/>
    <dgm:cxn modelId="{41BE72EF-BFEB-4362-9179-892B37A50C40}" type="presParOf" srcId="{D8EF7E4A-13B5-44E6-A27D-3E6C57C886E7}" destId="{057BE66A-99E7-42F0-AF79-5DA40205EACE}" srcOrd="6" destOrd="0" presId="urn:microsoft.com/office/officeart/2008/layout/VerticalCurvedList"/>
    <dgm:cxn modelId="{3DE4D860-A9A3-4318-BB08-849EB09923CB}" type="presParOf" srcId="{057BE66A-99E7-42F0-AF79-5DA40205EACE}" destId="{2CB0EE32-8787-42B0-803C-C938256F71BA}" srcOrd="0" destOrd="0" presId="urn:microsoft.com/office/officeart/2008/layout/VerticalCurvedList"/>
    <dgm:cxn modelId="{FF7C1CBF-BC34-4944-8DBD-8BE7F560FC5C}" type="presParOf" srcId="{D8EF7E4A-13B5-44E6-A27D-3E6C57C886E7}" destId="{52CEE378-3F90-4BFD-9511-638DBB7694EA}" srcOrd="7" destOrd="0" presId="urn:microsoft.com/office/officeart/2008/layout/VerticalCurvedList"/>
    <dgm:cxn modelId="{C1D985AF-4F72-43F8-8EC7-489E945ECD8B}" type="presParOf" srcId="{D8EF7E4A-13B5-44E6-A27D-3E6C57C886E7}" destId="{53D1CA68-C81C-4FCF-9534-CD2F27CBC9C2}" srcOrd="8" destOrd="0" presId="urn:microsoft.com/office/officeart/2008/layout/VerticalCurvedList"/>
    <dgm:cxn modelId="{C34E49A0-14C0-4339-96C5-D36267D96F3F}" type="presParOf" srcId="{53D1CA68-C81C-4FCF-9534-CD2F27CBC9C2}" destId="{EAA1526A-CED5-49BE-992A-AE1B6886E7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D3E6C-F1D1-4FF3-8187-9604808B600C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 bwMode="auto"/>
      <dgm:t>
        <a:bodyPr/>
        <a:lstStyle/>
        <a:p>
          <a:pPr>
            <a:defRPr/>
          </a:pPr>
          <a:endParaRPr lang="fr-FR"/>
        </a:p>
      </dgm:t>
    </dgm:pt>
    <dgm:pt modelId="{A9FE39A2-4BE9-43E5-9759-D60145787DBE}">
      <dgm:prSet phldrT="[Text]"/>
      <dgm:spPr bwMode="auto"/>
      <dgm:t>
        <a:bodyPr/>
        <a:lstStyle/>
        <a:p>
          <a:pPr>
            <a:defRPr/>
          </a:pPr>
          <a:r>
            <a:rPr lang="fr-FR" dirty="0">
              <a:solidFill>
                <a:srgbClr val="3A808E"/>
              </a:solidFill>
              <a:latin typeface="Arial"/>
              <a:cs typeface="Arial"/>
            </a:rPr>
            <a:t>Réserver une salle de travail en groupe (11 salles)</a:t>
          </a:r>
        </a:p>
      </dgm:t>
    </dgm:pt>
    <dgm:pt modelId="{26985368-9A74-4D5C-A764-A903FD8F6F58}" type="parTrans" cxnId="{466D2A5A-2842-443A-8896-ACB0661FCC07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B2C26312-75D2-4D42-B3D2-3790225EE69B}" type="sibTrans" cxnId="{466D2A5A-2842-443A-8896-ACB0661FCC07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1733F8E5-9F8B-4BB6-BFD0-766762364472}">
      <dgm:prSet phldrT="[Text]"/>
      <dgm:spPr bwMode="auto"/>
      <dgm:t>
        <a:bodyPr/>
        <a:lstStyle/>
        <a:p>
          <a:pPr>
            <a:defRPr/>
          </a:pPr>
          <a:r>
            <a:rPr lang="fr-FR" dirty="0">
              <a:solidFill>
                <a:srgbClr val="3A808E"/>
              </a:solidFill>
              <a:latin typeface="Arial"/>
              <a:cs typeface="Arial"/>
            </a:rPr>
            <a:t>Prêt entre bibliothèques (Orsay-KB)</a:t>
          </a:r>
        </a:p>
      </dgm:t>
    </dgm:pt>
    <dgm:pt modelId="{897AB3F9-EF8D-4A82-B6B2-910BC19F5DDB}" type="parTrans" cxnId="{01D85D7E-452E-42E9-B0BC-180B5BD8578A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C4A281D2-F7D5-41DF-BC68-DCE6EABD857B}" type="sibTrans" cxnId="{01D85D7E-452E-42E9-B0BC-180B5BD8578A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874C245E-B5E2-43FE-A26C-CDB2F5E176AE}">
      <dgm:prSet phldrT="[Text]"/>
      <dgm:spPr bwMode="auto"/>
      <dgm:t>
        <a:bodyPr/>
        <a:lstStyle/>
        <a:p>
          <a:pPr>
            <a:defRPr/>
          </a:pPr>
          <a:r>
            <a:rPr lang="fr-FR" dirty="0">
              <a:solidFill>
                <a:srgbClr val="3A808E"/>
              </a:solidFill>
              <a:latin typeface="Arial"/>
              <a:cs typeface="Arial"/>
            </a:rPr>
            <a:t>Formations et ateliers à la recherche documentaire </a:t>
          </a:r>
        </a:p>
      </dgm:t>
    </dgm:pt>
    <dgm:pt modelId="{76B3EA13-970C-4971-BDF5-4933BD20ECF2}" type="parTrans" cxnId="{C938F5CA-981F-456E-9F40-7FD993DE5B6D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38E19A97-900B-4CC9-B2EE-F8F14BB6E8E2}" type="sibTrans" cxnId="{C938F5CA-981F-456E-9F40-7FD993DE5B6D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1098C3ED-9B9B-417C-B866-B9D0EDE88290}">
      <dgm:prSet phldrT="[Text]"/>
      <dgm:spPr bwMode="auto"/>
      <dgm:t>
        <a:bodyPr/>
        <a:lstStyle/>
        <a:p>
          <a:pPr>
            <a:defRPr/>
          </a:pPr>
          <a:r>
            <a:rPr lang="fr-FR" dirty="0">
              <a:solidFill>
                <a:srgbClr val="3A808E"/>
              </a:solidFill>
              <a:latin typeface="Arial"/>
              <a:cs typeface="Arial"/>
            </a:rPr>
            <a:t>Web-tutoriels en ligne (chaîne </a:t>
          </a:r>
          <a:r>
            <a:rPr lang="fr-FR" u="sng" dirty="0" err="1">
              <a:solidFill>
                <a:srgbClr val="3A808E"/>
              </a:solidFill>
              <a:latin typeface="Arial"/>
              <a:cs typeface="Arial"/>
              <a:hlinkClick xmlns:r="http://schemas.openxmlformats.org/officeDocument/2006/relationships" r:id="rId1" tooltip="https://www.youtube.com/playlist?list=PLJFDLbH_mXecCBbDVEUZib83zZZB6aiTQ"/>
            </a:rPr>
            <a:t>Youtube</a:t>
          </a:r>
          <a:r>
            <a:rPr lang="fr-FR" dirty="0">
              <a:solidFill>
                <a:srgbClr val="3A808E"/>
              </a:solidFill>
              <a:latin typeface="Arial"/>
              <a:cs typeface="Arial"/>
            </a:rPr>
            <a:t> de Saclay)</a:t>
          </a:r>
        </a:p>
      </dgm:t>
    </dgm:pt>
    <dgm:pt modelId="{EAB38854-3FA3-4FCF-98D3-36B62B9FDE2C}" type="parTrans" cxnId="{731126E1-EE3F-42E2-87E3-11069C4919B0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26FE4140-9A22-49C6-AE65-C2EDB5E00662}" type="sibTrans" cxnId="{731126E1-EE3F-42E2-87E3-11069C4919B0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85388E40-8D76-4C2E-8C52-0C206406D4C0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3A808E"/>
              </a:solidFill>
            </a:rPr>
            <a:t> </a:t>
          </a:r>
        </a:p>
      </dgm:t>
    </dgm:pt>
    <dgm:pt modelId="{A0236E3B-7048-40BF-AB86-82075852C65F}" type="parTrans" cxnId="{190D3E4C-F8AE-41F4-A53D-7897D13C8BE5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EFB91204-BDD4-4011-92F0-DA659A3428B1}" type="sibTrans" cxnId="{190D3E4C-F8AE-41F4-A53D-7897D13C8BE5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C3E2526D-C8C1-4931-BE10-B0D3E41B78EA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3A808E"/>
              </a:solidFill>
            </a:rPr>
            <a:t> </a:t>
          </a:r>
        </a:p>
      </dgm:t>
    </dgm:pt>
    <dgm:pt modelId="{87659B19-2A4D-4392-95E3-AD2C903FA447}" type="parTrans" cxnId="{41DEC5A2-5A94-49CC-B92A-474B533EEB98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58C8FA33-2060-4188-AF44-F549DB15A716}" type="sibTrans" cxnId="{41DEC5A2-5A94-49CC-B92A-474B533EEB98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F059C86B-C9A7-4C53-99F1-CC208A700604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3A808E"/>
              </a:solidFill>
            </a:rPr>
            <a:t> </a:t>
          </a:r>
        </a:p>
      </dgm:t>
    </dgm:pt>
    <dgm:pt modelId="{8F4B82E8-F7A2-49A4-A13B-842DA1EA2C2E}" type="parTrans" cxnId="{C2173C81-2402-48E3-AF7E-4228E8BFF5BD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8790BD54-8E53-4659-B70A-6825C94D9802}" type="sibTrans" cxnId="{C2173C81-2402-48E3-AF7E-4228E8BFF5BD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40E7BB2F-7A1E-416E-952C-48A1BD26E10D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3A808E"/>
              </a:solidFill>
            </a:rPr>
            <a:t> </a:t>
          </a:r>
        </a:p>
      </dgm:t>
    </dgm:pt>
    <dgm:pt modelId="{38B3D41C-A2DF-4C06-91B0-CE3E3AEED69C}" type="parTrans" cxnId="{DC4A7E42-CCB5-44CE-BA98-6F4CA1DC21EE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03A6E236-5562-400B-B80C-DEFE90533EA9}" type="sibTrans" cxnId="{DC4A7E42-CCB5-44CE-BA98-6F4CA1DC21EE}">
      <dgm:prSet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50BED339-5566-4548-9A57-2F4D568E348F}">
      <dgm:prSet phldrT="[Text]"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  <a:latin typeface="Arial"/>
            <a:cs typeface="Arial"/>
          </a:endParaRPr>
        </a:p>
      </dgm:t>
    </dgm:pt>
    <dgm:pt modelId="{215F1E27-B914-4FF7-87CE-FFDF0429DAE2}" type="parTrans" cxnId="{176D770E-254A-4D34-AE16-85234D500E7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B42DB81-E922-40FE-9001-64ADADEE2ECE}" type="sibTrans" cxnId="{176D770E-254A-4D34-AE16-85234D500E7D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BBC247F-2CA5-44C1-8820-92E4A3221623}">
      <dgm:prSet phldrT="[Text]"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</a:endParaRPr>
        </a:p>
      </dgm:t>
    </dgm:pt>
    <dgm:pt modelId="{4F613518-92E8-4C43-AC01-89A822AC1975}" type="parTrans" cxnId="{F53981EB-3A9F-4144-8D3F-FF98CBE559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49936E5D-2546-405C-BCDE-2DFA53BD893A}" type="sibTrans" cxnId="{F53981EB-3A9F-4144-8D3F-FF98CBE5590F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BFE5BDD6-9042-45E2-9E31-F10B49016E97}">
      <dgm:prSet phldrT="[Text]"/>
      <dgm:spPr bwMode="auto"/>
      <dgm:t>
        <a:bodyPr/>
        <a:lstStyle/>
        <a:p>
          <a:pPr>
            <a:defRPr/>
          </a:pPr>
          <a:r>
            <a:rPr lang="fr-FR">
              <a:solidFill>
                <a:srgbClr val="3A808E"/>
              </a:solidFill>
              <a:latin typeface="Arial"/>
              <a:cs typeface="Arial"/>
            </a:rPr>
            <a:t>Le compte-lecteur à distance, via l’outil FOCUS</a:t>
          </a:r>
        </a:p>
      </dgm:t>
    </dgm:pt>
    <dgm:pt modelId="{7FA05E93-D6B8-4F19-B961-40B77EB3CF04}" type="parTrans" cxnId="{8E4F19B1-00C7-439B-A59D-3D5B9031CD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B5A9835-ECA2-4B8D-B1E7-82C0210EDC07}" type="sibTrans" cxnId="{8E4F19B1-00C7-439B-A59D-3D5B9031CD3E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7B0D494D-846F-462E-950D-DE618625111F}">
      <dgm:prSet phldrT="[Text]"/>
      <dgm:spPr bwMode="auto"/>
      <dgm:t>
        <a:bodyPr/>
        <a:lstStyle/>
        <a:p>
          <a:pPr>
            <a:defRPr/>
          </a:pPr>
          <a:endParaRPr lang="fr-FR">
            <a:solidFill>
              <a:srgbClr val="3A808E"/>
            </a:solidFill>
            <a:latin typeface="Arial"/>
            <a:cs typeface="Arial"/>
          </a:endParaRPr>
        </a:p>
      </dgm:t>
    </dgm:pt>
    <dgm:pt modelId="{33AE84BC-F492-4248-B16C-A72973AF841D}" type="parTrans" cxnId="{E9D3E25B-4948-441A-80A3-9B46580ED88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8F5B5A0F-4DC1-45A7-BE55-A561EB45F343}" type="sibTrans" cxnId="{E9D3E25B-4948-441A-80A3-9B46580ED888}">
      <dgm:prSet/>
      <dgm:spPr bwMode="auto"/>
      <dgm:t>
        <a:bodyPr/>
        <a:lstStyle/>
        <a:p>
          <a:pPr>
            <a:defRPr/>
          </a:pPr>
          <a:endParaRPr lang="fr-FR"/>
        </a:p>
      </dgm:t>
    </dgm:pt>
    <dgm:pt modelId="{D0D9A9B5-5197-43A2-93A9-1F0617246720}" type="pres">
      <dgm:prSet presAssocID="{997D3E6C-F1D1-4FF3-8187-9604808B600C}" presName="linearFlow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8FD179DF-857D-4299-AB67-B0491D3D56EC}" type="pres">
      <dgm:prSet presAssocID="{85388E40-8D76-4C2E-8C52-0C206406D4C0}" presName="composite" presStyleCnt="0"/>
      <dgm:spPr bwMode="auto"/>
    </dgm:pt>
    <dgm:pt modelId="{28C075A4-776A-4C2E-A7A0-81314409783F}" type="pres">
      <dgm:prSet presAssocID="{85388E40-8D76-4C2E-8C52-0C206406D4C0}" presName="parentText" presStyleLbl="alignNode1" presStyleIdx="0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6B76CED5-BBE4-439F-BCD0-844B23D88791}" type="pres">
      <dgm:prSet presAssocID="{85388E40-8D76-4C2E-8C52-0C206406D4C0}" presName="descendantText" presStyleLbl="alignAcc1" presStyleIdx="0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50461C09-DA7C-43BC-9508-599CA6FD61A6}" type="pres">
      <dgm:prSet presAssocID="{EFB91204-BDD4-4011-92F0-DA659A3428B1}" presName="sp" presStyleCnt="0"/>
      <dgm:spPr bwMode="auto"/>
    </dgm:pt>
    <dgm:pt modelId="{4BFA285B-5CC7-4757-86E1-142C9B651618}" type="pres">
      <dgm:prSet presAssocID="{7BBC247F-2CA5-44C1-8820-92E4A3221623}" presName="composite" presStyleCnt="0"/>
      <dgm:spPr bwMode="auto"/>
    </dgm:pt>
    <dgm:pt modelId="{0639A9AC-307A-443E-8EB1-A9CB0DC250B3}" type="pres">
      <dgm:prSet presAssocID="{7BBC247F-2CA5-44C1-8820-92E4A3221623}" presName="parentText" presStyleLbl="alignNode1" presStyleIdx="1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8905F131-BB41-4EFF-8C9D-B8FEBFFEA6B5}" type="pres">
      <dgm:prSet presAssocID="{7BBC247F-2CA5-44C1-8820-92E4A3221623}" presName="descendantText" presStyleLbl="alignAcc1" presStyleIdx="1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F23505F1-130D-46FA-A8E2-13FFEB6A0102}" type="pres">
      <dgm:prSet presAssocID="{49936E5D-2546-405C-BCDE-2DFA53BD893A}" presName="sp" presStyleCnt="0"/>
      <dgm:spPr bwMode="auto"/>
    </dgm:pt>
    <dgm:pt modelId="{872D009C-BE7C-42D5-AB8E-9114618C453D}" type="pres">
      <dgm:prSet presAssocID="{C3E2526D-C8C1-4931-BE10-B0D3E41B78EA}" presName="composite" presStyleCnt="0"/>
      <dgm:spPr bwMode="auto"/>
    </dgm:pt>
    <dgm:pt modelId="{F983B667-0DED-4084-8350-B88C1DC1CFB6}" type="pres">
      <dgm:prSet presAssocID="{C3E2526D-C8C1-4931-BE10-B0D3E41B78EA}" presName="parentText" presStyleLbl="alignNode1" presStyleIdx="2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C1E08834-55BA-4AC6-AD92-219FF83B5DCB}" type="pres">
      <dgm:prSet presAssocID="{C3E2526D-C8C1-4931-BE10-B0D3E41B78EA}" presName="descendantText" presStyleLbl="alignAcc1" presStyleIdx="2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3176A129-0633-4641-BAC1-3B24A3686C69}" type="pres">
      <dgm:prSet presAssocID="{58C8FA33-2060-4188-AF44-F549DB15A716}" presName="sp" presStyleCnt="0"/>
      <dgm:spPr bwMode="auto"/>
    </dgm:pt>
    <dgm:pt modelId="{29D9578F-3DB7-4FD3-B53C-1EDE6BB3DA6E}" type="pres">
      <dgm:prSet presAssocID="{F059C86B-C9A7-4C53-99F1-CC208A700604}" presName="composite" presStyleCnt="0"/>
      <dgm:spPr bwMode="auto"/>
    </dgm:pt>
    <dgm:pt modelId="{9E2DBB5D-500F-4014-9049-39946E142EAC}" type="pres">
      <dgm:prSet presAssocID="{F059C86B-C9A7-4C53-99F1-CC208A700604}" presName="parentText" presStyleLbl="alignNode1" presStyleIdx="3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20426CD9-30C1-4780-80BE-B51621A500D7}" type="pres">
      <dgm:prSet presAssocID="{F059C86B-C9A7-4C53-99F1-CC208A700604}" presName="descendantText" presStyleLbl="alignAcc1" presStyleIdx="3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9B1105C5-942E-459D-AC7E-63FC8372F50D}" type="pres">
      <dgm:prSet presAssocID="{8790BD54-8E53-4659-B70A-6825C94D9802}" presName="sp" presStyleCnt="0"/>
      <dgm:spPr bwMode="auto"/>
    </dgm:pt>
    <dgm:pt modelId="{1F81FC59-022B-44FB-8344-772251625387}" type="pres">
      <dgm:prSet presAssocID="{40E7BB2F-7A1E-416E-952C-48A1BD26E10D}" presName="composite" presStyleCnt="0"/>
      <dgm:spPr bwMode="auto"/>
    </dgm:pt>
    <dgm:pt modelId="{B1D1C23B-5E2B-4308-9568-624FAC5A9F8A}" type="pres">
      <dgm:prSet presAssocID="{40E7BB2F-7A1E-416E-952C-48A1BD26E10D}" presName="parentText" presStyleLbl="alignNode1" presStyleIdx="4" presStyleCnt="5">
        <dgm:presLayoutVars>
          <dgm:chMax val="1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  <dgm:pt modelId="{54690BE0-D346-47DE-862E-DF85557F7F61}" type="pres">
      <dgm:prSet presAssocID="{40E7BB2F-7A1E-416E-952C-48A1BD26E10D}" presName="descendantText" presStyleLbl="alignAcc1" presStyleIdx="4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fr-FR"/>
        </a:p>
      </dgm:t>
    </dgm:pt>
  </dgm:ptLst>
  <dgm:cxnLst>
    <dgm:cxn modelId="{6FEBBEA7-1DCC-49B2-BBB5-4715C3575C7A}" type="presOf" srcId="{C3E2526D-C8C1-4931-BE10-B0D3E41B78EA}" destId="{F983B667-0DED-4084-8350-B88C1DC1CFB6}" srcOrd="0" destOrd="0" presId="urn:microsoft.com/office/officeart/2005/8/layout/chevron2"/>
    <dgm:cxn modelId="{01D85D7E-452E-42E9-B0BC-180B5BD8578A}" srcId="{C3E2526D-C8C1-4931-BE10-B0D3E41B78EA}" destId="{1733F8E5-9F8B-4BB6-BFD0-766762364472}" srcOrd="0" destOrd="0" parTransId="{897AB3F9-EF8D-4A82-B6B2-910BC19F5DDB}" sibTransId="{C4A281D2-F7D5-41DF-BC68-DCE6EABD857B}"/>
    <dgm:cxn modelId="{1B14F38C-B25A-4C4F-95B2-246706109F13}" type="presOf" srcId="{7B0D494D-846F-462E-950D-DE618625111F}" destId="{6B76CED5-BBE4-439F-BCD0-844B23D88791}" srcOrd="0" destOrd="1" presId="urn:microsoft.com/office/officeart/2005/8/layout/chevron2"/>
    <dgm:cxn modelId="{41DEC5A2-5A94-49CC-B92A-474B533EEB98}" srcId="{997D3E6C-F1D1-4FF3-8187-9604808B600C}" destId="{C3E2526D-C8C1-4931-BE10-B0D3E41B78EA}" srcOrd="2" destOrd="0" parTransId="{87659B19-2A4D-4392-95E3-AD2C903FA447}" sibTransId="{58C8FA33-2060-4188-AF44-F549DB15A716}"/>
    <dgm:cxn modelId="{507441F5-0DD5-429B-A8A6-CD72A2B7FCC5}" type="presOf" srcId="{1098C3ED-9B9B-417C-B866-B9D0EDE88290}" destId="{54690BE0-D346-47DE-862E-DF85557F7F61}" srcOrd="0" destOrd="0" presId="urn:microsoft.com/office/officeart/2005/8/layout/chevron2"/>
    <dgm:cxn modelId="{DC4A7E42-CCB5-44CE-BA98-6F4CA1DC21EE}" srcId="{997D3E6C-F1D1-4FF3-8187-9604808B600C}" destId="{40E7BB2F-7A1E-416E-952C-48A1BD26E10D}" srcOrd="4" destOrd="0" parTransId="{38B3D41C-A2DF-4C06-91B0-CE3E3AEED69C}" sibTransId="{03A6E236-5562-400B-B80C-DEFE90533EA9}"/>
    <dgm:cxn modelId="{315E883E-7E71-4D18-B1E9-A822909CA93E}" type="presOf" srcId="{50BED339-5566-4548-9A57-2F4D568E348F}" destId="{54690BE0-D346-47DE-862E-DF85557F7F61}" srcOrd="0" destOrd="1" presId="urn:microsoft.com/office/officeart/2005/8/layout/chevron2"/>
    <dgm:cxn modelId="{F4A01AB6-250B-4D41-B4E2-E74544EC5222}" type="presOf" srcId="{BFE5BDD6-9042-45E2-9E31-F10B49016E97}" destId="{6B76CED5-BBE4-439F-BCD0-844B23D88791}" srcOrd="0" destOrd="0" presId="urn:microsoft.com/office/officeart/2005/8/layout/chevron2"/>
    <dgm:cxn modelId="{E9D3E25B-4948-441A-80A3-9B46580ED888}" srcId="{85388E40-8D76-4C2E-8C52-0C206406D4C0}" destId="{7B0D494D-846F-462E-950D-DE618625111F}" srcOrd="1" destOrd="0" parTransId="{33AE84BC-F492-4248-B16C-A72973AF841D}" sibTransId="{8F5B5A0F-4DC1-45A7-BE55-A561EB45F343}"/>
    <dgm:cxn modelId="{1FAA4247-40E3-4B3A-BF4A-3D4CCFE7EDCB}" type="presOf" srcId="{85388E40-8D76-4C2E-8C52-0C206406D4C0}" destId="{28C075A4-776A-4C2E-A7A0-81314409783F}" srcOrd="0" destOrd="0" presId="urn:microsoft.com/office/officeart/2005/8/layout/chevron2"/>
    <dgm:cxn modelId="{466D2A5A-2842-443A-8896-ACB0661FCC07}" srcId="{7BBC247F-2CA5-44C1-8820-92E4A3221623}" destId="{A9FE39A2-4BE9-43E5-9759-D60145787DBE}" srcOrd="0" destOrd="0" parTransId="{26985368-9A74-4D5C-A764-A903FD8F6F58}" sibTransId="{B2C26312-75D2-4D42-B3D2-3790225EE69B}"/>
    <dgm:cxn modelId="{190D3E4C-F8AE-41F4-A53D-7897D13C8BE5}" srcId="{997D3E6C-F1D1-4FF3-8187-9604808B600C}" destId="{85388E40-8D76-4C2E-8C52-0C206406D4C0}" srcOrd="0" destOrd="0" parTransId="{A0236E3B-7048-40BF-AB86-82075852C65F}" sibTransId="{EFB91204-BDD4-4011-92F0-DA659A3428B1}"/>
    <dgm:cxn modelId="{C2173C81-2402-48E3-AF7E-4228E8BFF5BD}" srcId="{997D3E6C-F1D1-4FF3-8187-9604808B600C}" destId="{F059C86B-C9A7-4C53-99F1-CC208A700604}" srcOrd="3" destOrd="0" parTransId="{8F4B82E8-F7A2-49A4-A13B-842DA1EA2C2E}" sibTransId="{8790BD54-8E53-4659-B70A-6825C94D9802}"/>
    <dgm:cxn modelId="{176D770E-254A-4D34-AE16-85234D500E7D}" srcId="{40E7BB2F-7A1E-416E-952C-48A1BD26E10D}" destId="{50BED339-5566-4548-9A57-2F4D568E348F}" srcOrd="1" destOrd="0" parTransId="{215F1E27-B914-4FF7-87CE-FFDF0429DAE2}" sibTransId="{BB42DB81-E922-40FE-9001-64ADADEE2ECE}"/>
    <dgm:cxn modelId="{87EB6795-46A1-4678-9FB3-F224672A96A8}" type="presOf" srcId="{874C245E-B5E2-43FE-A26C-CDB2F5E176AE}" destId="{20426CD9-30C1-4780-80BE-B51621A500D7}" srcOrd="0" destOrd="0" presId="urn:microsoft.com/office/officeart/2005/8/layout/chevron2"/>
    <dgm:cxn modelId="{F2898EE9-1EF4-401A-AD3D-DDFF0A79E17D}" type="presOf" srcId="{A9FE39A2-4BE9-43E5-9759-D60145787DBE}" destId="{8905F131-BB41-4EFF-8C9D-B8FEBFFEA6B5}" srcOrd="0" destOrd="0" presId="urn:microsoft.com/office/officeart/2005/8/layout/chevron2"/>
    <dgm:cxn modelId="{C938F5CA-981F-456E-9F40-7FD993DE5B6D}" srcId="{F059C86B-C9A7-4C53-99F1-CC208A700604}" destId="{874C245E-B5E2-43FE-A26C-CDB2F5E176AE}" srcOrd="0" destOrd="0" parTransId="{76B3EA13-970C-4971-BDF5-4933BD20ECF2}" sibTransId="{38E19A97-900B-4CC9-B2EE-F8F14BB6E8E2}"/>
    <dgm:cxn modelId="{0E168423-1FB4-468E-8DD5-7055F306F0E6}" type="presOf" srcId="{F059C86B-C9A7-4C53-99F1-CC208A700604}" destId="{9E2DBB5D-500F-4014-9049-39946E142EAC}" srcOrd="0" destOrd="0" presId="urn:microsoft.com/office/officeart/2005/8/layout/chevron2"/>
    <dgm:cxn modelId="{FA7C1F2B-17FA-4B38-B36D-C40826B8B075}" type="presOf" srcId="{7BBC247F-2CA5-44C1-8820-92E4A3221623}" destId="{0639A9AC-307A-443E-8EB1-A9CB0DC250B3}" srcOrd="0" destOrd="0" presId="urn:microsoft.com/office/officeart/2005/8/layout/chevron2"/>
    <dgm:cxn modelId="{731126E1-EE3F-42E2-87E3-11069C4919B0}" srcId="{40E7BB2F-7A1E-416E-952C-48A1BD26E10D}" destId="{1098C3ED-9B9B-417C-B866-B9D0EDE88290}" srcOrd="0" destOrd="0" parTransId="{EAB38854-3FA3-4FCF-98D3-36B62B9FDE2C}" sibTransId="{26FE4140-9A22-49C6-AE65-C2EDB5E00662}"/>
    <dgm:cxn modelId="{B8EE476A-679F-4C45-B258-1C1A8D380580}" type="presOf" srcId="{997D3E6C-F1D1-4FF3-8187-9604808B600C}" destId="{D0D9A9B5-5197-43A2-93A9-1F0617246720}" srcOrd="0" destOrd="0" presId="urn:microsoft.com/office/officeart/2005/8/layout/chevron2"/>
    <dgm:cxn modelId="{0938AB74-3E64-4A3B-ADF7-518377B03771}" type="presOf" srcId="{40E7BB2F-7A1E-416E-952C-48A1BD26E10D}" destId="{B1D1C23B-5E2B-4308-9568-624FAC5A9F8A}" srcOrd="0" destOrd="0" presId="urn:microsoft.com/office/officeart/2005/8/layout/chevron2"/>
    <dgm:cxn modelId="{8E4F19B1-00C7-439B-A59D-3D5B9031CD3E}" srcId="{85388E40-8D76-4C2E-8C52-0C206406D4C0}" destId="{BFE5BDD6-9042-45E2-9E31-F10B49016E97}" srcOrd="0" destOrd="0" parTransId="{7FA05E93-D6B8-4F19-B961-40B77EB3CF04}" sibTransId="{DB5A9835-ECA2-4B8D-B1E7-82C0210EDC07}"/>
    <dgm:cxn modelId="{2E01D138-C0DF-4AE1-9664-84E035E47BAF}" type="presOf" srcId="{1733F8E5-9F8B-4BB6-BFD0-766762364472}" destId="{C1E08834-55BA-4AC6-AD92-219FF83B5DCB}" srcOrd="0" destOrd="0" presId="urn:microsoft.com/office/officeart/2005/8/layout/chevron2"/>
    <dgm:cxn modelId="{F53981EB-3A9F-4144-8D3F-FF98CBE5590F}" srcId="{997D3E6C-F1D1-4FF3-8187-9604808B600C}" destId="{7BBC247F-2CA5-44C1-8820-92E4A3221623}" srcOrd="1" destOrd="0" parTransId="{4F613518-92E8-4C43-AC01-89A822AC1975}" sibTransId="{49936E5D-2546-405C-BCDE-2DFA53BD893A}"/>
    <dgm:cxn modelId="{5623AA3E-AD14-4EB1-AF2A-09DAEF4B12FA}" type="presParOf" srcId="{D0D9A9B5-5197-43A2-93A9-1F0617246720}" destId="{8FD179DF-857D-4299-AB67-B0491D3D56EC}" srcOrd="0" destOrd="0" presId="urn:microsoft.com/office/officeart/2005/8/layout/chevron2"/>
    <dgm:cxn modelId="{2517CD95-5A91-4FDB-B1FA-5F7F171BF15A}" type="presParOf" srcId="{8FD179DF-857D-4299-AB67-B0491D3D56EC}" destId="{28C075A4-776A-4C2E-A7A0-81314409783F}" srcOrd="0" destOrd="0" presId="urn:microsoft.com/office/officeart/2005/8/layout/chevron2"/>
    <dgm:cxn modelId="{19AF264B-B7EF-412B-996F-A63D14396DE3}" type="presParOf" srcId="{8FD179DF-857D-4299-AB67-B0491D3D56EC}" destId="{6B76CED5-BBE4-439F-BCD0-844B23D88791}" srcOrd="1" destOrd="0" presId="urn:microsoft.com/office/officeart/2005/8/layout/chevron2"/>
    <dgm:cxn modelId="{4EAF86D0-F57E-43B7-AB8A-DAF3B431A85C}" type="presParOf" srcId="{D0D9A9B5-5197-43A2-93A9-1F0617246720}" destId="{50461C09-DA7C-43BC-9508-599CA6FD61A6}" srcOrd="1" destOrd="0" presId="urn:microsoft.com/office/officeart/2005/8/layout/chevron2"/>
    <dgm:cxn modelId="{FC4806FF-9FA8-414D-9343-709B91BBB121}" type="presParOf" srcId="{D0D9A9B5-5197-43A2-93A9-1F0617246720}" destId="{4BFA285B-5CC7-4757-86E1-142C9B651618}" srcOrd="2" destOrd="0" presId="urn:microsoft.com/office/officeart/2005/8/layout/chevron2"/>
    <dgm:cxn modelId="{FA8AB04C-9445-4BE0-B9A3-711505B72FF0}" type="presParOf" srcId="{4BFA285B-5CC7-4757-86E1-142C9B651618}" destId="{0639A9AC-307A-443E-8EB1-A9CB0DC250B3}" srcOrd="0" destOrd="0" presId="urn:microsoft.com/office/officeart/2005/8/layout/chevron2"/>
    <dgm:cxn modelId="{C8E29A80-E712-4DBF-9133-E70C510657F6}" type="presParOf" srcId="{4BFA285B-5CC7-4757-86E1-142C9B651618}" destId="{8905F131-BB41-4EFF-8C9D-B8FEBFFEA6B5}" srcOrd="1" destOrd="0" presId="urn:microsoft.com/office/officeart/2005/8/layout/chevron2"/>
    <dgm:cxn modelId="{E5550231-6566-4837-A54E-45332DD8B2DC}" type="presParOf" srcId="{D0D9A9B5-5197-43A2-93A9-1F0617246720}" destId="{F23505F1-130D-46FA-A8E2-13FFEB6A0102}" srcOrd="3" destOrd="0" presId="urn:microsoft.com/office/officeart/2005/8/layout/chevron2"/>
    <dgm:cxn modelId="{C626DAA8-9885-4F37-9DA0-5514CA97FF2A}" type="presParOf" srcId="{D0D9A9B5-5197-43A2-93A9-1F0617246720}" destId="{872D009C-BE7C-42D5-AB8E-9114618C453D}" srcOrd="4" destOrd="0" presId="urn:microsoft.com/office/officeart/2005/8/layout/chevron2"/>
    <dgm:cxn modelId="{FB7879E4-CB6D-44B6-9A3B-9BE173D647B9}" type="presParOf" srcId="{872D009C-BE7C-42D5-AB8E-9114618C453D}" destId="{F983B667-0DED-4084-8350-B88C1DC1CFB6}" srcOrd="0" destOrd="0" presId="urn:microsoft.com/office/officeart/2005/8/layout/chevron2"/>
    <dgm:cxn modelId="{059548BA-8B56-42F0-855F-96D1502F94D9}" type="presParOf" srcId="{872D009C-BE7C-42D5-AB8E-9114618C453D}" destId="{C1E08834-55BA-4AC6-AD92-219FF83B5DCB}" srcOrd="1" destOrd="0" presId="urn:microsoft.com/office/officeart/2005/8/layout/chevron2"/>
    <dgm:cxn modelId="{33721791-A1CF-41DD-81AC-4866D7B56B18}" type="presParOf" srcId="{D0D9A9B5-5197-43A2-93A9-1F0617246720}" destId="{3176A129-0633-4641-BAC1-3B24A3686C69}" srcOrd="5" destOrd="0" presId="urn:microsoft.com/office/officeart/2005/8/layout/chevron2"/>
    <dgm:cxn modelId="{7105A3EB-2564-4BC7-93B8-19BB4E549AB4}" type="presParOf" srcId="{D0D9A9B5-5197-43A2-93A9-1F0617246720}" destId="{29D9578F-3DB7-4FD3-B53C-1EDE6BB3DA6E}" srcOrd="6" destOrd="0" presId="urn:microsoft.com/office/officeart/2005/8/layout/chevron2"/>
    <dgm:cxn modelId="{82E11E0E-23CF-4657-B02A-B612416C08CC}" type="presParOf" srcId="{29D9578F-3DB7-4FD3-B53C-1EDE6BB3DA6E}" destId="{9E2DBB5D-500F-4014-9049-39946E142EAC}" srcOrd="0" destOrd="0" presId="urn:microsoft.com/office/officeart/2005/8/layout/chevron2"/>
    <dgm:cxn modelId="{52B029C2-E417-434C-91F1-B39439C1416E}" type="presParOf" srcId="{29D9578F-3DB7-4FD3-B53C-1EDE6BB3DA6E}" destId="{20426CD9-30C1-4780-80BE-B51621A500D7}" srcOrd="1" destOrd="0" presId="urn:microsoft.com/office/officeart/2005/8/layout/chevron2"/>
    <dgm:cxn modelId="{84D6F04A-A90F-405C-8A66-AB327BCFDA2F}" type="presParOf" srcId="{D0D9A9B5-5197-43A2-93A9-1F0617246720}" destId="{9B1105C5-942E-459D-AC7E-63FC8372F50D}" srcOrd="7" destOrd="0" presId="urn:microsoft.com/office/officeart/2005/8/layout/chevron2"/>
    <dgm:cxn modelId="{DCB8BD4F-24F7-4355-B1EF-D48886E63C23}" type="presParOf" srcId="{D0D9A9B5-5197-43A2-93A9-1F0617246720}" destId="{1F81FC59-022B-44FB-8344-772251625387}" srcOrd="8" destOrd="0" presId="urn:microsoft.com/office/officeart/2005/8/layout/chevron2"/>
    <dgm:cxn modelId="{AF267831-4AEC-4EAB-9987-16627D0EEEFB}" type="presParOf" srcId="{1F81FC59-022B-44FB-8344-772251625387}" destId="{B1D1C23B-5E2B-4308-9568-624FAC5A9F8A}" srcOrd="0" destOrd="0" presId="urn:microsoft.com/office/officeart/2005/8/layout/chevron2"/>
    <dgm:cxn modelId="{9964DB11-30E6-43F1-AC5C-8884F10BA745}" type="presParOf" srcId="{1F81FC59-022B-44FB-8344-772251625387}" destId="{54690BE0-D346-47DE-862E-DF85557F7F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80A3B-52E9-4AAD-BE08-B0D2F828FD40}">
      <dsp:nvSpPr>
        <dsp:cNvPr id="0" name=""/>
        <dsp:cNvSpPr/>
      </dsp:nvSpPr>
      <dsp:spPr bwMode="auto">
        <a:xfrm>
          <a:off x="-3992512" y="-612915"/>
          <a:ext cx="4757894" cy="4757894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8204E-542E-4B10-9AE6-77251700D20F}">
      <dsp:nvSpPr>
        <dsp:cNvPr id="0" name=""/>
        <dsp:cNvSpPr/>
      </dsp:nvSpPr>
      <dsp:spPr bwMode="auto">
        <a:xfrm>
          <a:off x="401080" y="271545"/>
          <a:ext cx="7843398" cy="543372"/>
        </a:xfrm>
        <a:prstGeom prst="rect">
          <a:avLst/>
        </a:prstGeom>
        <a:solidFill>
          <a:srgbClr val="A43E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2600" b="1" kern="1200" dirty="0" smtClean="0"/>
            <a:t>Le site internet des BU</a:t>
          </a:r>
          <a:endParaRPr lang="fr-FR" sz="2600" kern="1200" dirty="0"/>
        </a:p>
      </dsp:txBody>
      <dsp:txXfrm>
        <a:off x="401080" y="271545"/>
        <a:ext cx="7843398" cy="543372"/>
      </dsp:txXfrm>
    </dsp:sp>
    <dsp:sp modelId="{C7D37766-4DAE-41B1-9536-5E5647CC2C63}">
      <dsp:nvSpPr>
        <dsp:cNvPr id="0" name=""/>
        <dsp:cNvSpPr/>
      </dsp:nvSpPr>
      <dsp:spPr bwMode="auto">
        <a:xfrm>
          <a:off x="146340" y="293317"/>
          <a:ext cx="509479" cy="499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B94DE-20F0-4904-856E-8A7D45BCE648}">
      <dsp:nvSpPr>
        <dsp:cNvPr id="0" name=""/>
        <dsp:cNvSpPr/>
      </dsp:nvSpPr>
      <dsp:spPr bwMode="auto">
        <a:xfrm>
          <a:off x="712608" y="1086745"/>
          <a:ext cx="7531870" cy="543372"/>
        </a:xfrm>
        <a:prstGeom prst="rect">
          <a:avLst/>
        </a:prstGeom>
        <a:solidFill>
          <a:srgbClr val="A43E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2600" b="1" kern="1200" dirty="0" smtClean="0"/>
            <a:t>Focus, l’outil de recherche de la BU</a:t>
          </a:r>
          <a:endParaRPr lang="fr-FR" sz="2600" kern="1200" dirty="0"/>
        </a:p>
      </dsp:txBody>
      <dsp:txXfrm>
        <a:off x="712608" y="1086745"/>
        <a:ext cx="7531870" cy="543372"/>
      </dsp:txXfrm>
    </dsp:sp>
    <dsp:sp modelId="{010A93A3-34AC-4EC7-9DC5-21F48728E3DB}">
      <dsp:nvSpPr>
        <dsp:cNvPr id="0" name=""/>
        <dsp:cNvSpPr/>
      </dsp:nvSpPr>
      <dsp:spPr bwMode="auto">
        <a:xfrm>
          <a:off x="462317" y="1107332"/>
          <a:ext cx="500582" cy="502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40547"/>
              <a:satOff val="12088"/>
              <a:lumOff val="-4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9627D-8078-4D4F-A95E-81F6598EE55C}">
      <dsp:nvSpPr>
        <dsp:cNvPr id="0" name=""/>
        <dsp:cNvSpPr/>
      </dsp:nvSpPr>
      <dsp:spPr bwMode="auto">
        <a:xfrm>
          <a:off x="759393" y="1911726"/>
          <a:ext cx="7531870" cy="543372"/>
        </a:xfrm>
        <a:prstGeom prst="rect">
          <a:avLst/>
        </a:prstGeom>
        <a:solidFill>
          <a:srgbClr val="A43E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2600" kern="1200" dirty="0" smtClean="0"/>
            <a:t>Ressources en ligne</a:t>
          </a:r>
          <a:endParaRPr lang="fr-FR" sz="2600" kern="1200" dirty="0"/>
        </a:p>
      </dsp:txBody>
      <dsp:txXfrm>
        <a:off x="759393" y="1911726"/>
        <a:ext cx="7531870" cy="543372"/>
      </dsp:txXfrm>
    </dsp:sp>
    <dsp:sp modelId="{2CB0EE32-8787-42B0-803C-C938256F71BA}">
      <dsp:nvSpPr>
        <dsp:cNvPr id="0" name=""/>
        <dsp:cNvSpPr/>
      </dsp:nvSpPr>
      <dsp:spPr bwMode="auto">
        <a:xfrm>
          <a:off x="455019" y="1907987"/>
          <a:ext cx="515178" cy="531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881093"/>
              <a:satOff val="24177"/>
              <a:lumOff val="-91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EE378-3F90-4BFD-9511-638DBB7694EA}">
      <dsp:nvSpPr>
        <dsp:cNvPr id="0" name=""/>
        <dsp:cNvSpPr/>
      </dsp:nvSpPr>
      <dsp:spPr bwMode="auto">
        <a:xfrm>
          <a:off x="401080" y="2717146"/>
          <a:ext cx="7843398" cy="543372"/>
        </a:xfrm>
        <a:prstGeom prst="rect">
          <a:avLst/>
        </a:prstGeom>
        <a:solidFill>
          <a:srgbClr val="A43E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30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2600" b="1" kern="1200" dirty="0" smtClean="0"/>
            <a:t>Utiliser les informations</a:t>
          </a:r>
          <a:endParaRPr lang="fr-FR" sz="2600" b="1" kern="1200" dirty="0"/>
        </a:p>
      </dsp:txBody>
      <dsp:txXfrm>
        <a:off x="401080" y="2717146"/>
        <a:ext cx="7843398" cy="543372"/>
      </dsp:txXfrm>
    </dsp:sp>
    <dsp:sp modelId="{EAA1526A-CED5-49BE-992A-AE1B6886E7F9}">
      <dsp:nvSpPr>
        <dsp:cNvPr id="0" name=""/>
        <dsp:cNvSpPr/>
      </dsp:nvSpPr>
      <dsp:spPr bwMode="auto">
        <a:xfrm>
          <a:off x="115072" y="2710394"/>
          <a:ext cx="572015" cy="5568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821640"/>
              <a:satOff val="36265"/>
              <a:lumOff val="-137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75A4-776A-4C2E-A7A0-81314409783F}">
      <dsp:nvSpPr>
        <dsp:cNvPr id="0" name=""/>
        <dsp:cNvSpPr/>
      </dsp:nvSpPr>
      <dsp:spPr bwMode="auto">
        <a:xfrm rot="5400000">
          <a:off x="-137383" y="138961"/>
          <a:ext cx="915886" cy="64112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1600" kern="1200">
              <a:solidFill>
                <a:srgbClr val="3A808E"/>
              </a:solidFill>
            </a:rPr>
            <a:t> </a:t>
          </a:r>
        </a:p>
      </dsp:txBody>
      <dsp:txXfrm rot="-5400000">
        <a:off x="0" y="322138"/>
        <a:ext cx="641120" cy="274766"/>
      </dsp:txXfrm>
    </dsp:sp>
    <dsp:sp modelId="{6B76CED5-BBE4-439F-BCD0-844B23D88791}">
      <dsp:nvSpPr>
        <dsp:cNvPr id="0" name=""/>
        <dsp:cNvSpPr/>
      </dsp:nvSpPr>
      <dsp:spPr bwMode="auto">
        <a:xfrm rot="5400000">
          <a:off x="2795205" y="-2152505"/>
          <a:ext cx="595326" cy="4903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1600" kern="1200">
              <a:solidFill>
                <a:srgbClr val="3A808E"/>
              </a:solidFill>
              <a:latin typeface="Arial"/>
              <a:cs typeface="Arial"/>
            </a:rPr>
            <a:t>Le compte-lecteur à distance, via l’outil FOCUS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endParaRPr lang="fr-FR" sz="1600" kern="1200">
            <a:solidFill>
              <a:srgbClr val="3A808E"/>
            </a:solidFill>
            <a:latin typeface="Arial"/>
            <a:cs typeface="Arial"/>
          </a:endParaRPr>
        </a:p>
      </dsp:txBody>
      <dsp:txXfrm rot="-5400000">
        <a:off x="641121" y="30640"/>
        <a:ext cx="4874434" cy="537204"/>
      </dsp:txXfrm>
    </dsp:sp>
    <dsp:sp modelId="{0639A9AC-307A-443E-8EB1-A9CB0DC250B3}">
      <dsp:nvSpPr>
        <dsp:cNvPr id="0" name=""/>
        <dsp:cNvSpPr/>
      </dsp:nvSpPr>
      <dsp:spPr bwMode="auto">
        <a:xfrm rot="5400000">
          <a:off x="-137383" y="935314"/>
          <a:ext cx="915886" cy="64112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endParaRPr lang="fr-FR" sz="1600" kern="1200">
            <a:solidFill>
              <a:srgbClr val="3A808E"/>
            </a:solidFill>
          </a:endParaRPr>
        </a:p>
      </dsp:txBody>
      <dsp:txXfrm rot="-5400000">
        <a:off x="0" y="1118491"/>
        <a:ext cx="641120" cy="274766"/>
      </dsp:txXfrm>
    </dsp:sp>
    <dsp:sp modelId="{8905F131-BB41-4EFF-8C9D-B8FEBFFEA6B5}">
      <dsp:nvSpPr>
        <dsp:cNvPr id="0" name=""/>
        <dsp:cNvSpPr/>
      </dsp:nvSpPr>
      <dsp:spPr bwMode="auto">
        <a:xfrm rot="5400000">
          <a:off x="2795205" y="-1356152"/>
          <a:ext cx="595326" cy="4903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1600" kern="1200" dirty="0">
              <a:solidFill>
                <a:srgbClr val="3A808E"/>
              </a:solidFill>
              <a:latin typeface="Arial"/>
              <a:cs typeface="Arial"/>
            </a:rPr>
            <a:t>Réserver une salle de travail en groupe (11 salles)</a:t>
          </a:r>
        </a:p>
      </dsp:txBody>
      <dsp:txXfrm rot="-5400000">
        <a:off x="641121" y="826993"/>
        <a:ext cx="4874434" cy="537204"/>
      </dsp:txXfrm>
    </dsp:sp>
    <dsp:sp modelId="{F983B667-0DED-4084-8350-B88C1DC1CFB6}">
      <dsp:nvSpPr>
        <dsp:cNvPr id="0" name=""/>
        <dsp:cNvSpPr/>
      </dsp:nvSpPr>
      <dsp:spPr bwMode="auto">
        <a:xfrm rot="5400000">
          <a:off x="-137383" y="1731667"/>
          <a:ext cx="915886" cy="64112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1600" kern="1200">
              <a:solidFill>
                <a:srgbClr val="3A808E"/>
              </a:solidFill>
            </a:rPr>
            <a:t> </a:t>
          </a:r>
        </a:p>
      </dsp:txBody>
      <dsp:txXfrm rot="-5400000">
        <a:off x="0" y="1914844"/>
        <a:ext cx="641120" cy="274766"/>
      </dsp:txXfrm>
    </dsp:sp>
    <dsp:sp modelId="{C1E08834-55BA-4AC6-AD92-219FF83B5DCB}">
      <dsp:nvSpPr>
        <dsp:cNvPr id="0" name=""/>
        <dsp:cNvSpPr/>
      </dsp:nvSpPr>
      <dsp:spPr bwMode="auto">
        <a:xfrm rot="5400000">
          <a:off x="2795205" y="-559799"/>
          <a:ext cx="595326" cy="4903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1600" kern="1200" dirty="0">
              <a:solidFill>
                <a:srgbClr val="3A808E"/>
              </a:solidFill>
              <a:latin typeface="Arial"/>
              <a:cs typeface="Arial"/>
            </a:rPr>
            <a:t>Prêt entre bibliothèques (Orsay-KB)</a:t>
          </a:r>
        </a:p>
      </dsp:txBody>
      <dsp:txXfrm rot="-5400000">
        <a:off x="641121" y="1623346"/>
        <a:ext cx="4874434" cy="537204"/>
      </dsp:txXfrm>
    </dsp:sp>
    <dsp:sp modelId="{9E2DBB5D-500F-4014-9049-39946E142EAC}">
      <dsp:nvSpPr>
        <dsp:cNvPr id="0" name=""/>
        <dsp:cNvSpPr/>
      </dsp:nvSpPr>
      <dsp:spPr bwMode="auto">
        <a:xfrm rot="5400000">
          <a:off x="-137383" y="2528020"/>
          <a:ext cx="915886" cy="64112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1600" kern="1200">
              <a:solidFill>
                <a:srgbClr val="3A808E"/>
              </a:solidFill>
            </a:rPr>
            <a:t> </a:t>
          </a:r>
        </a:p>
      </dsp:txBody>
      <dsp:txXfrm rot="-5400000">
        <a:off x="0" y="2711197"/>
        <a:ext cx="641120" cy="274766"/>
      </dsp:txXfrm>
    </dsp:sp>
    <dsp:sp modelId="{20426CD9-30C1-4780-80BE-B51621A500D7}">
      <dsp:nvSpPr>
        <dsp:cNvPr id="0" name=""/>
        <dsp:cNvSpPr/>
      </dsp:nvSpPr>
      <dsp:spPr bwMode="auto">
        <a:xfrm rot="5400000">
          <a:off x="2795205" y="236553"/>
          <a:ext cx="595326" cy="4903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1600" kern="1200" dirty="0">
              <a:solidFill>
                <a:srgbClr val="3A808E"/>
              </a:solidFill>
              <a:latin typeface="Arial"/>
              <a:cs typeface="Arial"/>
            </a:rPr>
            <a:t>Formations et ateliers à la recherche documentaire </a:t>
          </a:r>
        </a:p>
      </dsp:txBody>
      <dsp:txXfrm rot="-5400000">
        <a:off x="641121" y="2419699"/>
        <a:ext cx="4874434" cy="537204"/>
      </dsp:txXfrm>
    </dsp:sp>
    <dsp:sp modelId="{B1D1C23B-5E2B-4308-9568-624FAC5A9F8A}">
      <dsp:nvSpPr>
        <dsp:cNvPr id="0" name=""/>
        <dsp:cNvSpPr/>
      </dsp:nvSpPr>
      <dsp:spPr bwMode="auto">
        <a:xfrm rot="5400000">
          <a:off x="-137383" y="3324373"/>
          <a:ext cx="915886" cy="641120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fr-FR" sz="1600" kern="1200">
              <a:solidFill>
                <a:srgbClr val="3A808E"/>
              </a:solidFill>
            </a:rPr>
            <a:t> </a:t>
          </a:r>
        </a:p>
      </dsp:txBody>
      <dsp:txXfrm rot="-5400000">
        <a:off x="0" y="3507550"/>
        <a:ext cx="641120" cy="274766"/>
      </dsp:txXfrm>
    </dsp:sp>
    <dsp:sp modelId="{54690BE0-D346-47DE-862E-DF85557F7F61}">
      <dsp:nvSpPr>
        <dsp:cNvPr id="0" name=""/>
        <dsp:cNvSpPr/>
      </dsp:nvSpPr>
      <dsp:spPr bwMode="auto">
        <a:xfrm rot="5400000">
          <a:off x="2795205" y="1032905"/>
          <a:ext cx="595326" cy="4903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fr-FR" sz="1600" kern="1200" dirty="0">
              <a:solidFill>
                <a:srgbClr val="3A808E"/>
              </a:solidFill>
              <a:latin typeface="Arial"/>
              <a:cs typeface="Arial"/>
            </a:rPr>
            <a:t>Web-tutoriels en ligne (chaîne </a:t>
          </a:r>
          <a:r>
            <a:rPr lang="fr-FR" sz="1600" u="sng" kern="1200" dirty="0" err="1">
              <a:solidFill>
                <a:srgbClr val="3A808E"/>
              </a:solidFill>
              <a:latin typeface="Arial"/>
              <a:cs typeface="Arial"/>
              <a:hlinkClick xmlns:r="http://schemas.openxmlformats.org/officeDocument/2006/relationships" r:id="rId1" tooltip="https://www.youtube.com/playlist?list=PLJFDLbH_mXecCBbDVEUZib83zZZB6aiTQ"/>
            </a:rPr>
            <a:t>Youtube</a:t>
          </a:r>
          <a:r>
            <a:rPr lang="fr-FR" sz="1600" kern="1200" dirty="0">
              <a:solidFill>
                <a:srgbClr val="3A808E"/>
              </a:solidFill>
              <a:latin typeface="Arial"/>
              <a:cs typeface="Arial"/>
            </a:rPr>
            <a:t> de Saclay)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endParaRPr lang="fr-FR" sz="1600" kern="1200">
            <a:solidFill>
              <a:srgbClr val="3A808E"/>
            </a:solidFill>
            <a:latin typeface="Arial"/>
            <a:cs typeface="Arial"/>
          </a:endParaRPr>
        </a:p>
      </dsp:txBody>
      <dsp:txXfrm rot="-5400000">
        <a:off x="641121" y="3216051"/>
        <a:ext cx="4874434" cy="53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9C52B-7368-449B-9DF1-EC4B5B551DA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23160-7E4E-423B-B7F1-C827848E1A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5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12DE0-1B30-4D21-ABE6-00FF90C68C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27550" cy="25479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19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E9AC21-365F-4916-8611-BEA93BC3F52C}" type="datetime4">
              <a:rPr lang="fr-FR" smtClean="0"/>
              <a:t>16 février 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9750F9-F327-45B0-91F0-DC49C12826C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00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1"/>
            <a:ext cx="6095999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669867" cy="3258820"/>
          </a:xfrm>
          <a:custGeom>
            <a:avLst/>
            <a:gdLst/>
            <a:ahLst/>
            <a:cxnLst/>
            <a:rect l="l" t="t" r="r" b="b"/>
            <a:pathLst>
              <a:path w="6502400" h="3258820">
                <a:moveTo>
                  <a:pt x="6502400" y="0"/>
                </a:moveTo>
                <a:lnTo>
                  <a:pt x="0" y="0"/>
                </a:lnTo>
                <a:lnTo>
                  <a:pt x="0" y="3258820"/>
                </a:lnTo>
                <a:lnTo>
                  <a:pt x="6502400" y="3258820"/>
                </a:lnTo>
                <a:lnTo>
                  <a:pt x="6502400" y="0"/>
                </a:lnTo>
                <a:close/>
              </a:path>
            </a:pathLst>
          </a:custGeom>
          <a:solidFill>
            <a:srgbClr val="63083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3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2838" y="2165229"/>
            <a:ext cx="6383999" cy="325216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2836" y="188640"/>
            <a:ext cx="6384000" cy="1619672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9026880" y="4412316"/>
            <a:ext cx="2784000" cy="245431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36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7073659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77177" y="1825625"/>
            <a:ext cx="4819291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95333" y="6202842"/>
            <a:ext cx="1920000" cy="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7177178" y="365127"/>
            <a:ext cx="4842295" cy="58377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7073661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95333" y="6202842"/>
            <a:ext cx="1920000" cy="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/>
          <p:nvPr userDrawn="1"/>
        </p:nvSpPr>
        <p:spPr bwMode="auto">
          <a:xfrm>
            <a:off x="623392" y="274638"/>
            <a:ext cx="10177131" cy="56207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63003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800" b="0">
              <a:solidFill>
                <a:srgbClr val="8B9688"/>
              </a:solidFill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844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6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 contenu numér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auto">
          <a:xfrm>
            <a:off x="0" y="0"/>
            <a:ext cx="12192000" cy="1268760"/>
          </a:xfrm>
          <a:prstGeom prst="rect">
            <a:avLst/>
          </a:prstGeom>
          <a:solidFill>
            <a:srgbClr val="6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767646" y="188760"/>
            <a:ext cx="1225073" cy="108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 bwMode="auto">
          <a:xfrm>
            <a:off x="623392" y="274638"/>
            <a:ext cx="10177131" cy="5620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23392" y="6356351"/>
            <a:ext cx="1440160" cy="365125"/>
          </a:xfrm>
          <a:prstGeom prst="rect">
            <a:avLst/>
          </a:prstGeom>
        </p:spPr>
        <p:txBody>
          <a:bodyPr/>
          <a:lstStyle>
            <a:lvl1pPr>
              <a:defRPr lang="fr-FR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1C90A5-C474-45C2-8719-E69FDD0C6A55}" type="slidenum">
              <a:rPr>
                <a:solidFill>
                  <a:srgbClr val="63003C"/>
                </a:solidFill>
              </a:rPr>
              <a:t>‹N°›</a:t>
            </a:fld>
            <a:endParaRPr>
              <a:solidFill>
                <a:srgbClr val="63003C"/>
              </a:solidFill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23392" y="1556792"/>
            <a:ext cx="10177131" cy="4641124"/>
          </a:xfrm>
        </p:spPr>
        <p:txBody>
          <a:bodyPr/>
          <a:lstStyle>
            <a:lvl1pPr marL="504000" indent="-504000">
              <a:spcBef>
                <a:spcPts val="1400"/>
              </a:spcBef>
              <a:spcAft>
                <a:spcPts val="0"/>
              </a:spcAft>
              <a:buClr>
                <a:srgbClr val="63003C"/>
              </a:buClr>
              <a:buSzPct val="150000"/>
              <a:buFont typeface="+mj-lt"/>
              <a:buAutoNum type="arabicPeriod"/>
              <a:defRPr/>
            </a:lvl1pPr>
            <a:lvl2pPr marL="504000">
              <a:buClr>
                <a:srgbClr val="63003C"/>
              </a:buClr>
              <a:defRPr/>
            </a:lvl2pPr>
            <a:lvl3pPr marL="504000">
              <a:buClr>
                <a:srgbClr val="63003C"/>
              </a:buClr>
              <a:defRPr/>
            </a:lvl3pPr>
            <a:lvl4pPr marL="684000">
              <a:buClr>
                <a:srgbClr val="63003C"/>
              </a:buClr>
              <a:defRPr/>
            </a:lvl4pPr>
            <a:lvl5pPr marL="684000" indent="0">
              <a:buClr>
                <a:srgbClr val="63003C"/>
              </a:buClr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34020" y="6243046"/>
            <a:ext cx="1680000" cy="557742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767646" y="1700808"/>
            <a:ext cx="1225073" cy="1080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80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4667"/>
            <a:ext cx="6746836" cy="227421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7B52807-DA9F-0143-86B1-7DB821DC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6746844" cy="2274215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72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7073659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fr-FR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177177" y="1825625"/>
            <a:ext cx="4819291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895333" y="6202842"/>
            <a:ext cx="1920000" cy="4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00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1"/>
            <a:ext cx="6095999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669867" cy="3258820"/>
          </a:xfrm>
          <a:custGeom>
            <a:avLst/>
            <a:gdLst/>
            <a:ahLst/>
            <a:cxnLst/>
            <a:rect l="l" t="t" r="r" b="b"/>
            <a:pathLst>
              <a:path w="6502400" h="3258820">
                <a:moveTo>
                  <a:pt x="6502400" y="0"/>
                </a:moveTo>
                <a:lnTo>
                  <a:pt x="0" y="0"/>
                </a:lnTo>
                <a:lnTo>
                  <a:pt x="0" y="3258820"/>
                </a:lnTo>
                <a:lnTo>
                  <a:pt x="6502400" y="3258820"/>
                </a:lnTo>
                <a:lnTo>
                  <a:pt x="6502400" y="0"/>
                </a:lnTo>
                <a:close/>
              </a:path>
            </a:pathLst>
          </a:custGeom>
          <a:solidFill>
            <a:srgbClr val="63083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4714" y="1957007"/>
            <a:ext cx="95825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4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4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1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70000"/>
          </a:xfrm>
          <a:custGeom>
            <a:avLst/>
            <a:gdLst/>
            <a:ahLst/>
            <a:cxnLst/>
            <a:rect l="l" t="t" r="r" b="b"/>
            <a:pathLst>
              <a:path w="9144000" h="1270000">
                <a:moveTo>
                  <a:pt x="9144000" y="0"/>
                </a:moveTo>
                <a:lnTo>
                  <a:pt x="0" y="0"/>
                </a:lnTo>
                <a:lnTo>
                  <a:pt x="0" y="1270000"/>
                </a:lnTo>
                <a:lnTo>
                  <a:pt x="9144000" y="1270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004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9532097" y="6243320"/>
            <a:ext cx="1566008" cy="556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51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003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" y="1"/>
            <a:ext cx="6095999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669867" cy="3258820"/>
          </a:xfrm>
          <a:custGeom>
            <a:avLst/>
            <a:gdLst/>
            <a:ahLst/>
            <a:cxnLst/>
            <a:rect l="l" t="t" r="r" b="b"/>
            <a:pathLst>
              <a:path w="6502400" h="3258820">
                <a:moveTo>
                  <a:pt x="6502400" y="0"/>
                </a:moveTo>
                <a:lnTo>
                  <a:pt x="0" y="0"/>
                </a:lnTo>
                <a:lnTo>
                  <a:pt x="0" y="3258820"/>
                </a:lnTo>
                <a:lnTo>
                  <a:pt x="6502400" y="3258820"/>
                </a:lnTo>
                <a:lnTo>
                  <a:pt x="6502400" y="0"/>
                </a:lnTo>
                <a:close/>
              </a:path>
            </a:pathLst>
          </a:custGeom>
          <a:solidFill>
            <a:srgbClr val="63083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3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5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0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0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5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FC8B-3A53-4601-8568-0B0E77BAE633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4F04-69E8-4EEB-A329-53B32451DE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6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046173-2B5A-4462-9100-69D7613B339B}" type="datetimeFigureOut">
              <a:rPr lang="fr-FR">
                <a:solidFill>
                  <a:srgbClr val="63003C">
                    <a:tint val="75000"/>
                  </a:srgbClr>
                </a:solidFill>
              </a:rPr>
              <a:t>16/02/2023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B0FBA5-3649-4193-81EC-FC1C61F9B58C}" type="slidenum">
              <a:rPr lang="fr-FR">
                <a:solidFill>
                  <a:srgbClr val="63003C">
                    <a:tint val="75000"/>
                  </a:srgbClr>
                </a:solidFill>
              </a:rPr>
              <a:t>‹N°›</a:t>
            </a:fld>
            <a:endParaRPr lang="fr-FR">
              <a:solidFill>
                <a:srgbClr val="6300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0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444" y="6141906"/>
            <a:ext cx="1705713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5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270000"/>
          </a:xfrm>
          <a:custGeom>
            <a:avLst/>
            <a:gdLst/>
            <a:ahLst/>
            <a:cxnLst/>
            <a:rect l="l" t="t" r="r" b="b"/>
            <a:pathLst>
              <a:path w="9144000" h="1270000">
                <a:moveTo>
                  <a:pt x="9144000" y="0"/>
                </a:moveTo>
                <a:lnTo>
                  <a:pt x="0" y="0"/>
                </a:lnTo>
                <a:lnTo>
                  <a:pt x="0" y="1270000"/>
                </a:lnTo>
                <a:lnTo>
                  <a:pt x="9144000" y="1270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20045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9532097" y="6243320"/>
            <a:ext cx="1566008" cy="556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0932231" y="1730459"/>
            <a:ext cx="906709" cy="1050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417830"/>
            <a:ext cx="1198202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9198" y="1550417"/>
            <a:ext cx="82829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29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x6OllHu57-E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FErXs8nO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download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www.youtube.com/playlist?list=PLJFDLbH_mXecCBbDVEUZib83zZZB6aiTQ" TargetMode="Externa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otheques.universite-paris-saclay.f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bibliotheques.u-psud.fr/fr/index.html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8897" y="2485073"/>
            <a:ext cx="68707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defRPr/>
            </a:pPr>
            <a:r>
              <a:rPr lang="fr-FR" sz="60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FORMATION IFSI</a:t>
            </a:r>
            <a:endParaRPr lang="fr-FR" sz="4400" dirty="0"/>
          </a:p>
          <a:p>
            <a:pPr algn="ctr">
              <a:defRPr/>
            </a:pPr>
            <a:endParaRPr lang="fr-FR" sz="4400" b="1" dirty="0">
              <a:solidFill>
                <a:schemeClr val="bg1"/>
              </a:solidFill>
              <a:latin typeface="Arial"/>
              <a:ea typeface="ＭＳ Ｐゴシック"/>
              <a:cs typeface="Arial"/>
            </a:endParaRPr>
          </a:p>
          <a:p>
            <a:pPr algn="ctr">
              <a:defRPr/>
            </a:pPr>
            <a:r>
              <a:rPr lang="fr-FR" sz="44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Mercredi 1</a:t>
            </a:r>
            <a:r>
              <a:rPr lang="fr-FR" sz="4400" b="1" baseline="300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er</a:t>
            </a:r>
            <a:r>
              <a:rPr lang="fr-FR" sz="44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février 2023</a:t>
            </a:r>
            <a:endParaRPr lang="fr-FR" sz="4400" dirty="0"/>
          </a:p>
          <a:p>
            <a:pPr algn="ctr">
              <a:defRPr/>
            </a:pPr>
            <a:r>
              <a:rPr lang="fr-FR" sz="4400" b="1" dirty="0" smtClean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fr-FR" sz="44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BU Sciences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40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 bwMode="auto">
          <a:xfrm>
            <a:off x="1704731" y="5172221"/>
            <a:ext cx="2484572" cy="98750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300" kern="0">
                <a:solidFill>
                  <a:srgbClr val="9B3B60"/>
                </a:solidFill>
                <a:latin typeface="Arial"/>
                <a:cs typeface="Arial"/>
              </a:rPr>
              <a:t> </a:t>
            </a:r>
            <a:endParaRPr kern="0">
              <a:solidFill>
                <a:srgbClr val="9B3B60"/>
              </a:solidFill>
              <a:latin typeface="Open Sans"/>
            </a:endParaRPr>
          </a:p>
          <a:p>
            <a:pPr>
              <a:defRPr/>
            </a:pPr>
            <a:endParaRPr lang="fr-FR" sz="1300" kern="0">
              <a:solidFill>
                <a:srgbClr val="9B3B60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1300" kern="0">
              <a:solidFill>
                <a:srgbClr val="9B3B60"/>
              </a:solidFill>
              <a:latin typeface="Arial"/>
              <a:cs typeface="Arial"/>
            </a:endParaRPr>
          </a:p>
          <a:p>
            <a:pPr>
              <a:defRPr/>
            </a:pPr>
            <a:endParaRPr lang="fr-FR" sz="1300" kern="0">
              <a:solidFill>
                <a:srgbClr val="9B3B60"/>
              </a:solidFill>
              <a:latin typeface="Arial"/>
              <a:cs typeface="Arial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055440" y="40466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3000" b="1" kern="0">
                <a:solidFill>
                  <a:srgbClr val="FFFFFF"/>
                </a:solidFill>
                <a:latin typeface="Open Sans"/>
              </a:rPr>
              <a:t>ACCÈS AUX RESSOURCES EN LIGNE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4029" y="1854788"/>
            <a:ext cx="4851165" cy="2687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7572759" y="1854788"/>
            <a:ext cx="2195649" cy="710116"/>
          </a:xfrm>
          <a:prstGeom prst="rect">
            <a:avLst/>
          </a:prstGeom>
          <a:blipFill>
            <a:blip r:embed="rId3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80176" y="2675991"/>
            <a:ext cx="1980192" cy="432764"/>
          </a:xfrm>
          <a:prstGeom prst="rect">
            <a:avLst/>
          </a:prstGeom>
          <a:blipFill>
            <a:blip r:embed="rId4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72757" y="3108756"/>
            <a:ext cx="2195650" cy="483655"/>
          </a:xfrm>
          <a:prstGeom prst="rect">
            <a:avLst/>
          </a:prstGeom>
          <a:blipFill>
            <a:blip r:embed="rId5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533924" y="3623097"/>
            <a:ext cx="2195650" cy="513165"/>
          </a:xfrm>
          <a:prstGeom prst="rect">
            <a:avLst/>
          </a:prstGeom>
          <a:blipFill>
            <a:blip r:embed="rId6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" name="Rectangle avec flèche vers le haut 1"/>
          <p:cNvSpPr/>
          <p:nvPr/>
        </p:nvSpPr>
        <p:spPr bwMode="auto">
          <a:xfrm>
            <a:off x="4474850" y="4384728"/>
            <a:ext cx="1800200" cy="2088232"/>
          </a:xfrm>
          <a:prstGeom prst="upArrowCallout">
            <a:avLst>
              <a:gd name="adj1" fmla="val 12809"/>
              <a:gd name="adj2" fmla="val 10778"/>
              <a:gd name="adj3" fmla="val 25000"/>
              <a:gd name="adj4" fmla="val 28195"/>
            </a:avLst>
          </a:prstGeom>
          <a:solidFill>
            <a:srgbClr val="3A808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400" kern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fr-FR" sz="1400" kern="0" dirty="0" smtClean="0">
                <a:solidFill>
                  <a:srgbClr val="FFFFFF"/>
                </a:solidFill>
                <a:latin typeface="Arial"/>
                <a:cs typeface="Arial"/>
              </a:rPr>
              <a:t>ccès </a:t>
            </a:r>
            <a:r>
              <a:rPr lang="fr-FR" sz="1400" kern="0" dirty="0">
                <a:solidFill>
                  <a:srgbClr val="FFFFFF"/>
                </a:solidFill>
                <a:latin typeface="Arial"/>
                <a:cs typeface="Arial"/>
              </a:rPr>
              <a:t>aux </a:t>
            </a:r>
            <a:r>
              <a:rPr lang="fr-FR" sz="1400" kern="0" dirty="0" smtClean="0">
                <a:solidFill>
                  <a:srgbClr val="FFFFFF"/>
                </a:solidFill>
                <a:latin typeface="Arial"/>
                <a:cs typeface="Arial"/>
              </a:rPr>
              <a:t>ressources en santé</a:t>
            </a:r>
            <a:endParaRPr lang="fr-FR" sz="14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11797" y="5227662"/>
            <a:ext cx="2520280" cy="876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400" kern="0" dirty="0"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350 000 e-books</a:t>
            </a:r>
          </a:p>
          <a:p>
            <a:pPr>
              <a:defRPr/>
            </a:pPr>
            <a:r>
              <a:rPr lang="fr-FR" sz="1400" kern="0" dirty="0"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15 000 e-revues payantes</a:t>
            </a:r>
            <a:endParaRPr kern="0" dirty="0">
              <a:solidFill>
                <a:srgbClr val="9B3B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/>
            </a:endParaRPr>
          </a:p>
          <a:p>
            <a:pPr>
              <a:defRPr/>
            </a:pPr>
            <a:r>
              <a:rPr lang="fr-FR" sz="1400" kern="0" dirty="0"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45 bases de données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504165" y="4834413"/>
            <a:ext cx="2105938" cy="720080"/>
          </a:xfrm>
          <a:prstGeom prst="rect">
            <a:avLst/>
          </a:prstGeom>
          <a:blipFill>
            <a:blip r:embed="rId7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52324" y="5554493"/>
            <a:ext cx="2195650" cy="460236"/>
          </a:xfrm>
          <a:prstGeom prst="rect">
            <a:avLst/>
          </a:prstGeom>
          <a:blipFill>
            <a:blip r:embed="rId8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79645" y="4166948"/>
            <a:ext cx="2220002" cy="771771"/>
          </a:xfrm>
          <a:prstGeom prst="rect">
            <a:avLst/>
          </a:prstGeom>
          <a:blipFill>
            <a:blip r:embed="rId9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8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ZOOM SUR … </a:t>
            </a:r>
            <a:r>
              <a:rPr lang="fr-FR" dirty="0" err="1" smtClean="0"/>
              <a:t>Sholarvox</a:t>
            </a:r>
            <a:r>
              <a:rPr lang="fr-FR" dirty="0" smtClean="0"/>
              <a:t> Santé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81378" y="1861547"/>
            <a:ext cx="7195099" cy="4354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 bwMode="auto">
          <a:xfrm>
            <a:off x="9098166" y="2156864"/>
            <a:ext cx="1964296" cy="84698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3000 titres en santé/médecine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9095934" y="3831986"/>
            <a:ext cx="1944216" cy="577905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9B3B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streaming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9142730" y="4506660"/>
            <a:ext cx="1872208" cy="52485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Annotations et marques-pages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9142730" y="5196502"/>
            <a:ext cx="1860080" cy="45284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Etagères de cours</a:t>
            </a: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9121146" y="3102079"/>
            <a:ext cx="1919004" cy="56491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50 % anglais, 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9B3B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50 % français</a:t>
            </a:r>
          </a:p>
        </p:txBody>
      </p:sp>
    </p:spTree>
    <p:extLst>
      <p:ext uri="{BB962C8B-B14F-4D97-AF65-F5344CB8AC3E}">
        <p14:creationId xmlns:p14="http://schemas.microsoft.com/office/powerpoint/2010/main" val="19445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ZOOM SUR … EM PREMIUM (Elsevier Paramédical)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847" y="1620949"/>
            <a:ext cx="6148722" cy="464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9168057" y="2767398"/>
            <a:ext cx="1964296" cy="1174649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B3B60"/>
                </a:solidFill>
              </a:rPr>
              <a:t>Accès en ligne aux articles du traité  Savoirs et soins </a:t>
            </a:r>
            <a:r>
              <a:rPr lang="fr-FR" sz="1400" b="1" dirty="0" err="1" smtClean="0">
                <a:solidFill>
                  <a:srgbClr val="9B3B60"/>
                </a:solidFill>
              </a:rPr>
              <a:t>infirmiersA</a:t>
            </a:r>
            <a:endParaRPr lang="fr-FR" sz="1400" b="1" dirty="0">
              <a:solidFill>
                <a:srgbClr val="9B3B6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88137" y="4162410"/>
            <a:ext cx="1944216" cy="691757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B3B60"/>
                </a:solidFill>
              </a:rPr>
              <a:t>40 revues médicales francophones et anglophones</a:t>
            </a:r>
            <a:endParaRPr lang="fr-FR" sz="1400" b="1" dirty="0">
              <a:solidFill>
                <a:srgbClr val="9B3B6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272273" y="5143545"/>
            <a:ext cx="1860080" cy="617834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9B3B60"/>
                </a:solidFill>
              </a:rPr>
              <a:t>PDFs</a:t>
            </a:r>
            <a:r>
              <a:rPr lang="fr-FR" sz="1400" b="1" dirty="0" smtClean="0">
                <a:solidFill>
                  <a:srgbClr val="9B3B60"/>
                </a:solidFill>
              </a:rPr>
              <a:t> téléchargeables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144573" y="1995778"/>
            <a:ext cx="1919004" cy="564918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B3B60"/>
                </a:solidFill>
              </a:rPr>
              <a:t>Plateforme de l’éditeur Elsevier</a:t>
            </a:r>
          </a:p>
        </p:txBody>
      </p:sp>
    </p:spTree>
    <p:extLst>
      <p:ext uri="{BB962C8B-B14F-4D97-AF65-F5344CB8AC3E}">
        <p14:creationId xmlns:p14="http://schemas.microsoft.com/office/powerpoint/2010/main" val="39326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ZOOM SUR … CAIRN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923" y="1552690"/>
            <a:ext cx="8178188" cy="4627265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9430450" y="1749288"/>
            <a:ext cx="1964296" cy="1256305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9B3B60"/>
                </a:solidFill>
              </a:rPr>
              <a:t> base de données </a:t>
            </a:r>
            <a:r>
              <a:rPr lang="fr-FR" sz="1400" b="1" dirty="0" smtClean="0">
                <a:solidFill>
                  <a:srgbClr val="9B3B60"/>
                </a:solidFill>
              </a:rPr>
              <a:t>essentiellement </a:t>
            </a:r>
            <a:r>
              <a:rPr lang="fr-FR" sz="1400" b="1" dirty="0">
                <a:solidFill>
                  <a:srgbClr val="9B3B60"/>
                </a:solidFill>
              </a:rPr>
              <a:t>francophones, en sciences humaines et sociales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450530" y="3226412"/>
            <a:ext cx="1944216" cy="691757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9B3B60"/>
                </a:solidFill>
              </a:rPr>
              <a:t>26 revues en santé publique 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9534666" y="5143545"/>
            <a:ext cx="1860080" cy="617834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9B3B60"/>
                </a:solidFill>
              </a:rPr>
              <a:t>PDFs</a:t>
            </a:r>
            <a:r>
              <a:rPr lang="fr-FR" sz="1400" b="1" dirty="0" smtClean="0">
                <a:solidFill>
                  <a:srgbClr val="9B3B60"/>
                </a:solidFill>
              </a:rPr>
              <a:t> téléchargeables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9492598" y="4184978"/>
            <a:ext cx="1944216" cy="691757"/>
          </a:xfrm>
          <a:prstGeom prst="roundRect">
            <a:avLst/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B3B60"/>
                </a:solidFill>
              </a:rPr>
              <a:t>Collections Que-sais-je? Et Repères</a:t>
            </a:r>
            <a:endParaRPr lang="fr-FR" sz="1400" b="1" dirty="0">
              <a:solidFill>
                <a:srgbClr val="9B3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ZOOM SUR … </a:t>
            </a:r>
            <a:r>
              <a:rPr lang="fr-FR" dirty="0" err="1" smtClean="0"/>
              <a:t>ScienceDirect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1764" y="1948090"/>
            <a:ext cx="7374680" cy="402726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A43E6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 bwMode="auto">
          <a:xfrm>
            <a:off x="8990479" y="2895824"/>
            <a:ext cx="1964296" cy="691757"/>
          </a:xfrm>
          <a:prstGeom prst="roundRect">
            <a:avLst>
              <a:gd name="adj" fmla="val 16667"/>
            </a:avLst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2200 revues scientifiques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9000519" y="3684351"/>
            <a:ext cx="1944216" cy="691757"/>
          </a:xfrm>
          <a:prstGeom prst="roundRect">
            <a:avLst>
              <a:gd name="adj" fmla="val 16667"/>
            </a:avLst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Nombreux ebooks en français sur les soins infirmiers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9042587" y="4466528"/>
            <a:ext cx="1860080" cy="617834"/>
          </a:xfrm>
          <a:prstGeom prst="roundRect">
            <a:avLst>
              <a:gd name="adj" fmla="val 16667"/>
            </a:avLst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PDFs téléchargeables/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9B3B60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annotables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9038831" y="5199142"/>
            <a:ext cx="1860080" cy="452848"/>
          </a:xfrm>
          <a:prstGeom prst="roundRect">
            <a:avLst>
              <a:gd name="adj" fmla="val 16667"/>
            </a:avLst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Création d’alertes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8966995" y="2234135"/>
            <a:ext cx="1919004" cy="564918"/>
          </a:xfrm>
          <a:prstGeom prst="roundRect">
            <a:avLst>
              <a:gd name="adj" fmla="val 16667"/>
            </a:avLst>
          </a:prstGeom>
          <a:noFill/>
          <a:ln>
            <a:solidFill>
              <a:srgbClr val="A43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B3B60"/>
                </a:solidFill>
                <a:effectLst/>
                <a:uLnTx/>
                <a:uFillTx/>
                <a:latin typeface="Open Sans"/>
                <a:ea typeface="+mn-ea"/>
              </a:rPr>
              <a:t>Plateforme de l’éditeur Elsevier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9B3B60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22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211" y="3883823"/>
            <a:ext cx="8305342" cy="1460603"/>
          </a:xfrm>
        </p:spPr>
        <p:txBody>
          <a:bodyPr>
            <a:normAutofit fontScale="90000"/>
          </a:bodyPr>
          <a:lstStyle/>
          <a:p>
            <a:r>
              <a:rPr lang="fr-FR" sz="4400" u="sng" dirty="0"/>
              <a:t>Partie II :</a:t>
            </a:r>
            <a:r>
              <a:rPr lang="fr-FR" sz="4400" dirty="0"/>
              <a:t> </a:t>
            </a:r>
            <a:br>
              <a:rPr lang="fr-FR" sz="4400" dirty="0"/>
            </a:br>
            <a:r>
              <a:rPr lang="fr-FR" sz="4400" dirty="0"/>
              <a:t>Utiliser les informations et les documents trouvés</a:t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000" dirty="0" smtClean="0"/>
              <a:t>- Le </a:t>
            </a:r>
            <a:r>
              <a:rPr lang="fr-FR" sz="4000" dirty="0"/>
              <a:t>plagiat</a:t>
            </a:r>
            <a:r>
              <a:rPr lang="fr-FR" sz="4400" dirty="0"/>
              <a:t> 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- </a:t>
            </a:r>
            <a:r>
              <a:rPr lang="fr-FR" sz="4400" dirty="0" err="1" smtClean="0"/>
              <a:t>Zotero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223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320" y="2284768"/>
            <a:ext cx="8305342" cy="492233"/>
          </a:xfrm>
        </p:spPr>
        <p:txBody>
          <a:bodyPr>
            <a:normAutofit fontScale="90000"/>
          </a:bodyPr>
          <a:lstStyle/>
          <a:p>
            <a:r>
              <a:rPr lang="fr-FR" sz="4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 plagiat en quelques mots : </a:t>
            </a:r>
            <a:endParaRPr lang="fr-FR" sz="4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876824-7DB2-4838-812A-5BF0726B0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39" y="3066250"/>
            <a:ext cx="5766318" cy="32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5042298" y="1475137"/>
            <a:ext cx="5086350" cy="17413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Reproduire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tout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partie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d’une œuvre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sans citer son auteur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1012" y="317155"/>
            <a:ext cx="10811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En résumé : Qu’est-ce que le plagiat ?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/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</a:b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8881" y="4384924"/>
            <a:ext cx="5775960" cy="13804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	     Réutilisation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telle quelle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             texte / image / données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197" y="1534328"/>
            <a:ext cx="2128837" cy="98583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Paraphrase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977" y="4455469"/>
            <a:ext cx="1331929" cy="12393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317" y="3912800"/>
            <a:ext cx="4901433" cy="26801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Modification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image  / graphique / carte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6" y="4860625"/>
            <a:ext cx="1511998" cy="16684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l="8681" t="8671" r="9410" b="9341"/>
          <a:stretch/>
        </p:blipFill>
        <p:spPr>
          <a:xfrm>
            <a:off x="3946577" y="5142534"/>
            <a:ext cx="972242" cy="1245686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2051884" y="5609555"/>
            <a:ext cx="1528298" cy="155822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0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2389" y="201919"/>
            <a:ext cx="3926863" cy="620238"/>
          </a:xfrm>
        </p:spPr>
        <p:txBody>
          <a:bodyPr>
            <a:noAutofit/>
          </a:bodyPr>
          <a:lstStyle/>
          <a:p>
            <a:r>
              <a:rPr lang="fr-FR" sz="3600" dirty="0"/>
              <a:t>				</a:t>
            </a:r>
            <a:br>
              <a:rPr lang="fr-FR" sz="3600" dirty="0"/>
            </a:br>
            <a:r>
              <a:rPr lang="fr-FR" sz="3600" b="0" dirty="0"/>
              <a:t/>
            </a:r>
            <a:br>
              <a:rPr lang="fr-FR" sz="3600" b="0" dirty="0"/>
            </a:br>
            <a:r>
              <a:rPr lang="fr-FR" sz="3600" b="0" dirty="0"/>
              <a:t/>
            </a:r>
            <a:br>
              <a:rPr lang="fr-FR" sz="3600" b="0" dirty="0"/>
            </a:br>
            <a:r>
              <a:rPr lang="fr-FR" sz="3600" b="0" dirty="0"/>
              <a:t> </a:t>
            </a:r>
            <a:br>
              <a:rPr lang="fr-FR" sz="3600" b="0" dirty="0"/>
            </a:br>
            <a:r>
              <a:rPr lang="fr-FR" sz="3600" dirty="0"/>
              <a:t>	Mais aussi …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594288" y="3727703"/>
            <a:ext cx="3113483" cy="1052244"/>
          </a:xfrm>
          <a:prstGeom prst="roundRect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</a:rPr>
              <a:t>Et attention à :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85" y="2621856"/>
            <a:ext cx="3557238" cy="352246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Travail de groupe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si un plagie, le reste du groupe aussi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1028" y="5253872"/>
            <a:ext cx="3214687" cy="12001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L’auto-plagiat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86450" y="201919"/>
            <a:ext cx="6116703" cy="22764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Appropriation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des idées / du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travail d’une tierce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personne</a:t>
            </a:r>
          </a:p>
        </p:txBody>
      </p:sp>
      <p:sp>
        <p:nvSpPr>
          <p:cNvPr id="10" name="Flèche vers le bas 9"/>
          <p:cNvSpPr/>
          <p:nvPr/>
        </p:nvSpPr>
        <p:spPr>
          <a:xfrm rot="5400000" flipH="1">
            <a:off x="4012859" y="3972416"/>
            <a:ext cx="196292" cy="633465"/>
          </a:xfrm>
          <a:prstGeom prst="down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11" name="Flèche droite 10"/>
          <p:cNvSpPr/>
          <p:nvPr/>
        </p:nvSpPr>
        <p:spPr>
          <a:xfrm rot="5400000">
            <a:off x="7121560" y="4924210"/>
            <a:ext cx="356089" cy="190495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0775" t="988" r="8747"/>
          <a:stretch/>
        </p:blipFill>
        <p:spPr>
          <a:xfrm>
            <a:off x="9643714" y="293685"/>
            <a:ext cx="2077699" cy="20929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08" y="4383089"/>
            <a:ext cx="1232792" cy="16869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47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isocèle 1"/>
          <p:cNvSpPr/>
          <p:nvPr/>
        </p:nvSpPr>
        <p:spPr>
          <a:xfrm>
            <a:off x="4453105" y="1994908"/>
            <a:ext cx="3330725" cy="2939527"/>
          </a:xfrm>
          <a:prstGeom prst="triangl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Les causes du plagiat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6936" y="865190"/>
            <a:ext cx="3019646" cy="6682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Facilité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446" y="3130546"/>
            <a:ext cx="3276494" cy="6682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Manque de temps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6702" y="5544816"/>
            <a:ext cx="7093112" cy="6682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Lacunes en méthodologie documentaire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3910" y="3536123"/>
            <a:ext cx="3431392" cy="6682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Difficulté d’innover</a:t>
            </a:r>
          </a:p>
        </p:txBody>
      </p:sp>
      <p:sp>
        <p:nvSpPr>
          <p:cNvPr id="9" name="Bulle ronde 8"/>
          <p:cNvSpPr/>
          <p:nvPr/>
        </p:nvSpPr>
        <p:spPr>
          <a:xfrm>
            <a:off x="7623544" y="1118140"/>
            <a:ext cx="1786270" cy="1458259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 Je ne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savaispas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 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034" cy="16166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4092" y="-1"/>
            <a:ext cx="2010034" cy="16166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99478">
            <a:off x="2038214" y="4289657"/>
            <a:ext cx="556976" cy="6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41548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3200" b="1" kern="0">
                <a:solidFill>
                  <a:srgbClr val="FFFFFF"/>
                </a:solidFill>
                <a:latin typeface="Open Sans"/>
              </a:rPr>
              <a:t>OBJECTIFS DE LA S</a:t>
            </a:r>
            <a:r>
              <a:rPr lang="fr-FR" sz="3200" b="1" kern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É</a:t>
            </a:r>
            <a:r>
              <a:rPr lang="fr-FR" sz="3200" b="1" kern="0">
                <a:solidFill>
                  <a:srgbClr val="FFFFFF"/>
                </a:solidFill>
                <a:latin typeface="Open Sans"/>
              </a:rPr>
              <a:t>ANCE ‘Panorama’ </a:t>
            </a:r>
          </a:p>
        </p:txBody>
      </p:sp>
      <p:graphicFrame>
        <p:nvGraphicFramePr>
          <p:cNvPr id="5" name="Diagramm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377941"/>
              </p:ext>
            </p:extLst>
          </p:nvPr>
        </p:nvGraphicFramePr>
        <p:xfrm>
          <a:off x="1981200" y="1985168"/>
          <a:ext cx="8291264" cy="353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5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99296" y="297850"/>
            <a:ext cx="5591368" cy="672773"/>
          </a:xfrm>
        </p:spPr>
        <p:txBody>
          <a:bodyPr>
            <a:noAutofit/>
          </a:bodyPr>
          <a:lstStyle/>
          <a:p>
            <a:r>
              <a:rPr lang="fr-FR" sz="3600" dirty="0"/>
              <a:t>Pourquoi ne pas plagier ?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086407" y="5261892"/>
            <a:ext cx="4311009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Consulter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les documents étudiés s’il le souhaite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3816946"/>
            <a:ext cx="3655501" cy="193899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Voir ce que vous avez consulté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sym typeface="Symbol" panose="05050102010706020507" pitchFamily="18" charset="2"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  <a:sym typeface="Symbol" panose="05050102010706020507" pitchFamily="18" charset="2"/>
              </a:rPr>
              <a:t>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crédibilité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de votre travail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73497" y="3753871"/>
            <a:ext cx="39115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Vérifier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où vous avez été trouver vos idées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774930" y="2731424"/>
            <a:ext cx="4226845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Votre lecteur/correcteur peut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80662" y="1098730"/>
            <a:ext cx="2460768" cy="83099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Intégrité scientifique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5530" y="1098730"/>
            <a:ext cx="3013765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Risque d’annulation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du devoir / mémoire / thèse</a:t>
            </a:r>
          </a:p>
        </p:txBody>
      </p:sp>
      <p:sp>
        <p:nvSpPr>
          <p:cNvPr id="14" name="Flèche à trois pointes 13"/>
          <p:cNvSpPr/>
          <p:nvPr/>
        </p:nvSpPr>
        <p:spPr>
          <a:xfrm rot="10800000">
            <a:off x="3996377" y="1325973"/>
            <a:ext cx="3775587" cy="1347558"/>
          </a:xfrm>
          <a:prstGeom prst="leftRightUpArrow">
            <a:avLst>
              <a:gd name="adj1" fmla="val 8850"/>
              <a:gd name="adj2" fmla="val 8948"/>
              <a:gd name="adj3" fmla="val 25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15" name="Flèche à trois pointes 14"/>
          <p:cNvSpPr/>
          <p:nvPr/>
        </p:nvSpPr>
        <p:spPr>
          <a:xfrm rot="10800000">
            <a:off x="3981335" y="4195335"/>
            <a:ext cx="3814483" cy="943530"/>
          </a:xfrm>
          <a:prstGeom prst="leftRightUpArrow">
            <a:avLst>
              <a:gd name="adj1" fmla="val 8850"/>
              <a:gd name="adj2" fmla="val 8948"/>
              <a:gd name="adj3" fmla="val 25000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5888353" y="3623934"/>
            <a:ext cx="0" cy="663024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80918" y="1524402"/>
            <a:ext cx="2046573" cy="2178303"/>
          </a:xfrm>
          <a:solidFill>
            <a:schemeClr val="bg1"/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fr-FR" sz="2400" b="0" dirty="0"/>
              <a:t>Ce qui est libre de droit</a:t>
            </a:r>
            <a:endParaRPr lang="fr-FR" sz="2400" b="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7372" y="2967105"/>
            <a:ext cx="2228850" cy="83099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Images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3054" y="1660372"/>
            <a:ext cx="2142821" cy="83099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Textes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80918" y="4256379"/>
            <a:ext cx="1924051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Données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40342" y="1660371"/>
            <a:ext cx="4552364" cy="83099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Enregistrements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audio  ou vidéo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61218" y="3076173"/>
            <a:ext cx="5219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« Citer la source »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72373" y="4288262"/>
            <a:ext cx="4387443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Papier 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Electronique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93" y="4273838"/>
            <a:ext cx="22069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Document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rgbClr val="63003C"/>
                </a:solidFill>
                <a:latin typeface="Open Sans"/>
              </a:rPr>
              <a:t>p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ublié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 ou        </a:t>
            </a:r>
            <a:r>
              <a:rPr lang="fr-FR" sz="2400" dirty="0">
                <a:solidFill>
                  <a:srgbClr val="63003C"/>
                </a:solidFill>
                <a:latin typeface="Open Sans"/>
              </a:rPr>
              <a:t>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on publié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23" y="4445307"/>
            <a:ext cx="720535" cy="7240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40" y="4471819"/>
            <a:ext cx="953293" cy="67100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872" y="4650808"/>
            <a:ext cx="761654" cy="71427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250" y="1728296"/>
            <a:ext cx="685536" cy="69514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509" y="3104257"/>
            <a:ext cx="1021367" cy="5566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175" y="1764524"/>
            <a:ext cx="819413" cy="63732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FD0FD59-04BF-4BC5-804C-C6D0A93A0B0E}"/>
              </a:ext>
            </a:extLst>
          </p:cNvPr>
          <p:cNvSpPr txBox="1"/>
          <p:nvPr/>
        </p:nvSpPr>
        <p:spPr>
          <a:xfrm>
            <a:off x="247650" y="194311"/>
            <a:ext cx="784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Pour éviter de plagier il faut donc 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1871201-52C1-468C-9361-52E1A2928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0298" y="1634227"/>
            <a:ext cx="1807811" cy="13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7400" y="206917"/>
            <a:ext cx="635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Comment éviter de plagier ?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63003C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338448" y="1964798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NON</a:t>
            </a:r>
          </a:p>
        </p:txBody>
      </p:sp>
      <p:sp>
        <p:nvSpPr>
          <p:cNvPr id="14" name="Ellipse 13"/>
          <p:cNvSpPr/>
          <p:nvPr/>
        </p:nvSpPr>
        <p:spPr>
          <a:xfrm>
            <a:off x="10630979" y="3642704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OUI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0867" y="1438235"/>
            <a:ext cx="155139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J’ai fait un copier/coller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7100" y="4025260"/>
            <a:ext cx="145893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Mettre des guillemets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0537" y="4870976"/>
            <a:ext cx="30822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+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7400" y="5439694"/>
            <a:ext cx="1190418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Citer la source.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 Toutes les informations nécessaires pour la retrouver doivent apparaître.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46688" y="1774701"/>
            <a:ext cx="1448657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Je fais une paraphrase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226210" y="2311287"/>
            <a:ext cx="193827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Je reprends les idées de l’auteur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81808" y="1938735"/>
            <a:ext cx="1544549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J’ai fait une traduction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0368279" y="370726"/>
            <a:ext cx="1654139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C’est une idée originale !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569218" y="4025261"/>
            <a:ext cx="216972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Ajouter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[notre traduction]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99969" y="4848381"/>
            <a:ext cx="30822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+</a:t>
            </a:r>
          </a:p>
        </p:txBody>
      </p:sp>
      <p:sp>
        <p:nvSpPr>
          <p:cNvPr id="25" name="Ellipse 24"/>
          <p:cNvSpPr/>
          <p:nvPr/>
        </p:nvSpPr>
        <p:spPr>
          <a:xfrm>
            <a:off x="267127" y="2507790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OUI</a:t>
            </a:r>
          </a:p>
        </p:txBody>
      </p:sp>
      <p:sp>
        <p:nvSpPr>
          <p:cNvPr id="26" name="Ellipse 25"/>
          <p:cNvSpPr/>
          <p:nvPr/>
        </p:nvSpPr>
        <p:spPr>
          <a:xfrm>
            <a:off x="7145511" y="3000681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OUI</a:t>
            </a:r>
          </a:p>
        </p:txBody>
      </p:sp>
      <p:sp>
        <p:nvSpPr>
          <p:cNvPr id="27" name="Ellipse 26"/>
          <p:cNvSpPr/>
          <p:nvPr/>
        </p:nvSpPr>
        <p:spPr>
          <a:xfrm>
            <a:off x="3662445" y="3041733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OUI</a:t>
            </a:r>
          </a:p>
        </p:txBody>
      </p:sp>
      <p:sp>
        <p:nvSpPr>
          <p:cNvPr id="28" name="Ellipse 27"/>
          <p:cNvSpPr/>
          <p:nvPr/>
        </p:nvSpPr>
        <p:spPr>
          <a:xfrm>
            <a:off x="1981392" y="1676744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NON</a:t>
            </a:r>
          </a:p>
        </p:txBody>
      </p:sp>
      <p:sp>
        <p:nvSpPr>
          <p:cNvPr id="29" name="Ellipse 28"/>
          <p:cNvSpPr/>
          <p:nvPr/>
        </p:nvSpPr>
        <p:spPr>
          <a:xfrm>
            <a:off x="8817712" y="2254057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NON</a:t>
            </a:r>
          </a:p>
        </p:txBody>
      </p:sp>
      <p:sp>
        <p:nvSpPr>
          <p:cNvPr id="30" name="Ellipse 29"/>
          <p:cNvSpPr/>
          <p:nvPr/>
        </p:nvSpPr>
        <p:spPr>
          <a:xfrm>
            <a:off x="10641568" y="1414941"/>
            <a:ext cx="1017142" cy="52398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63003C"/>
                </a:solidFill>
                <a:effectLst/>
                <a:uLnTx/>
                <a:uFillTx/>
                <a:latin typeface="Open Sans"/>
                <a:ea typeface="+mn-ea"/>
              </a:rPr>
              <a:t>NON</a:t>
            </a:r>
          </a:p>
        </p:txBody>
      </p:sp>
      <p:sp>
        <p:nvSpPr>
          <p:cNvPr id="36" name="Flèche droite 35"/>
          <p:cNvSpPr/>
          <p:nvPr/>
        </p:nvSpPr>
        <p:spPr>
          <a:xfrm rot="5400000">
            <a:off x="634525" y="2196938"/>
            <a:ext cx="280247" cy="20113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7" name="Flèche droite 36"/>
          <p:cNvSpPr/>
          <p:nvPr/>
        </p:nvSpPr>
        <p:spPr>
          <a:xfrm rot="5400000">
            <a:off x="7513958" y="3702711"/>
            <a:ext cx="280247" cy="20113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8" name="Flèche droite 37"/>
          <p:cNvSpPr/>
          <p:nvPr/>
        </p:nvSpPr>
        <p:spPr>
          <a:xfrm rot="5400000">
            <a:off x="10999427" y="3213861"/>
            <a:ext cx="280247" cy="20113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9" name="Flèche droite 38"/>
          <p:cNvSpPr/>
          <p:nvPr/>
        </p:nvSpPr>
        <p:spPr>
          <a:xfrm rot="5400000">
            <a:off x="7513958" y="2683655"/>
            <a:ext cx="280247" cy="20113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0" name="Flèche droite 39"/>
          <p:cNvSpPr/>
          <p:nvPr/>
        </p:nvSpPr>
        <p:spPr>
          <a:xfrm rot="5400000">
            <a:off x="4005481" y="2669212"/>
            <a:ext cx="280247" cy="201138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1" name="Flèche droite 40"/>
          <p:cNvSpPr/>
          <p:nvPr/>
        </p:nvSpPr>
        <p:spPr>
          <a:xfrm rot="5400000">
            <a:off x="431146" y="3462660"/>
            <a:ext cx="687009" cy="194103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2" name="Flèche droite 41"/>
          <p:cNvSpPr/>
          <p:nvPr/>
        </p:nvSpPr>
        <p:spPr>
          <a:xfrm rot="5400000">
            <a:off x="10799564" y="4786120"/>
            <a:ext cx="687009" cy="194103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3" name="Flèche droite 42"/>
          <p:cNvSpPr/>
          <p:nvPr/>
        </p:nvSpPr>
        <p:spPr>
          <a:xfrm rot="5400000">
            <a:off x="3414525" y="4395319"/>
            <a:ext cx="1461574" cy="20113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4" name="Flèche droite 43"/>
          <p:cNvSpPr/>
          <p:nvPr/>
        </p:nvSpPr>
        <p:spPr>
          <a:xfrm rot="928229">
            <a:off x="4994945" y="2062342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5" name="Flèche droite 44"/>
          <p:cNvSpPr/>
          <p:nvPr/>
        </p:nvSpPr>
        <p:spPr>
          <a:xfrm rot="16200000">
            <a:off x="11049413" y="2019324"/>
            <a:ext cx="201454" cy="1869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6" name="Flèche droite 45"/>
          <p:cNvSpPr/>
          <p:nvPr/>
        </p:nvSpPr>
        <p:spPr>
          <a:xfrm rot="928229">
            <a:off x="6513411" y="2166860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7" name="Flèche droite 46"/>
          <p:cNvSpPr/>
          <p:nvPr/>
        </p:nvSpPr>
        <p:spPr>
          <a:xfrm rot="928229">
            <a:off x="8544177" y="2216246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8" name="Flèche droite 47"/>
          <p:cNvSpPr/>
          <p:nvPr/>
        </p:nvSpPr>
        <p:spPr>
          <a:xfrm rot="928229">
            <a:off x="9904151" y="2519048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9" name="Flèche droite 48"/>
          <p:cNvSpPr/>
          <p:nvPr/>
        </p:nvSpPr>
        <p:spPr>
          <a:xfrm rot="928229">
            <a:off x="3117378" y="1916244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50" name="Flèche droite 49"/>
          <p:cNvSpPr/>
          <p:nvPr/>
        </p:nvSpPr>
        <p:spPr>
          <a:xfrm rot="928229">
            <a:off x="1691589" y="1743919"/>
            <a:ext cx="252763" cy="190081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51" name="Flèche droite 50"/>
          <p:cNvSpPr/>
          <p:nvPr/>
        </p:nvSpPr>
        <p:spPr>
          <a:xfrm rot="16200000">
            <a:off x="11049412" y="1136610"/>
            <a:ext cx="201454" cy="186929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11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A9B21-C5F6-49B0-9416-5FEB8E4E3E18}" type="slidenum">
              <a:rPr lang="fr-FR" altLang="fr-FR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847528" y="53092"/>
            <a:ext cx="7343266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sz="3500" dirty="0">
                <a:solidFill>
                  <a:prstClr val="white"/>
                </a:solidFill>
                <a:latin typeface="Calibri"/>
              </a:rPr>
              <a:t>Ma recherche bibliographique, </a:t>
            </a:r>
          </a:p>
          <a:p>
            <a:pPr>
              <a:defRPr/>
            </a:pPr>
            <a:r>
              <a:rPr lang="fr-FR" sz="3500" dirty="0">
                <a:solidFill>
                  <a:prstClr val="white"/>
                </a:solidFill>
                <a:latin typeface="Calibri"/>
              </a:rPr>
              <a:t>ma synthèse &amp; moi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1" y="5725754"/>
            <a:ext cx="3091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https://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youtu.be/LFErXs8nOaU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667676"/>
            <a:ext cx="3520577" cy="1977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3140968"/>
            <a:ext cx="4740725" cy="235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2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8848" y="44624"/>
            <a:ext cx="8229600" cy="1143000"/>
          </a:xfrm>
        </p:spPr>
        <p:txBody>
          <a:bodyPr/>
          <a:lstStyle/>
          <a:p>
            <a:pPr algn="l"/>
            <a:r>
              <a:rPr lang="fr-FR" sz="3600" dirty="0">
                <a:solidFill>
                  <a:schemeClr val="bg1"/>
                </a:solidFill>
              </a:rPr>
              <a:t>AVANTAGES D’UN OUTIL </a:t>
            </a:r>
            <a:r>
              <a:rPr lang="fr-FR" sz="2000" dirty="0">
                <a:solidFill>
                  <a:schemeClr val="bg1"/>
                </a:solidFill>
              </a:rPr>
              <a:t>DE GESTION BIBLIOGRAPHIQUE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9140-ADB1-4DB0-907D-11FCD833C4D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35560" y="1772816"/>
            <a:ext cx="7797552" cy="424847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47528" y="607514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https://infotrack.unige.ch/les-avantages-dun-logiciel-de-gestion-des-references</a:t>
            </a:r>
          </a:p>
        </p:txBody>
      </p:sp>
    </p:spTree>
    <p:extLst>
      <p:ext uri="{BB962C8B-B14F-4D97-AF65-F5344CB8AC3E}">
        <p14:creationId xmlns:p14="http://schemas.microsoft.com/office/powerpoint/2010/main" val="3705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00" y="1015984"/>
            <a:ext cx="6639119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34070" r="13892" b="15581"/>
          <a:stretch>
            <a:fillRect/>
          </a:stretch>
        </p:blipFill>
        <p:spPr bwMode="auto">
          <a:xfrm>
            <a:off x="2486676" y="542956"/>
            <a:ext cx="6439421" cy="380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021071" y="4882101"/>
            <a:ext cx="7370629" cy="14011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200" dirty="0"/>
              <a:t>Télécharger l’application et le connecteur</a:t>
            </a:r>
          </a:p>
          <a:p>
            <a:pPr lvl="0" algn="ctr"/>
            <a:r>
              <a:rPr lang="fr-FR" altLang="fr-FR" sz="2200" dirty="0">
                <a:hlinkClick r:id="rId3"/>
              </a:rPr>
              <a:t>www.zotero.org/download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481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L’INTERFACE DE TRAVAIL ZOTERO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56304" y="1556792"/>
            <a:ext cx="6984776" cy="35283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Callout 3"/>
          <p:cNvSpPr/>
          <p:nvPr/>
        </p:nvSpPr>
        <p:spPr>
          <a:xfrm>
            <a:off x="1656304" y="5196852"/>
            <a:ext cx="2016224" cy="10970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Biblioth</a:t>
            </a:r>
            <a:r>
              <a:rPr lang="fr-FR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èque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/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collections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Up Arrow Callout 4"/>
          <p:cNvSpPr/>
          <p:nvPr/>
        </p:nvSpPr>
        <p:spPr>
          <a:xfrm>
            <a:off x="6192808" y="5184947"/>
            <a:ext cx="2448272" cy="1108964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Informations bibliographiques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Up Arrow Callout 5"/>
          <p:cNvSpPr/>
          <p:nvPr/>
        </p:nvSpPr>
        <p:spPr>
          <a:xfrm>
            <a:off x="3996564" y="5196852"/>
            <a:ext cx="1872208" cy="1097060"/>
          </a:xfrm>
          <a:prstGeom prst="upArrowCallou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Références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8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tutoriels avant de terminer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012736" y="6233822"/>
            <a:ext cx="819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hlinkClick r:id="rId2"/>
              </a:rPr>
              <a:t>La chaine </a:t>
            </a:r>
            <a:r>
              <a:rPr lang="fr-FR" dirty="0" err="1" smtClean="0">
                <a:hlinkClick r:id="rId2"/>
              </a:rPr>
              <a:t>youtube</a:t>
            </a:r>
            <a:r>
              <a:rPr lang="fr-FR" dirty="0" smtClean="0">
                <a:hlinkClick r:id="rId2"/>
              </a:rPr>
              <a:t> des bibliothèques de l’université Paris Saclay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8" y="1568308"/>
            <a:ext cx="8033738" cy="43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/>
          <p:nvPr/>
        </p:nvSpPr>
        <p:spPr bwMode="auto">
          <a:xfrm>
            <a:off x="2207568" y="6237312"/>
            <a:ext cx="4248472" cy="106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sz="1400" i="1" kern="0" dirty="0">
                <a:solidFill>
                  <a:srgbClr val="9ACCD6"/>
                </a:solidFill>
                <a:latin typeface="Arial"/>
                <a:cs typeface="Arial"/>
              </a:rPr>
              <a:t>Crédits : </a:t>
            </a:r>
            <a:r>
              <a:rPr lang="fr-FR" sz="1400" i="1" kern="0" dirty="0" smtClean="0">
                <a:solidFill>
                  <a:srgbClr val="9ACCD6"/>
                </a:solidFill>
                <a:latin typeface="Arial"/>
                <a:cs typeface="Arial"/>
              </a:rPr>
              <a:t>Direction des bibliothèques et de la Science Ouverte – Université </a:t>
            </a:r>
            <a:r>
              <a:rPr lang="fr-FR" sz="1400" i="1" kern="0" dirty="0">
                <a:solidFill>
                  <a:srgbClr val="9ACCD6"/>
                </a:solidFill>
                <a:latin typeface="Arial"/>
                <a:cs typeface="Arial"/>
              </a:rPr>
              <a:t>Paris-Saclay – </a:t>
            </a:r>
            <a:r>
              <a:rPr lang="fr-FR" sz="1400" i="1" kern="0" dirty="0" smtClean="0">
                <a:solidFill>
                  <a:srgbClr val="9ACCD6"/>
                </a:solidFill>
                <a:latin typeface="Arial"/>
                <a:cs typeface="Arial"/>
              </a:rPr>
              <a:t>2023</a:t>
            </a:r>
            <a:endParaRPr lang="fr-FR" sz="1400" i="1" kern="0" dirty="0">
              <a:solidFill>
                <a:srgbClr val="9ACCD6"/>
              </a:solidFill>
              <a:latin typeface="Arial"/>
              <a:cs typeface="Arial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330693" y="1137076"/>
            <a:ext cx="4788024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defTabSz="4572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defTabSz="4572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defTabSz="4572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4572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None/>
              <a:defRPr/>
            </a:pPr>
            <a:r>
              <a:rPr lang="fr-FR" sz="2800" kern="0" dirty="0">
                <a:solidFill>
                  <a:srgbClr val="FFFFFF"/>
                </a:solidFill>
              </a:rPr>
              <a:t>Merci de prendre quelques minutes pour répondre à notre questionnaire en ligne :</a:t>
            </a:r>
            <a:endParaRPr kern="0" dirty="0">
              <a:solidFill>
                <a:srgbClr val="63003C"/>
              </a:solidFill>
            </a:endParaRPr>
          </a:p>
          <a:p>
            <a:pPr>
              <a:buNone/>
              <a:defRPr/>
            </a:pPr>
            <a:endParaRPr lang="fr-FR" sz="2800" kern="0" dirty="0">
              <a:solidFill>
                <a:srgbClr val="FFFFFF"/>
              </a:solidFill>
            </a:endParaRPr>
          </a:p>
          <a:p>
            <a:pPr>
              <a:buNone/>
              <a:defRPr/>
            </a:pPr>
            <a:r>
              <a:rPr lang="fr-FR" sz="2800" kern="0" dirty="0">
                <a:solidFill>
                  <a:srgbClr val="9ACCD6"/>
                </a:solidFill>
              </a:rPr>
              <a:t>https://www.wooclap.com/fr/</a:t>
            </a:r>
            <a:endParaRPr kern="0" dirty="0">
              <a:solidFill>
                <a:srgbClr val="63003C"/>
              </a:solidFill>
            </a:endParaRPr>
          </a:p>
          <a:p>
            <a:pPr>
              <a:buNone/>
              <a:defRPr/>
            </a:pPr>
            <a:r>
              <a:rPr lang="fr-FR" sz="2800" kern="0" dirty="0">
                <a:solidFill>
                  <a:srgbClr val="9ACCD6"/>
                </a:solidFill>
              </a:rPr>
              <a:t>       </a:t>
            </a:r>
            <a:r>
              <a:rPr lang="fr-FR" sz="2800" kern="0">
                <a:solidFill>
                  <a:srgbClr val="9ACCD6"/>
                </a:solidFill>
              </a:rPr>
              <a:t>code </a:t>
            </a:r>
            <a:r>
              <a:rPr lang="fr-FR" sz="2800" kern="0">
                <a:solidFill>
                  <a:srgbClr val="9ACCD6"/>
                </a:solidFill>
              </a:rPr>
              <a:t>TEZISA</a:t>
            </a:r>
            <a:endParaRPr lang="fr-FR" sz="2800" kern="0" dirty="0">
              <a:solidFill>
                <a:srgbClr val="92D05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endParaRPr lang="fr-FR" sz="2800" kern="0" dirty="0">
              <a:solidFill>
                <a:srgbClr val="FFFFFF"/>
              </a:solidFill>
              <a:latin typeface="Trebuchet MS"/>
              <a:ea typeface="ＭＳ Ｐゴシック"/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7460135" y="1561792"/>
            <a:ext cx="4032448" cy="358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4572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  <a:lvl2pPr marL="742950" indent="-285750" defTabSz="4572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Calibri"/>
              </a:defRPr>
            </a:lvl2pPr>
            <a:lvl3pPr marL="1143000" indent="-228600" defTabSz="4572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3pPr>
            <a:lvl4pPr marL="1600200" indent="-228600" defTabSz="4572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Calibri"/>
              </a:defRPr>
            </a:lvl4pPr>
            <a:lvl5pPr marL="2057400" indent="-228600" defTabSz="4572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buNone/>
              <a:defRPr/>
            </a:pPr>
            <a:endParaRPr lang="fr-FR" sz="2800" kern="0">
              <a:solidFill>
                <a:srgbClr val="92D05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endParaRPr lang="fr-FR" sz="1600" kern="0">
              <a:solidFill>
                <a:srgbClr val="00000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r>
              <a:rPr lang="fr-FR" sz="1800" b="1" kern="0">
                <a:solidFill>
                  <a:srgbClr val="000000"/>
                </a:solidFill>
                <a:latin typeface="Trebuchet MS"/>
                <a:ea typeface="ＭＳ Ｐゴシック"/>
              </a:rPr>
              <a:t>Nous contacter :</a:t>
            </a:r>
            <a:endParaRPr kern="0">
              <a:solidFill>
                <a:srgbClr val="63003C"/>
              </a:solidFill>
            </a:endParaRPr>
          </a:p>
          <a:p>
            <a:pPr>
              <a:buNone/>
              <a:defRPr/>
            </a:pPr>
            <a:endParaRPr lang="fr-FR" sz="1600" b="1" kern="0">
              <a:solidFill>
                <a:srgbClr val="00000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r>
              <a:rPr lang="fr-FR" sz="1600" kern="0">
                <a:solidFill>
                  <a:srgbClr val="63003C"/>
                </a:solidFill>
                <a:latin typeface="Trebuchet MS"/>
                <a:ea typeface="ＭＳ Ｐゴシック"/>
              </a:rPr>
              <a:t>bu-sciencesformation.scd@</a:t>
            </a:r>
            <a:r>
              <a:rPr lang="fr-FR" sz="1600" kern="0">
                <a:solidFill>
                  <a:srgbClr val="63003C"/>
                </a:solidFill>
                <a:latin typeface="Trebuchet MS"/>
              </a:rPr>
              <a:t>universite-paris-saclay.fr</a:t>
            </a:r>
            <a:endParaRPr kern="0">
              <a:solidFill>
                <a:srgbClr val="63003C"/>
              </a:solidFill>
            </a:endParaRPr>
          </a:p>
          <a:p>
            <a:pPr>
              <a:buNone/>
              <a:defRPr/>
            </a:pPr>
            <a:endParaRPr lang="fr-FR" sz="1600" kern="0">
              <a:solidFill>
                <a:srgbClr val="00000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r>
              <a:rPr lang="fr-FR" sz="1600" kern="0">
                <a:solidFill>
                  <a:srgbClr val="000000"/>
                </a:solidFill>
                <a:latin typeface="Trebuchet MS"/>
                <a:ea typeface="ＭＳ Ｐゴシック"/>
              </a:rPr>
              <a:t>Ou</a:t>
            </a:r>
            <a:endParaRPr kern="0">
              <a:solidFill>
                <a:srgbClr val="63003C"/>
              </a:solidFill>
            </a:endParaRPr>
          </a:p>
          <a:p>
            <a:pPr>
              <a:buNone/>
              <a:defRPr/>
            </a:pPr>
            <a:endParaRPr lang="fr-FR" sz="1600" kern="0">
              <a:solidFill>
                <a:srgbClr val="000000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r>
              <a:rPr lang="fr-FR" sz="1600" kern="0">
                <a:solidFill>
                  <a:srgbClr val="000000"/>
                </a:solidFill>
                <a:latin typeface="Trebuchet MS"/>
                <a:ea typeface="ＭＳ Ｐゴシック"/>
              </a:rPr>
              <a:t>Valérie Le Port, pour les ressources IFSI plus spécifiquement</a:t>
            </a:r>
            <a:endParaRPr kern="0">
              <a:solidFill>
                <a:srgbClr val="63003C"/>
              </a:solidFill>
            </a:endParaRPr>
          </a:p>
          <a:p>
            <a:pPr>
              <a:buNone/>
              <a:defRPr/>
            </a:pPr>
            <a:r>
              <a:rPr lang="fr-FR" sz="1600" kern="0">
                <a:solidFill>
                  <a:srgbClr val="63003C"/>
                </a:solidFill>
                <a:latin typeface="Trebuchet MS"/>
                <a:ea typeface="ＭＳ Ｐゴシック"/>
              </a:rPr>
              <a:t>valerie.le-port</a:t>
            </a:r>
            <a:r>
              <a:rPr lang="fr-FR" sz="1600" kern="0">
                <a:solidFill>
                  <a:srgbClr val="63003C"/>
                </a:solidFill>
                <a:latin typeface="Trebuchet MS"/>
              </a:rPr>
              <a:t>@universite-paris-saclay.fr</a:t>
            </a:r>
            <a:endParaRPr lang="fr-FR" sz="1600" kern="0">
              <a:solidFill>
                <a:srgbClr val="63003C"/>
              </a:solidFill>
              <a:latin typeface="Trebuchet MS"/>
              <a:ea typeface="ＭＳ Ｐゴシック"/>
            </a:endParaRPr>
          </a:p>
          <a:p>
            <a:pPr>
              <a:buNone/>
              <a:defRPr/>
            </a:pPr>
            <a:endParaRPr lang="fr-FR" sz="1800" kern="0">
              <a:solidFill>
                <a:srgbClr val="000000"/>
              </a:solidFill>
              <a:latin typeface="Trebuchet MS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105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site internet des BU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1358260"/>
            <a:ext cx="8229601" cy="40489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89043" y="5868063"/>
            <a:ext cx="74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https://www.bibliotheques.universite-paris-saclay.fr/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1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767408" y="4184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3000" b="1" kern="0">
                <a:solidFill>
                  <a:srgbClr val="FFFFFF"/>
                </a:solidFill>
                <a:latin typeface="Open Sans"/>
              </a:rPr>
              <a:t>SERVICES PROPOSÉS PAR LA BU </a:t>
            </a:r>
          </a:p>
        </p:txBody>
      </p:sp>
      <p:graphicFrame>
        <p:nvGraphicFramePr>
          <p:cNvPr id="2" name="Diagramme 1"/>
          <p:cNvGraphicFramePr>
            <a:graphicFrameLocks/>
          </p:cNvGraphicFramePr>
          <p:nvPr/>
        </p:nvGraphicFramePr>
        <p:xfrm>
          <a:off x="2063552" y="1988840"/>
          <a:ext cx="55446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 bwMode="auto">
          <a:xfrm>
            <a:off x="8100012" y="4574240"/>
            <a:ext cx="2172453" cy="1231024"/>
          </a:xfrm>
          <a:prstGeom prst="roundRect">
            <a:avLst>
              <a:gd name="adj" fmla="val 16667"/>
            </a:avLst>
          </a:prstGeom>
          <a:blipFill>
            <a:blip r:embed="rId7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8100011" y="3068960"/>
            <a:ext cx="2172452" cy="1368152"/>
          </a:xfrm>
          <a:prstGeom prst="roundRect">
            <a:avLst>
              <a:gd name="adj" fmla="val 16667"/>
            </a:avLst>
          </a:prstGeom>
          <a:blipFill>
            <a:blip r:embed="rId8"/>
            <a:srcRect l="4476" t="903" r="3768" b="7918"/>
            <a:stretch/>
          </a:blipFill>
          <a:ln>
            <a:solidFill>
              <a:srgbClr val="3A8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8059279" y="1698568"/>
            <a:ext cx="2196000" cy="1233264"/>
          </a:xfrm>
          <a:prstGeom prst="roundRect">
            <a:avLst>
              <a:gd name="adj" fmla="val 16667"/>
            </a:avLst>
          </a:prstGeom>
          <a:blipFill>
            <a:blip r:embed="rId9"/>
            <a:stretch/>
          </a:blipFill>
          <a:ln>
            <a:solidFill>
              <a:srgbClr val="3A8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3546032" y="224754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i="1" kern="0" dirty="0">
                <a:solidFill>
                  <a:srgbClr val="3C8927"/>
                </a:solidFill>
                <a:latin typeface="Arial"/>
                <a:cs typeface="Arial"/>
              </a:rPr>
              <a:t>Réserver, prolonger, suggérer</a:t>
            </a:r>
          </a:p>
          <a:p>
            <a:pPr>
              <a:defRPr/>
            </a:pPr>
            <a:endParaRPr lang="fr-FR" kern="0" dirty="0">
              <a:solidFill>
                <a:srgbClr val="63003C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00319" y="2290230"/>
            <a:ext cx="288032" cy="249704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24680" y="40500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3000" b="1" kern="0">
                <a:solidFill>
                  <a:srgbClr val="FFFFFF"/>
                </a:solidFill>
                <a:latin typeface="Open Sans"/>
              </a:rPr>
              <a:t>MODALIT</a:t>
            </a:r>
            <a:r>
              <a:rPr lang="fr-FR" sz="3000" b="1" kern="0">
                <a:solidFill>
                  <a:srgbClr val="FFFFFF"/>
                </a:solidFill>
                <a:latin typeface="Calibri"/>
              </a:rPr>
              <a:t>É</a:t>
            </a:r>
            <a:r>
              <a:rPr lang="fr-FR" sz="3000" b="1" kern="0">
                <a:solidFill>
                  <a:srgbClr val="FFFFFF"/>
                </a:solidFill>
                <a:latin typeface="Open Sans"/>
              </a:rPr>
              <a:t>S DE PR</a:t>
            </a:r>
            <a:r>
              <a:rPr lang="fr-FR" sz="3000" b="1" kern="0">
                <a:solidFill>
                  <a:srgbClr val="FFFFFF"/>
                </a:solidFill>
                <a:latin typeface="Calibri"/>
              </a:rPr>
              <a:t>Ê</a:t>
            </a:r>
            <a:r>
              <a:rPr lang="fr-FR" sz="3000" b="1" kern="0">
                <a:solidFill>
                  <a:srgbClr val="FFFFFF"/>
                </a:solidFill>
                <a:latin typeface="Open Sans"/>
              </a:rPr>
              <a:t>T</a:t>
            </a:r>
          </a:p>
        </p:txBody>
      </p:sp>
      <p:grpSp>
        <p:nvGrpSpPr>
          <p:cNvPr id="3" name="Groupe 2"/>
          <p:cNvGrpSpPr/>
          <p:nvPr/>
        </p:nvGrpSpPr>
        <p:grpSpPr bwMode="auto">
          <a:xfrm>
            <a:off x="2567609" y="1700809"/>
            <a:ext cx="7179795" cy="2768037"/>
            <a:chOff x="1275479" y="2067677"/>
            <a:chExt cx="7179795" cy="2768037"/>
          </a:xfrm>
        </p:grpSpPr>
        <p:sp>
          <p:nvSpPr>
            <p:cNvPr id="5" name="Forme libre 4"/>
            <p:cNvSpPr/>
            <p:nvPr/>
          </p:nvSpPr>
          <p:spPr bwMode="auto">
            <a:xfrm>
              <a:off x="1275480" y="2067677"/>
              <a:ext cx="7179794" cy="798380"/>
            </a:xfrm>
            <a:custGeom>
              <a:avLst/>
              <a:gdLst>
                <a:gd name="connsiteX0" fmla="*/ 0 w 8037261"/>
                <a:gd name="connsiteY0" fmla="*/ 0 h 1277748"/>
                <a:gd name="connsiteX1" fmla="*/ 8037261 w 8037261"/>
                <a:gd name="connsiteY1" fmla="*/ 0 h 1277748"/>
                <a:gd name="connsiteX2" fmla="*/ 8037261 w 8037261"/>
                <a:gd name="connsiteY2" fmla="*/ 1277748 h 1277748"/>
                <a:gd name="connsiteX3" fmla="*/ 0 w 8037261"/>
                <a:gd name="connsiteY3" fmla="*/ 1277748 h 1277748"/>
                <a:gd name="connsiteX4" fmla="*/ 0 w 8037261"/>
                <a:gd name="connsiteY4" fmla="*/ 0 h 1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7261" h="1277748" extrusionOk="0">
                  <a:moveTo>
                    <a:pt x="0" y="0"/>
                  </a:moveTo>
                  <a:lnTo>
                    <a:pt x="8037261" y="0"/>
                  </a:lnTo>
                  <a:lnTo>
                    <a:pt x="8037261" y="1277748"/>
                  </a:lnTo>
                  <a:lnTo>
                    <a:pt x="0" y="127774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A43E6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61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defRPr/>
              </a:pPr>
              <a:r>
                <a:rPr lang="fr-FR" sz="2200" kern="0">
                  <a:solidFill>
                    <a:srgbClr val="63003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Inscription gratuite sur présentation de la carte d’étudiant</a:t>
              </a:r>
            </a:p>
          </p:txBody>
        </p:sp>
        <p:sp>
          <p:nvSpPr>
            <p:cNvPr id="7" name="Forme libre 6"/>
            <p:cNvSpPr/>
            <p:nvPr/>
          </p:nvSpPr>
          <p:spPr bwMode="auto">
            <a:xfrm>
              <a:off x="1275479" y="3006551"/>
              <a:ext cx="7179794" cy="783141"/>
            </a:xfrm>
            <a:custGeom>
              <a:avLst/>
              <a:gdLst>
                <a:gd name="connsiteX0" fmla="*/ 0 w 4088794"/>
                <a:gd name="connsiteY0" fmla="*/ 0 h 1277748"/>
                <a:gd name="connsiteX1" fmla="*/ 4088794 w 4088794"/>
                <a:gd name="connsiteY1" fmla="*/ 0 h 1277748"/>
                <a:gd name="connsiteX2" fmla="*/ 4088794 w 4088794"/>
                <a:gd name="connsiteY2" fmla="*/ 1277748 h 1277748"/>
                <a:gd name="connsiteX3" fmla="*/ 0 w 4088794"/>
                <a:gd name="connsiteY3" fmla="*/ 1277748 h 1277748"/>
                <a:gd name="connsiteX4" fmla="*/ 0 w 4088794"/>
                <a:gd name="connsiteY4" fmla="*/ 0 h 1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8794" h="1277748" extrusionOk="0">
                  <a:moveTo>
                    <a:pt x="0" y="0"/>
                  </a:moveTo>
                  <a:lnTo>
                    <a:pt x="4088794" y="0"/>
                  </a:lnTo>
                  <a:lnTo>
                    <a:pt x="4088794" y="1277748"/>
                  </a:lnTo>
                  <a:lnTo>
                    <a:pt x="0" y="127774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A43E6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61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defRPr/>
              </a:pPr>
              <a:r>
                <a:rPr lang="fr-FR" sz="2200" kern="0">
                  <a:solidFill>
                    <a:srgbClr val="63003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Prêt illimité* pour une durée de 28 jours renouvelable une fois</a:t>
              </a:r>
            </a:p>
          </p:txBody>
        </p:sp>
        <p:sp>
          <p:nvSpPr>
            <p:cNvPr id="9" name="Forme libre 8"/>
            <p:cNvSpPr/>
            <p:nvPr/>
          </p:nvSpPr>
          <p:spPr bwMode="auto">
            <a:xfrm>
              <a:off x="1275479" y="3941626"/>
              <a:ext cx="7179794" cy="894088"/>
            </a:xfrm>
            <a:custGeom>
              <a:avLst/>
              <a:gdLst>
                <a:gd name="connsiteX0" fmla="*/ 0 w 4088794"/>
                <a:gd name="connsiteY0" fmla="*/ 0 h 1277748"/>
                <a:gd name="connsiteX1" fmla="*/ 4088794 w 4088794"/>
                <a:gd name="connsiteY1" fmla="*/ 0 h 1277748"/>
                <a:gd name="connsiteX2" fmla="*/ 4088794 w 4088794"/>
                <a:gd name="connsiteY2" fmla="*/ 1277748 h 1277748"/>
                <a:gd name="connsiteX3" fmla="*/ 0 w 4088794"/>
                <a:gd name="connsiteY3" fmla="*/ 1277748 h 1277748"/>
                <a:gd name="connsiteX4" fmla="*/ 0 w 4088794"/>
                <a:gd name="connsiteY4" fmla="*/ 0 h 1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8794" h="1277748" extrusionOk="0">
                  <a:moveTo>
                    <a:pt x="0" y="0"/>
                  </a:moveTo>
                  <a:lnTo>
                    <a:pt x="4088794" y="0"/>
                  </a:lnTo>
                  <a:lnTo>
                    <a:pt x="4088794" y="1277748"/>
                  </a:lnTo>
                  <a:lnTo>
                    <a:pt x="0" y="127774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A43E6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5461" tIns="83820" rIns="83820" bIns="83820" numCol="1" spcCol="1270" anchor="ctr" anchorCtr="0">
              <a:noAutofit/>
            </a:bodyPr>
            <a:lstStyle/>
            <a:p>
              <a:pPr defTabSz="977900">
                <a:lnSpc>
                  <a:spcPct val="90000"/>
                </a:lnSpc>
                <a:defRPr/>
              </a:pPr>
              <a:r>
                <a:rPr lang="fr-FR" sz="2200" kern="0">
                  <a:solidFill>
                    <a:srgbClr val="63003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Un prêt-navette gratuit de documents entre Orsay et Kremlin-Bicêtre</a:t>
              </a: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2215594" y="1815986"/>
            <a:ext cx="482288" cy="568024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2052669" y="2762450"/>
            <a:ext cx="720080" cy="649813"/>
          </a:xfrm>
          <a:prstGeom prst="ellipse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96698" y="3711883"/>
            <a:ext cx="720080" cy="720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2096698" y="1785136"/>
            <a:ext cx="720080" cy="726710"/>
          </a:xfrm>
          <a:prstGeom prst="ellipse">
            <a:avLst/>
          </a:prstGeom>
          <a:noFill/>
          <a:ln w="28575">
            <a:solidFill>
              <a:srgbClr val="4BAF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036717" y="2676256"/>
            <a:ext cx="720080" cy="72671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Forme libre 14"/>
          <p:cNvSpPr/>
          <p:nvPr/>
        </p:nvSpPr>
        <p:spPr bwMode="auto">
          <a:xfrm>
            <a:off x="2567608" y="4605972"/>
            <a:ext cx="7179794" cy="1271300"/>
          </a:xfrm>
          <a:custGeom>
            <a:avLst/>
            <a:gdLst>
              <a:gd name="connsiteX0" fmla="*/ 0 w 4088794"/>
              <a:gd name="connsiteY0" fmla="*/ 0 h 1277748"/>
              <a:gd name="connsiteX1" fmla="*/ 4088794 w 4088794"/>
              <a:gd name="connsiteY1" fmla="*/ 0 h 1277748"/>
              <a:gd name="connsiteX2" fmla="*/ 4088794 w 4088794"/>
              <a:gd name="connsiteY2" fmla="*/ 1277748 h 1277748"/>
              <a:gd name="connsiteX3" fmla="*/ 0 w 4088794"/>
              <a:gd name="connsiteY3" fmla="*/ 1277748 h 1277748"/>
              <a:gd name="connsiteX4" fmla="*/ 0 w 4088794"/>
              <a:gd name="connsiteY4" fmla="*/ 0 h 12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794" h="1277748" extrusionOk="0">
                <a:moveTo>
                  <a:pt x="0" y="0"/>
                </a:moveTo>
                <a:lnTo>
                  <a:pt x="4088794" y="0"/>
                </a:lnTo>
                <a:lnTo>
                  <a:pt x="4088794" y="1277748"/>
                </a:lnTo>
                <a:lnTo>
                  <a:pt x="0" y="127774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A43E65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5461" tIns="83820" rIns="83820" bIns="83820" numCol="1" spcCol="1270" anchor="ctr" anchorCtr="0">
            <a:noAutofit/>
          </a:bodyPr>
          <a:lstStyle/>
          <a:p>
            <a:pPr defTabSz="977900">
              <a:lnSpc>
                <a:spcPct val="90000"/>
              </a:lnSpc>
              <a:defRPr/>
            </a:pPr>
            <a:r>
              <a:rPr lang="fr-FR" sz="2200" kern="0">
                <a:solidFill>
                  <a:srgbClr val="63003C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rPr>
              <a:t>Accès en ligne à son compte-lecteur, pour gérer et prolonger ses prêts, faire une suggestion d’achat, créer des listes de lecture…</a:t>
            </a:r>
            <a:endParaRPr kern="0">
              <a:solidFill>
                <a:srgbClr val="63003C">
                  <a:hueOff val="0"/>
                  <a:satOff val="0"/>
                  <a:lumOff val="0"/>
                  <a:alphaOff val="0"/>
                </a:srgbClr>
              </a:solidFill>
              <a:latin typeface="Open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12801" y="4883319"/>
            <a:ext cx="720000" cy="720000"/>
          </a:xfrm>
          <a:prstGeom prst="rect">
            <a:avLst/>
          </a:prstGeom>
          <a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srgbClr val="FFFFF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666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5306060" cy="6858000"/>
          </a:xfrm>
          <a:custGeom>
            <a:avLst/>
            <a:gdLst/>
            <a:ahLst/>
            <a:cxnLst/>
            <a:rect l="l" t="t" r="r" b="b"/>
            <a:pathLst>
              <a:path w="5306060" h="6858000">
                <a:moveTo>
                  <a:pt x="5306060" y="0"/>
                </a:moveTo>
                <a:lnTo>
                  <a:pt x="0" y="0"/>
                </a:lnTo>
                <a:lnTo>
                  <a:pt x="0" y="6858000"/>
                </a:lnTo>
                <a:lnTo>
                  <a:pt x="5306060" y="6858000"/>
                </a:lnTo>
                <a:lnTo>
                  <a:pt x="5306060" y="0"/>
                </a:lnTo>
                <a:close/>
              </a:path>
            </a:pathLst>
          </a:custGeom>
          <a:solidFill>
            <a:srgbClr val="62003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4899" y="6177279"/>
            <a:ext cx="1167061" cy="553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1706" y="559118"/>
            <a:ext cx="1944370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É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valuer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  <a:p>
            <a:pPr marL="12700" marR="5080" lvl="0" indent="0" algn="l" defTabSz="914400" rtl="0" eaLnBrk="1" fontAlgn="auto" latinLnBrk="0" hangingPunct="1">
              <a:lnSpc>
                <a:spcPct val="899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l’information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:</a:t>
            </a:r>
            <a:r>
              <a:rPr kumimoji="0" sz="19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un  processus  nécessaire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1707" y="2572385"/>
            <a:ext cx="1689735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Fiabilité </a:t>
            </a:r>
            <a:r>
              <a:rPr kumimoji="0" sz="1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et  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pertinence</a:t>
            </a:r>
            <a:r>
              <a:rPr kumimoji="0" sz="19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1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des  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sources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05370" y="4467859"/>
            <a:ext cx="2171065" cy="6070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 marR="5080" lvl="0" indent="-12700" algn="l" defTabSz="914400" rtl="0" eaLnBrk="1" fontAlgn="auto" latinLnBrk="0" hangingPunct="1">
              <a:lnSpc>
                <a:spcPct val="100899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Le phénomène</a:t>
            </a:r>
            <a:r>
              <a:rPr kumimoji="0" sz="19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19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des  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‘fake</a:t>
            </a:r>
            <a:r>
              <a:rPr kumimoji="0" sz="19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</a:t>
            </a:r>
            <a:r>
              <a:rPr kumimoji="0" sz="1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news’</a:t>
            </a: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88796" y="1209992"/>
            <a:ext cx="4770755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7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Partie I :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Trouver des documents et des informations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sz="2800" dirty="0">
                <a:solidFill>
                  <a:prstClr val="white"/>
                </a:solidFill>
                <a:latin typeface="Calibri"/>
              </a:rPr>
              <a:t>-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</a:t>
            </a:r>
          </a:p>
          <a:p>
            <a:pPr marL="12700" marR="0" lvl="0" indent="0" algn="l" defTabSz="914400" rtl="0" eaLnBrk="1" fontAlgn="auto" latinLnBrk="0" hangingPunct="1">
              <a:lnSpc>
                <a:spcPts val="371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prstClr val="white"/>
                </a:solidFill>
                <a:latin typeface="Calibri"/>
              </a:rPr>
              <a:t>-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Ressources numériques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6635" y="6267767"/>
            <a:ext cx="31629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Crédits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Université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Paris-Saclay –</a:t>
            </a:r>
            <a:r>
              <a:rPr kumimoji="0" sz="1400" b="0" i="1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</a:t>
            </a:r>
            <a:r>
              <a:rPr kumimoji="0" lang="fr-FR" sz="14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1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415480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3000" b="1" kern="0">
                <a:solidFill>
                  <a:srgbClr val="FFFFFF"/>
                </a:solidFill>
                <a:latin typeface="Open Sans"/>
              </a:rPr>
              <a:t>FOCUS,</a:t>
            </a:r>
            <a:r>
              <a:rPr lang="fr-FR" sz="3200" b="1" kern="0">
                <a:solidFill>
                  <a:srgbClr val="63003C"/>
                </a:solidFill>
                <a:latin typeface="Open Sans"/>
              </a:rPr>
              <a:t>, </a:t>
            </a:r>
            <a:r>
              <a:rPr lang="fr-FR" sz="3200" b="1" kern="0">
                <a:solidFill>
                  <a:srgbClr val="FFFFFF"/>
                </a:solidFill>
                <a:latin typeface="Open Sans"/>
              </a:rPr>
              <a:t>l’outil de recherche de la BU</a:t>
            </a:r>
            <a:endParaRPr lang="fr-FR" sz="3200" kern="0">
              <a:solidFill>
                <a:srgbClr val="FFFFFF"/>
              </a:solidFill>
              <a:latin typeface="Open Sans"/>
            </a:endParaRPr>
          </a:p>
          <a:p>
            <a:pPr>
              <a:defRPr/>
            </a:pPr>
            <a:endParaRPr lang="fr-FR" sz="3000" b="1" kern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6" name="Image 5">
            <a:hlinkClick r:id="rId2"/>
          </p:cNvPr>
          <p:cNvPicPr>
            <a:picLocks noChangeAspect="1"/>
          </p:cNvPicPr>
          <p:nvPr/>
        </p:nvPicPr>
        <p:blipFill>
          <a:blip r:embed="rId3"/>
          <a:srcRect r="6733" b="15423"/>
          <a:stretch/>
        </p:blipFill>
        <p:spPr bwMode="auto">
          <a:xfrm>
            <a:off x="2423593" y="1967023"/>
            <a:ext cx="5823623" cy="3254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7"/>
          <p:cNvSpPr txBox="1"/>
          <p:nvPr/>
        </p:nvSpPr>
        <p:spPr bwMode="auto">
          <a:xfrm>
            <a:off x="2395500" y="5373217"/>
            <a:ext cx="2044317" cy="80152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6350">
            <a:solidFill>
              <a:srgbClr val="2290A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/>
            </a:pPr>
            <a:r>
              <a:rPr lang="fr-FR" sz="1400" kern="0">
                <a:solidFill>
                  <a:srgbClr val="2290A6"/>
                </a:solidFill>
              </a:rPr>
              <a:t>Recherche à facettes </a:t>
            </a:r>
            <a:endParaRPr kern="0">
              <a:solidFill>
                <a:srgbClr val="63003C"/>
              </a:solidFill>
            </a:endParaRPr>
          </a:p>
          <a:p>
            <a:pPr>
              <a:defRPr/>
            </a:pPr>
            <a:r>
              <a:rPr lang="fr-FR" sz="1400" kern="0">
                <a:solidFill>
                  <a:srgbClr val="2290A6"/>
                </a:solidFill>
              </a:rPr>
              <a:t>pour plus de pertinence</a:t>
            </a:r>
          </a:p>
        </p:txBody>
      </p:sp>
      <p:sp>
        <p:nvSpPr>
          <p:cNvPr id="2" name="Légende à une bordure 1 1"/>
          <p:cNvSpPr/>
          <p:nvPr/>
        </p:nvSpPr>
        <p:spPr bwMode="auto">
          <a:xfrm>
            <a:off x="8760297" y="2060848"/>
            <a:ext cx="1645897" cy="2736304"/>
          </a:xfrm>
          <a:prstGeom prst="accentCallout1">
            <a:avLst>
              <a:gd name="adj1" fmla="val 18750"/>
              <a:gd name="adj2" fmla="val -8333"/>
              <a:gd name="adj3" fmla="val 18992"/>
              <a:gd name="adj4" fmla="val -112330"/>
            </a:avLst>
          </a:prstGeom>
          <a:solidFill>
            <a:srgbClr val="2290A6"/>
          </a:solidFill>
          <a:ln>
            <a:solidFill>
              <a:srgbClr val="2290A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5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sz="1500" kern="0">
                <a:solidFill>
                  <a:srgbClr val="FFFFFF"/>
                </a:solidFill>
                <a:latin typeface="Arial"/>
                <a:cs typeface="Arial"/>
              </a:rPr>
              <a:t>1 point d’accès unique </a:t>
            </a:r>
          </a:p>
          <a:p>
            <a:pPr algn="ctr">
              <a:defRPr/>
            </a:pPr>
            <a:r>
              <a:rPr lang="fr-FR" sz="1500" kern="0">
                <a:solidFill>
                  <a:srgbClr val="FFFFFF"/>
                </a:solidFill>
                <a:latin typeface="Arial"/>
                <a:cs typeface="Arial"/>
              </a:rPr>
              <a:t>à l’ensemble des ressources documentaires </a:t>
            </a:r>
          </a:p>
          <a:p>
            <a:pPr algn="ctr">
              <a:defRPr/>
            </a:pPr>
            <a:r>
              <a:rPr lang="fr-FR" sz="1500" kern="0">
                <a:solidFill>
                  <a:srgbClr val="FFFFFF"/>
                </a:solidFill>
                <a:latin typeface="Arial"/>
                <a:cs typeface="Arial"/>
              </a:rPr>
              <a:t>papier et électroniques </a:t>
            </a:r>
          </a:p>
          <a:p>
            <a:pPr algn="ctr">
              <a:defRPr/>
            </a:pPr>
            <a:r>
              <a:rPr lang="fr-FR" sz="1500" kern="0">
                <a:solidFill>
                  <a:srgbClr val="FFFFFF"/>
                </a:solidFill>
                <a:latin typeface="Arial"/>
                <a:cs typeface="Arial"/>
              </a:rPr>
              <a:t>disponibles à l'université </a:t>
            </a:r>
            <a:endParaRPr kern="0">
              <a:solidFill>
                <a:srgbClr val="FFFFFF"/>
              </a:solidFill>
              <a:latin typeface="Open Sans"/>
            </a:endParaRPr>
          </a:p>
          <a:p>
            <a:pPr algn="ctr">
              <a:defRPr/>
            </a:pPr>
            <a:r>
              <a:rPr lang="fr-FR" sz="1500" kern="0">
                <a:solidFill>
                  <a:srgbClr val="FFFFFF"/>
                </a:solidFill>
                <a:latin typeface="Arial"/>
                <a:cs typeface="Arial"/>
              </a:rPr>
              <a:t>Paris Saclay</a:t>
            </a:r>
            <a:endParaRPr kern="0">
              <a:solidFill>
                <a:srgbClr val="FFFFFF"/>
              </a:solidFill>
              <a:latin typeface="Open Sans"/>
            </a:endParaRPr>
          </a:p>
          <a:p>
            <a:pPr algn="ctr">
              <a:defRPr/>
            </a:pPr>
            <a:endParaRPr lang="fr-FR" sz="15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sz="12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4943872" y="5551631"/>
            <a:ext cx="4968552" cy="44469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620"/>
            </a:avLst>
          </a:prstGeom>
          <a:solidFill>
            <a:schemeClr val="bg1"/>
          </a:solidFill>
          <a:ln w="6350">
            <a:solidFill>
              <a:srgbClr val="2290A6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1pPr>
            <a:lvl2pPr marL="4572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2pPr>
            <a:lvl3pPr marL="9144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3pPr>
            <a:lvl4pPr marL="13716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4pPr>
            <a:lvl5pPr marL="1828800" algn="l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Arial"/>
                <a:ea typeface="ＭＳ Ｐゴシック"/>
                <a:cs typeface="+mn-cs"/>
              </a:defRPr>
            </a:lvl9pPr>
          </a:lstStyle>
          <a:p>
            <a:pPr>
              <a:defRPr/>
            </a:pPr>
            <a:r>
              <a:rPr lang="fr-FR" sz="1400" kern="0">
                <a:solidFill>
                  <a:srgbClr val="2290A6"/>
                </a:solidFill>
              </a:rPr>
              <a:t>https://universiteparissud.focus.universite-paris-saclay.fr</a:t>
            </a:r>
            <a:endParaRPr lang="fr-FR" sz="1400" kern="0">
              <a:solidFill>
                <a:srgbClr val="6300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>
                <a:ea typeface="ＭＳ Ｐゴシック" panose="020B0600070205080204" pitchFamily="34" charset="-128"/>
              </a:rPr>
              <a:t>Comment sont classés les livres?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88" y="2019631"/>
            <a:ext cx="2970139" cy="30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19917" y="1463041"/>
            <a:ext cx="2830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classification Dewey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41288" y="5295113"/>
            <a:ext cx="4166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570 Biologie</a:t>
            </a:r>
          </a:p>
          <a:p>
            <a:r>
              <a:rPr lang="fr-FR" dirty="0" smtClean="0"/>
              <a:t>610 Médecine</a:t>
            </a:r>
          </a:p>
          <a:p>
            <a:r>
              <a:rPr lang="fr-FR" dirty="0" smtClean="0"/>
              <a:t>610.7 Étude </a:t>
            </a:r>
            <a:r>
              <a:rPr lang="fr-FR" dirty="0"/>
              <a:t>et </a:t>
            </a:r>
            <a:r>
              <a:rPr lang="fr-FR" dirty="0" smtClean="0"/>
              <a:t>enseignement en IFSI</a:t>
            </a:r>
          </a:p>
          <a:p>
            <a:r>
              <a:rPr lang="fr-FR" dirty="0" smtClean="0"/>
              <a:t>610.73 Soins </a:t>
            </a:r>
            <a:r>
              <a:rPr lang="fr-FR" dirty="0"/>
              <a:t>infirmiers	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55527" y="1940118"/>
            <a:ext cx="4269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classification NLM (</a:t>
            </a:r>
            <a:r>
              <a:rPr lang="fr-FR" dirty="0" smtClean="0"/>
              <a:t>utilisée à KB)</a:t>
            </a:r>
          </a:p>
          <a:p>
            <a:endParaRPr lang="fr-FR" dirty="0"/>
          </a:p>
          <a:p>
            <a:r>
              <a:rPr lang="fr-FR" dirty="0"/>
              <a:t>W </a:t>
            </a:r>
            <a:r>
              <a:rPr lang="fr-FR" dirty="0" smtClean="0"/>
              <a:t>     Professions </a:t>
            </a:r>
            <a:r>
              <a:rPr lang="fr-FR" dirty="0"/>
              <a:t>de la santé</a:t>
            </a:r>
          </a:p>
          <a:p>
            <a:r>
              <a:rPr lang="fr-FR" dirty="0"/>
              <a:t>WA </a:t>
            </a:r>
            <a:r>
              <a:rPr lang="fr-FR" dirty="0" smtClean="0"/>
              <a:t>   Santé </a:t>
            </a:r>
            <a:r>
              <a:rPr lang="fr-FR" dirty="0"/>
              <a:t>publique</a:t>
            </a:r>
          </a:p>
          <a:p>
            <a:r>
              <a:rPr lang="fr-FR" dirty="0" smtClean="0"/>
              <a:t>WY    Soins </a:t>
            </a:r>
            <a:r>
              <a:rPr lang="fr-FR" dirty="0"/>
              <a:t>infirmiers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55527" y="4238985"/>
            <a:ext cx="402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Classification en STAPS</a:t>
            </a:r>
          </a:p>
          <a:p>
            <a:endParaRPr lang="fr-FR" b="1" dirty="0" smtClean="0"/>
          </a:p>
          <a:p>
            <a:r>
              <a:rPr lang="fr-FR" dirty="0" smtClean="0"/>
              <a:t>EP D10   Massage</a:t>
            </a:r>
          </a:p>
          <a:p>
            <a:r>
              <a:rPr lang="fr-FR" dirty="0" smtClean="0"/>
              <a:t>SH C9      Sociologie du 3</a:t>
            </a:r>
            <a:r>
              <a:rPr lang="fr-FR" baseline="30000" dirty="0" smtClean="0"/>
              <a:t>ème</a:t>
            </a:r>
            <a:r>
              <a:rPr lang="fr-FR" dirty="0" smtClean="0"/>
              <a:t> âge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93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1542701" y="0"/>
            <a:ext cx="8229600" cy="1511601"/>
          </a:xfrm>
          <a:prstGeom prst="rect">
            <a:avLst/>
          </a:prstGeom>
        </p:spPr>
        <p:txBody>
          <a:bodyPr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+mj-lt"/>
                <a:ea typeface="ＭＳ Ｐゴシック"/>
                <a:cs typeface="+mj-cs"/>
              </a:defRPr>
            </a:lvl1pPr>
            <a:lvl2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2pPr>
            <a:lvl3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3pPr>
            <a:lvl4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4pPr>
            <a:lvl5pPr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5pPr>
            <a:lvl6pPr marL="4572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6pPr>
            <a:lvl7pPr marL="9144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7pPr>
            <a:lvl8pPr marL="13716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8pPr>
            <a:lvl9pPr marL="1828800" algn="ctr" defTabSz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1"/>
                </a:solidFill>
                <a:latin typeface="Calibri"/>
                <a:ea typeface="ＭＳ Ｐゴシック"/>
              </a:defRPr>
            </a:lvl9pPr>
          </a:lstStyle>
          <a:p>
            <a:pPr>
              <a:defRPr/>
            </a:pPr>
            <a:r>
              <a:rPr lang="fr-FR" sz="2800" b="1" kern="0" dirty="0">
                <a:solidFill>
                  <a:srgbClr val="FFFFFF"/>
                </a:solidFill>
              </a:rPr>
              <a:t>Syntaxe de recherche documentaire : </a:t>
            </a:r>
            <a:br>
              <a:rPr lang="fr-FR" sz="2800" b="1" kern="0" dirty="0">
                <a:solidFill>
                  <a:srgbClr val="FFFFFF"/>
                </a:solidFill>
              </a:rPr>
            </a:br>
            <a:r>
              <a:rPr lang="fr-FR" sz="2800" b="1" kern="0" dirty="0">
                <a:solidFill>
                  <a:srgbClr val="FFFFFF"/>
                </a:solidFill>
              </a:rPr>
              <a:t>trucs et astuces pour chercher dans une base en ligne</a:t>
            </a:r>
            <a:endParaRPr lang="fr-FR" sz="2800" b="1" kern="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881685" y="17779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fr-FR" sz="2000" b="1" kern="0" smtClean="0">
                <a:solidFill>
                  <a:srgbClr val="FF6600"/>
                </a:solidFill>
                <a:latin typeface="Arial" charset="0"/>
              </a:rPr>
              <a:t>Troncatures : </a:t>
            </a:r>
            <a:r>
              <a:rPr lang="fr-FR" sz="2000" b="1" kern="0" smtClean="0">
                <a:solidFill>
                  <a:srgbClr val="0092BB">
                    <a:lumMod val="75000"/>
                  </a:srgbClr>
                </a:solidFill>
                <a:latin typeface="Arial" charset="0"/>
              </a:rPr>
              <a:t>radical d’un mot et </a:t>
            </a:r>
            <a:r>
              <a:rPr lang="fr-FR" sz="2000" b="1" kern="0" smtClean="0">
                <a:solidFill>
                  <a:srgbClr val="FF6600"/>
                </a:solidFill>
                <a:latin typeface="Arial" charset="0"/>
              </a:rPr>
              <a:t>*</a:t>
            </a:r>
          </a:p>
          <a:p>
            <a:pPr>
              <a:spcBef>
                <a:spcPct val="0"/>
              </a:spcBef>
              <a:defRPr/>
            </a:pPr>
            <a:r>
              <a:rPr lang="fr-FR" sz="2000" b="1" kern="0" smtClean="0">
                <a:solidFill>
                  <a:srgbClr val="000000"/>
                </a:solidFill>
                <a:latin typeface="Arial" charset="0"/>
              </a:rPr>
              <a:t>Exemple : fiscal*</a:t>
            </a:r>
          </a:p>
          <a:p>
            <a:pPr marL="0" indent="0">
              <a:spcBef>
                <a:spcPct val="0"/>
              </a:spcBef>
              <a:buFont typeface="Arial"/>
              <a:buNone/>
              <a:defRPr/>
            </a:pPr>
            <a:r>
              <a:rPr lang="fr-FR" sz="2000" b="1" kern="0" smtClean="0">
                <a:solidFill>
                  <a:srgbClr val="000000"/>
                </a:solidFill>
                <a:latin typeface="Arial" charset="0"/>
              </a:rPr>
              <a:t>Fiscal, fiscale, fiscalité, fiscaliste etc.</a:t>
            </a:r>
          </a:p>
          <a:p>
            <a:pPr marL="0" indent="0">
              <a:spcBef>
                <a:spcPct val="0"/>
              </a:spcBef>
              <a:buFont typeface="Arial"/>
              <a:buNone/>
              <a:defRPr/>
            </a:pPr>
            <a:endParaRPr lang="fr-FR" sz="2000" b="1" kern="0" smtClean="0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fr-FR" sz="2000" b="1" kern="0" smtClean="0">
                <a:solidFill>
                  <a:srgbClr val="FF6600"/>
                </a:solidFill>
                <a:latin typeface="Arial" charset="0"/>
              </a:rPr>
              <a:t>Expression entre guillemets</a:t>
            </a:r>
          </a:p>
          <a:p>
            <a:pPr marL="0" indent="0">
              <a:spcBef>
                <a:spcPct val="0"/>
              </a:spcBef>
              <a:buFont typeface="Arial"/>
              <a:buNone/>
              <a:defRPr/>
            </a:pPr>
            <a:r>
              <a:rPr lang="fr-FR" sz="2000" b="1" kern="0" smtClean="0">
                <a:solidFill>
                  <a:srgbClr val="000000"/>
                </a:solidFill>
                <a:latin typeface="Arial" charset="0"/>
              </a:rPr>
              <a:t>Exemple « marché du luxe »</a:t>
            </a:r>
          </a:p>
          <a:p>
            <a:pPr marL="0" indent="0">
              <a:spcBef>
                <a:spcPct val="0"/>
              </a:spcBef>
              <a:buFont typeface="Arial"/>
              <a:buNone/>
              <a:defRPr/>
            </a:pPr>
            <a:endParaRPr lang="fr-FR" sz="2000" b="1" kern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2000" b="1" kern="0" smtClean="0">
                <a:solidFill>
                  <a:srgbClr val="FF6600"/>
                </a:solidFill>
                <a:latin typeface="Arial" charset="0"/>
              </a:rPr>
              <a:t>Booléens</a:t>
            </a: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2000" b="1" kern="0" smtClean="0">
                <a:solidFill>
                  <a:srgbClr val="0092BB">
                    <a:lumMod val="75000"/>
                  </a:srgbClr>
                </a:solidFill>
                <a:latin typeface="Arial" charset="0"/>
              </a:rPr>
              <a:t>ET/AND</a:t>
            </a: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2000" b="1" kern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</a:rPr>
              <a:t>OU/OR</a:t>
            </a:r>
          </a:p>
          <a:p>
            <a:pPr>
              <a:spcBef>
                <a:spcPct val="0"/>
              </a:spcBef>
              <a:buFont typeface="Arial" charset="0"/>
              <a:buChar char="•"/>
              <a:defRPr/>
            </a:pPr>
            <a:r>
              <a:rPr lang="fr-FR" sz="2000" b="1" kern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</a:rPr>
              <a:t>SAUF/NOT</a:t>
            </a:r>
          </a:p>
          <a:p>
            <a:pPr>
              <a:buFont typeface="Arial" charset="0"/>
              <a:buChar char="•"/>
              <a:defRPr/>
            </a:pPr>
            <a:endParaRPr lang="fr-FR" altLang="fr-FR" kern="0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6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UPSaclay">
      <a:dk1>
        <a:srgbClr val="63003C"/>
      </a:dk1>
      <a:lt1>
        <a:srgbClr val="FFFFFF"/>
      </a:lt1>
      <a:dk2>
        <a:srgbClr val="000000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Arial"/>
        <a:cs typeface="Arial Unicode MS"/>
      </a:majorFont>
      <a:minorFont>
        <a:latin typeface="Open Sans"/>
        <a:ea typeface="Arial"/>
        <a:cs typeface="Arial Unicode MS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200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855</Words>
  <Application>Microsoft Office PowerPoint</Application>
  <PresentationFormat>Grand écran</PresentationFormat>
  <Paragraphs>216</Paragraphs>
  <Slides>29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45" baseType="lpstr">
      <vt:lpstr>ＭＳ Ｐゴシック</vt:lpstr>
      <vt:lpstr>Aharoni</vt:lpstr>
      <vt:lpstr>Arial</vt:lpstr>
      <vt:lpstr>Arial Black</vt:lpstr>
      <vt:lpstr>Arial Unicode MS</vt:lpstr>
      <vt:lpstr>Calibri</vt:lpstr>
      <vt:lpstr>Calibri Light</vt:lpstr>
      <vt:lpstr>Carlito</vt:lpstr>
      <vt:lpstr>Noto Sans</vt:lpstr>
      <vt:lpstr>Open Sans</vt:lpstr>
      <vt:lpstr>Symbol</vt:lpstr>
      <vt:lpstr>Trebuchet MS</vt:lpstr>
      <vt:lpstr>Thème Office</vt:lpstr>
      <vt:lpstr>1_Thème Office</vt:lpstr>
      <vt:lpstr>1_UPSACLAY</vt:lpstr>
      <vt:lpstr>Office Theme</vt:lpstr>
      <vt:lpstr>Présentation PowerPoint</vt:lpstr>
      <vt:lpstr>Présentation PowerPoint</vt:lpstr>
      <vt:lpstr>Le site internet des BU</vt:lpstr>
      <vt:lpstr>Présentation PowerPoint</vt:lpstr>
      <vt:lpstr>Présentation PowerPoint</vt:lpstr>
      <vt:lpstr>Présentation PowerPoint</vt:lpstr>
      <vt:lpstr>Présentation PowerPoint</vt:lpstr>
      <vt:lpstr>Comment sont classés les livres?</vt:lpstr>
      <vt:lpstr>Présentation PowerPoint</vt:lpstr>
      <vt:lpstr>Présentation PowerPoint</vt:lpstr>
      <vt:lpstr>ZOOM SUR … Sholarvox Santé</vt:lpstr>
      <vt:lpstr>ZOOM SUR … EM PREMIUM (Elsevier Paramédical)</vt:lpstr>
      <vt:lpstr>ZOOM SUR … CAIRN</vt:lpstr>
      <vt:lpstr>ZOOM SUR … ScienceDirect</vt:lpstr>
      <vt:lpstr>Partie II :  Utiliser les informations et les documents trouvés  - Le plagiat  - Zotero</vt:lpstr>
      <vt:lpstr>Le plagiat en quelques mots : </vt:lpstr>
      <vt:lpstr>Présentation PowerPoint</vt:lpstr>
      <vt:lpstr>          Mais aussi …</vt:lpstr>
      <vt:lpstr>Présentation PowerPoint</vt:lpstr>
      <vt:lpstr>Pourquoi ne pas plagier ?</vt:lpstr>
      <vt:lpstr>Ce qui est libre de droit</vt:lpstr>
      <vt:lpstr>Présentation PowerPoint</vt:lpstr>
      <vt:lpstr>Présentation PowerPoint</vt:lpstr>
      <vt:lpstr>AVANTAGES D’UN OUTIL DE GESTION BIBLIOGRAPHIQUE</vt:lpstr>
      <vt:lpstr>Présentation PowerPoint</vt:lpstr>
      <vt:lpstr>Présentation PowerPoint</vt:lpstr>
      <vt:lpstr>L’INTERFACE DE TRAVAIL ZOTERO</vt:lpstr>
      <vt:lpstr>Quelques tutoriels avant de terminer</vt:lpstr>
      <vt:lpstr>Présentation PowerPoint</vt:lpstr>
    </vt:vector>
  </TitlesOfParts>
  <Company>Universite Paris-Sud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Serra</dc:creator>
  <cp:lastModifiedBy>Christophe Serra</cp:lastModifiedBy>
  <cp:revision>25</cp:revision>
  <dcterms:created xsi:type="dcterms:W3CDTF">2023-01-25T17:27:49Z</dcterms:created>
  <dcterms:modified xsi:type="dcterms:W3CDTF">2023-02-16T08:57:43Z</dcterms:modified>
</cp:coreProperties>
</file>