
<file path=[Content_Types].xml><?xml version="1.0" encoding="utf-8"?>
<Types xmlns="http://schemas.openxmlformats.org/package/2006/content-types">
  <Default Extension="avi" ContentType="video/x-msvideo"/>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6" r:id="rId2"/>
  </p:sldMasterIdLst>
  <p:notesMasterIdLst>
    <p:notesMasterId r:id="rId55"/>
  </p:notesMasterIdLst>
  <p:sldIdLst>
    <p:sldId id="256" r:id="rId3"/>
    <p:sldId id="364" r:id="rId4"/>
    <p:sldId id="407" r:id="rId5"/>
    <p:sldId id="343" r:id="rId6"/>
    <p:sldId id="344" r:id="rId7"/>
    <p:sldId id="346" r:id="rId8"/>
    <p:sldId id="345" r:id="rId9"/>
    <p:sldId id="348" r:id="rId10"/>
    <p:sldId id="349" r:id="rId11"/>
    <p:sldId id="350" r:id="rId12"/>
    <p:sldId id="351" r:id="rId13"/>
    <p:sldId id="408" r:id="rId14"/>
    <p:sldId id="257" r:id="rId15"/>
    <p:sldId id="263" r:id="rId16"/>
    <p:sldId id="369" r:id="rId17"/>
    <p:sldId id="371" r:id="rId18"/>
    <p:sldId id="370" r:id="rId19"/>
    <p:sldId id="373" r:id="rId20"/>
    <p:sldId id="372" r:id="rId21"/>
    <p:sldId id="375" r:id="rId22"/>
    <p:sldId id="388" r:id="rId23"/>
    <p:sldId id="389" r:id="rId24"/>
    <p:sldId id="374" r:id="rId25"/>
    <p:sldId id="376" r:id="rId26"/>
    <p:sldId id="377" r:id="rId27"/>
    <p:sldId id="378" r:id="rId28"/>
    <p:sldId id="379" r:id="rId29"/>
    <p:sldId id="380" r:id="rId30"/>
    <p:sldId id="382" r:id="rId31"/>
    <p:sldId id="335" r:id="rId32"/>
    <p:sldId id="381" r:id="rId33"/>
    <p:sldId id="280" r:id="rId34"/>
    <p:sldId id="383" r:id="rId35"/>
    <p:sldId id="384" r:id="rId36"/>
    <p:sldId id="385" r:id="rId37"/>
    <p:sldId id="334" r:id="rId38"/>
    <p:sldId id="361" r:id="rId39"/>
    <p:sldId id="410" r:id="rId40"/>
    <p:sldId id="411" r:id="rId41"/>
    <p:sldId id="413" r:id="rId42"/>
    <p:sldId id="414" r:id="rId43"/>
    <p:sldId id="412" r:id="rId44"/>
    <p:sldId id="416" r:id="rId45"/>
    <p:sldId id="415" r:id="rId46"/>
    <p:sldId id="409" r:id="rId47"/>
    <p:sldId id="405" r:id="rId48"/>
    <p:sldId id="406" r:id="rId49"/>
    <p:sldId id="397" r:id="rId50"/>
    <p:sldId id="398" r:id="rId51"/>
    <p:sldId id="402" r:id="rId52"/>
    <p:sldId id="403" r:id="rId53"/>
    <p:sldId id="404" r:id="rId54"/>
  </p:sldIdLst>
  <p:sldSz cx="12192000" cy="6858000"/>
  <p:notesSz cx="6858000" cy="9144000"/>
  <p:embeddedFontLst>
    <p:embeddedFont>
      <p:font typeface="Bradley Hand ITC" panose="03070402050302030203" pitchFamily="66" charset="0"/>
      <p:regular r:id="rId56"/>
    </p:embeddedFont>
    <p:embeddedFont>
      <p:font typeface="Calibri" panose="020F0502020204030204" pitchFamily="34" charset="0"/>
      <p:regular r:id="rId57"/>
      <p:bold r:id="rId58"/>
      <p:italic r:id="rId59"/>
      <p:boldItalic r:id="rId60"/>
    </p:embeddedFont>
    <p:embeddedFont>
      <p:font typeface="Candara" panose="020E0502030303020204" pitchFamily="34" charset="0"/>
      <p:regular r:id="rId61"/>
      <p:bold r:id="rId62"/>
      <p:italic r:id="rId63"/>
      <p:boldItalic r:id="rId64"/>
    </p:embeddedFont>
    <p:embeddedFont>
      <p:font typeface="Consolas" panose="020B0609020204030204" pitchFamily="49" charset="0"/>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7" roundtripDataSignature="AMtx7mhWvDguq5dj3Tqhyd0N9R0BA4eIQ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482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20" autoAdjust="0"/>
    <p:restoredTop sz="94604" autoAdjust="0"/>
  </p:normalViewPr>
  <p:slideViewPr>
    <p:cSldViewPr snapToGrid="0">
      <p:cViewPr varScale="1">
        <p:scale>
          <a:sx n="81" d="100"/>
          <a:sy n="81" d="100"/>
        </p:scale>
        <p:origin x="216" y="62"/>
      </p:cViewPr>
      <p:guideLst/>
    </p:cSldViewPr>
  </p:slideViewPr>
  <p:outlineViewPr>
    <p:cViewPr>
      <p:scale>
        <a:sx n="33" d="100"/>
        <a:sy n="33" d="100"/>
      </p:scale>
      <p:origin x="0" y="-1350"/>
    </p:cViewPr>
  </p:outlineViewPr>
  <p:notesTextViewPr>
    <p:cViewPr>
      <p:scale>
        <a:sx n="1" d="1"/>
        <a:sy n="1" d="1"/>
      </p:scale>
      <p:origin x="0" y="0"/>
    </p:cViewPr>
  </p:notesTextViewPr>
  <p:sorterViewPr>
    <p:cViewPr>
      <p:scale>
        <a:sx n="100" d="100"/>
        <a:sy n="100" d="100"/>
      </p:scale>
      <p:origin x="0" y="-1051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8.fntdata"/><Relationship Id="rId68" Type="http://schemas.openxmlformats.org/officeDocument/2006/relationships/font" Target="fonts/font13.fntdata"/><Relationship Id="rId89"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3.fntdata"/><Relationship Id="rId66" Type="http://schemas.openxmlformats.org/officeDocument/2006/relationships/font" Target="fonts/font11.fntdata"/><Relationship Id="rId87" Type="http://customschemas.google.com/relationships/presentationmetadata" Target="metadata"/><Relationship Id="rId5" Type="http://schemas.openxmlformats.org/officeDocument/2006/relationships/slide" Target="slides/slide3.xml"/><Relationship Id="rId61" Type="http://schemas.openxmlformats.org/officeDocument/2006/relationships/font" Target="fonts/font6.fntdata"/><Relationship Id="rId90"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1.fntdata"/><Relationship Id="rId64" Type="http://schemas.openxmlformats.org/officeDocument/2006/relationships/font" Target="fonts/font9.fntdata"/><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7.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2.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5.fntdata"/><Relationship Id="rId65"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FR"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 name="Google Shape;5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8504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5675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2913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0992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7" name="Google Shape;57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AA095901-C84B-6D48-87C1-64A20898D151}" type="slidenum">
              <a:rPr lang="fr-FR" smtClean="0"/>
              <a:t>46</a:t>
            </a:fld>
            <a:endParaRPr lang="fr-FR"/>
          </a:p>
        </p:txBody>
      </p:sp>
    </p:spTree>
    <p:extLst>
      <p:ext uri="{BB962C8B-B14F-4D97-AF65-F5344CB8AC3E}">
        <p14:creationId xmlns:p14="http://schemas.microsoft.com/office/powerpoint/2010/main" val="1623537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Supervised learning = what we have seen so far</a:t>
            </a:r>
          </a:p>
          <a:p>
            <a:r>
              <a:rPr lang="en-US" dirty="0"/>
              <a:t>Unsupervised</a:t>
            </a:r>
            <a:r>
              <a:rPr lang="en-US" baseline="0" dirty="0"/>
              <a:t> = extract structure from the data without any label … see details thereafter</a:t>
            </a:r>
          </a:p>
          <a:p>
            <a:r>
              <a:rPr lang="en-US" baseline="0" dirty="0"/>
              <a:t>Reinforcement = take series of decisions (not only one) to optimize a reward (e.g. strategy game, computer game, robot actions). One decision will have consequences in the “environment” (i.e. game state, or real world state), and therefore on the next inputs and rewards … see details thereafter</a:t>
            </a:r>
            <a:endParaRPr lang="fr-FR" dirty="0"/>
          </a:p>
        </p:txBody>
      </p:sp>
      <p:sp>
        <p:nvSpPr>
          <p:cNvPr id="4" name="Espace réservé du numéro de diapositive 3"/>
          <p:cNvSpPr>
            <a:spLocks noGrp="1"/>
          </p:cNvSpPr>
          <p:nvPr>
            <p:ph type="sldNum" sz="quarter" idx="10"/>
          </p:nvPr>
        </p:nvSpPr>
        <p:spPr/>
        <p:txBody>
          <a:bodyPr/>
          <a:lstStyle/>
          <a:p>
            <a:fld id="{AA095901-C84B-6D48-87C1-64A20898D151}" type="slidenum">
              <a:rPr lang="fr-FR" smtClean="0"/>
              <a:t>47</a:t>
            </a:fld>
            <a:endParaRPr lang="fr-FR"/>
          </a:p>
        </p:txBody>
      </p:sp>
    </p:spTree>
    <p:extLst>
      <p:ext uri="{BB962C8B-B14F-4D97-AF65-F5344CB8AC3E}">
        <p14:creationId xmlns:p14="http://schemas.microsoft.com/office/powerpoint/2010/main" val="33284282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 most admirable progress with</a:t>
            </a:r>
            <a:r>
              <a:rPr lang="en-US" baseline="0" dirty="0"/>
              <a:t> deep learning has been due to the introduction of CNN: instead of connecting every pixel input neurons to every neuron of the first hidden layer (10</a:t>
            </a:r>
            <a:r>
              <a:rPr lang="en-US" baseline="30000" dirty="0"/>
              <a:t>12</a:t>
            </a:r>
            <a:r>
              <a:rPr lang="en-US" baseline="0" dirty="0"/>
              <a:t> connections in the example), restrict to local connections (10</a:t>
            </a:r>
            <a:r>
              <a:rPr lang="en-US" baseline="30000" dirty="0"/>
              <a:t>6</a:t>
            </a:r>
            <a:r>
              <a:rPr lang="en-US" baseline="0" dirty="0"/>
              <a:t> connections in the example), and even better, connect each neuron in the first hidden layer according to stereotypical patterns (also called “filters” -&gt; in the example, 100 filters x each filter is a (10x10) image = 10</a:t>
            </a:r>
            <a:r>
              <a:rPr lang="en-US" baseline="30000" dirty="0"/>
              <a:t>4</a:t>
            </a:r>
            <a:r>
              <a:rPr lang="en-US" baseline="0" dirty="0"/>
              <a:t> parameters).</a:t>
            </a:r>
          </a:p>
          <a:p>
            <a:endParaRPr lang="en-US" dirty="0"/>
          </a:p>
          <a:p>
            <a:r>
              <a:rPr lang="en-US" dirty="0"/>
              <a:t>Follow </a:t>
            </a:r>
            <a:r>
              <a:rPr lang="en-US" baseline="0" dirty="0"/>
              <a:t>the second link to see a similar animation of a larger learning convolutional networks!</a:t>
            </a:r>
            <a:endParaRPr lang="fr-FR" dirty="0"/>
          </a:p>
        </p:txBody>
      </p:sp>
      <p:sp>
        <p:nvSpPr>
          <p:cNvPr id="4" name="Espace réservé du numéro de diapositive 3"/>
          <p:cNvSpPr>
            <a:spLocks noGrp="1"/>
          </p:cNvSpPr>
          <p:nvPr>
            <p:ph type="sldNum" sz="quarter" idx="10"/>
          </p:nvPr>
        </p:nvSpPr>
        <p:spPr/>
        <p:txBody>
          <a:bodyPr/>
          <a:lstStyle/>
          <a:p>
            <a:fld id="{AA095901-C84B-6D48-87C1-64A20898D151}" type="slidenum">
              <a:rPr lang="fr-FR" smtClean="0"/>
              <a:t>48</a:t>
            </a:fld>
            <a:endParaRPr lang="fr-FR"/>
          </a:p>
        </p:txBody>
      </p:sp>
    </p:spTree>
    <p:extLst>
      <p:ext uri="{BB962C8B-B14F-4D97-AF65-F5344CB8AC3E}">
        <p14:creationId xmlns:p14="http://schemas.microsoft.com/office/powerpoint/2010/main" val="36493812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Of course, deep learning networks</a:t>
            </a:r>
            <a:r>
              <a:rPr lang="en-US" baseline="0" dirty="0"/>
              <a:t> are only base bricks inside more sophisticated settings. A very popular combination is that of a generator and a discriminator networks to generate “fake data”.</a:t>
            </a:r>
            <a:endParaRPr lang="fr-FR" dirty="0"/>
          </a:p>
        </p:txBody>
      </p:sp>
      <p:sp>
        <p:nvSpPr>
          <p:cNvPr id="4" name="Espace réservé du numéro de diapositive 3"/>
          <p:cNvSpPr>
            <a:spLocks noGrp="1"/>
          </p:cNvSpPr>
          <p:nvPr>
            <p:ph type="sldNum" sz="quarter" idx="10"/>
          </p:nvPr>
        </p:nvSpPr>
        <p:spPr/>
        <p:txBody>
          <a:bodyPr/>
          <a:lstStyle/>
          <a:p>
            <a:fld id="{AA095901-C84B-6D48-87C1-64A20898D151}" type="slidenum">
              <a:rPr lang="fr-FR" smtClean="0"/>
              <a:t>49</a:t>
            </a:fld>
            <a:endParaRPr lang="fr-FR"/>
          </a:p>
        </p:txBody>
      </p:sp>
    </p:spTree>
    <p:extLst>
      <p:ext uri="{BB962C8B-B14F-4D97-AF65-F5344CB8AC3E}">
        <p14:creationId xmlns:p14="http://schemas.microsoft.com/office/powerpoint/2010/main" val="30711927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this</a:t>
            </a:r>
            <a:r>
              <a:rPr lang="fr-FR" dirty="0"/>
              <a:t> </a:t>
            </a:r>
            <a:r>
              <a:rPr lang="fr-FR" dirty="0" err="1"/>
              <a:t>is</a:t>
            </a:r>
            <a:r>
              <a:rPr lang="fr-FR" dirty="0"/>
              <a:t> a </a:t>
            </a:r>
            <a:r>
              <a:rPr lang="fr-FR" dirty="0" err="1"/>
              <a:t>method</a:t>
            </a:r>
            <a:r>
              <a:rPr lang="fr-FR" baseline="0" dirty="0"/>
              <a:t> i </a:t>
            </a:r>
            <a:r>
              <a:rPr lang="fr-FR" baseline="0" dirty="0" err="1"/>
              <a:t>developed</a:t>
            </a:r>
            <a:r>
              <a:rPr lang="fr-FR" baseline="0" dirty="0"/>
              <a:t> </a:t>
            </a:r>
            <a:r>
              <a:rPr lang="fr-FR" baseline="0" dirty="0" err="1"/>
              <a:t>during</a:t>
            </a:r>
            <a:r>
              <a:rPr lang="fr-FR" baseline="0" dirty="0"/>
              <a:t> </a:t>
            </a:r>
            <a:r>
              <a:rPr lang="fr-FR" baseline="0" dirty="0" err="1"/>
              <a:t>my</a:t>
            </a:r>
            <a:r>
              <a:rPr lang="fr-FR" baseline="0" dirty="0"/>
              <a:t> last </a:t>
            </a:r>
            <a:r>
              <a:rPr lang="fr-FR" baseline="0" dirty="0" err="1"/>
              <a:t>postdoc</a:t>
            </a:r>
            <a:r>
              <a:rPr lang="fr-FR" baseline="0" dirty="0"/>
              <a:t> to </a:t>
            </a:r>
            <a:r>
              <a:rPr lang="fr-FR" baseline="0" dirty="0" err="1"/>
              <a:t>automatically</a:t>
            </a:r>
            <a:r>
              <a:rPr lang="fr-FR" baseline="0" dirty="0"/>
              <a:t> </a:t>
            </a:r>
            <a:r>
              <a:rPr lang="fr-FR" baseline="0" dirty="0" err="1"/>
              <a:t>detect</a:t>
            </a:r>
            <a:r>
              <a:rPr lang="fr-FR" baseline="0" dirty="0"/>
              <a:t> </a:t>
            </a:r>
            <a:r>
              <a:rPr lang="fr-FR" baseline="0" dirty="0" err="1"/>
              <a:t>neurons</a:t>
            </a:r>
            <a:r>
              <a:rPr lang="fr-FR" baseline="0" dirty="0"/>
              <a:t> in </a:t>
            </a:r>
            <a:r>
              <a:rPr lang="fr-FR" baseline="0" dirty="0" err="1"/>
              <a:t>movies</a:t>
            </a:r>
            <a:r>
              <a:rPr lang="fr-FR" baseline="0" dirty="0"/>
              <a:t>, </a:t>
            </a:r>
            <a:r>
              <a:rPr lang="fr-FR" baseline="0" dirty="0" err="1"/>
              <a:t>including</a:t>
            </a:r>
            <a:r>
              <a:rPr lang="fr-FR" baseline="0" dirty="0"/>
              <a:t> </a:t>
            </a:r>
            <a:r>
              <a:rPr lang="fr-FR" baseline="0" dirty="0" err="1"/>
              <a:t>some</a:t>
            </a:r>
            <a:r>
              <a:rPr lang="fr-FR" baseline="0" dirty="0"/>
              <a:t> </a:t>
            </a:r>
            <a:r>
              <a:rPr lang="fr-FR" baseline="0" dirty="0" err="1"/>
              <a:t>that</a:t>
            </a:r>
            <a:r>
              <a:rPr lang="fr-FR" baseline="0" dirty="0"/>
              <a:t> are not visible in the </a:t>
            </a:r>
            <a:r>
              <a:rPr lang="fr-FR" baseline="0" dirty="0" err="1"/>
              <a:t>raw</a:t>
            </a:r>
            <a:r>
              <a:rPr lang="fr-FR" baseline="0" dirty="0"/>
              <a:t> image (</a:t>
            </a:r>
            <a:r>
              <a:rPr lang="fr-FR" baseline="0" dirty="0" err="1"/>
              <a:t>left</a:t>
            </a:r>
            <a:r>
              <a:rPr lang="fr-FR" baseline="0" dirty="0"/>
              <a:t>), but </a:t>
            </a:r>
            <a:r>
              <a:rPr lang="fr-FR" baseline="0" dirty="0" err="1"/>
              <a:t>who</a:t>
            </a:r>
            <a:r>
              <a:rPr lang="fr-FR" baseline="0" dirty="0"/>
              <a:t> </a:t>
            </a:r>
            <a:r>
              <a:rPr lang="fr-FR" baseline="0" dirty="0" err="1"/>
              <a:t>can</a:t>
            </a:r>
            <a:r>
              <a:rPr lang="fr-FR" baseline="0" dirty="0"/>
              <a:t> </a:t>
            </a:r>
            <a:r>
              <a:rPr lang="fr-FR" baseline="0" dirty="0" err="1"/>
              <a:t>be</a:t>
            </a:r>
            <a:r>
              <a:rPr lang="fr-FR" baseline="0" dirty="0"/>
              <a:t> </a:t>
            </a:r>
            <a:r>
              <a:rPr lang="fr-FR" baseline="0" dirty="0" err="1"/>
              <a:t>detected</a:t>
            </a:r>
            <a:r>
              <a:rPr lang="fr-FR" baseline="0" dirty="0"/>
              <a:t> </a:t>
            </a:r>
            <a:r>
              <a:rPr lang="fr-FR" baseline="0" dirty="0" err="1"/>
              <a:t>only</a:t>
            </a:r>
            <a:r>
              <a:rPr lang="fr-FR" baseline="0" dirty="0"/>
              <a:t> </a:t>
            </a:r>
            <a:r>
              <a:rPr lang="fr-FR" baseline="0" dirty="0" err="1"/>
              <a:t>because</a:t>
            </a:r>
            <a:r>
              <a:rPr lang="fr-FR" baseline="0" dirty="0"/>
              <a:t> </a:t>
            </a:r>
            <a:r>
              <a:rPr lang="fr-FR" baseline="0" dirty="0" err="1"/>
              <a:t>their</a:t>
            </a:r>
            <a:r>
              <a:rPr lang="fr-FR" baseline="0" dirty="0"/>
              <a:t> signal display </a:t>
            </a:r>
            <a:r>
              <a:rPr lang="fr-FR" baseline="0" dirty="0" err="1"/>
              <a:t>some</a:t>
            </a:r>
            <a:r>
              <a:rPr lang="fr-FR" baseline="0" dirty="0"/>
              <a:t> </a:t>
            </a:r>
            <a:r>
              <a:rPr lang="fr-FR" baseline="0" dirty="0" err="1"/>
              <a:t>specific</a:t>
            </a:r>
            <a:r>
              <a:rPr lang="fr-FR" baseline="0" dirty="0"/>
              <a:t> </a:t>
            </a:r>
            <a:r>
              <a:rPr lang="fr-FR" baseline="0" dirty="0" err="1"/>
              <a:t>activity</a:t>
            </a:r>
            <a:endParaRPr lang="fr-FR" dirty="0"/>
          </a:p>
        </p:txBody>
      </p:sp>
      <p:sp>
        <p:nvSpPr>
          <p:cNvPr id="4" name="Espace réservé du numéro de diapositive 3"/>
          <p:cNvSpPr>
            <a:spLocks noGrp="1"/>
          </p:cNvSpPr>
          <p:nvPr>
            <p:ph type="sldNum" sz="quarter" idx="10"/>
          </p:nvPr>
        </p:nvSpPr>
        <p:spPr/>
        <p:txBody>
          <a:bodyPr/>
          <a:lstStyle/>
          <a:p>
            <a:fld id="{AA095901-C84B-6D48-87C1-64A20898D151}" type="slidenum">
              <a:rPr lang="fr-FR" smtClean="0"/>
              <a:t>50</a:t>
            </a:fld>
            <a:endParaRPr lang="fr-FR"/>
          </a:p>
        </p:txBody>
      </p:sp>
    </p:spTree>
    <p:extLst>
      <p:ext uri="{BB962C8B-B14F-4D97-AF65-F5344CB8AC3E}">
        <p14:creationId xmlns:p14="http://schemas.microsoft.com/office/powerpoint/2010/main" val="3121916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Ideally, generate a discussion with participants, let them</a:t>
            </a:r>
            <a:r>
              <a:rPr lang="en-US" baseline="0" dirty="0"/>
              <a:t> say what they think</a:t>
            </a:r>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095901-C84B-6D48-87C1-64A20898D15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40700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PCA = Principal Component Analysis</a:t>
            </a:r>
          </a:p>
          <a:p>
            <a:r>
              <a:rPr lang="en-US" dirty="0"/>
              <a:t>Here we do not explain the principle, but just mention that it amounts to a linear projection in a subspace of the original space.</a:t>
            </a:r>
            <a:endParaRPr lang="fr-FR" dirty="0"/>
          </a:p>
        </p:txBody>
      </p:sp>
      <p:sp>
        <p:nvSpPr>
          <p:cNvPr id="4" name="Espace réservé du numéro de diapositive 3"/>
          <p:cNvSpPr>
            <a:spLocks noGrp="1"/>
          </p:cNvSpPr>
          <p:nvPr>
            <p:ph type="sldNum" sz="quarter" idx="10"/>
          </p:nvPr>
        </p:nvSpPr>
        <p:spPr/>
        <p:txBody>
          <a:bodyPr/>
          <a:lstStyle/>
          <a:p>
            <a:fld id="{AA095901-C84B-6D48-87C1-64A20898D151}" type="slidenum">
              <a:rPr lang="fr-FR" smtClean="0"/>
              <a:t>51</a:t>
            </a:fld>
            <a:endParaRPr lang="fr-FR"/>
          </a:p>
        </p:txBody>
      </p:sp>
    </p:spTree>
    <p:extLst>
      <p:ext uri="{BB962C8B-B14F-4D97-AF65-F5344CB8AC3E}">
        <p14:creationId xmlns:p14="http://schemas.microsoft.com/office/powerpoint/2010/main" val="41295035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7365" indent="-177365">
              <a:buFontTx/>
              <a:buChar char="-"/>
            </a:pPr>
            <a:r>
              <a:rPr lang="en-US" dirty="0"/>
              <a:t>The network has as many output neurons as</a:t>
            </a:r>
            <a:r>
              <a:rPr lang="en-US" baseline="0" dirty="0"/>
              <a:t> inputs</a:t>
            </a:r>
          </a:p>
          <a:p>
            <a:pPr marL="177365" indent="-177365">
              <a:buFontTx/>
              <a:buChar char="-"/>
            </a:pPr>
            <a:r>
              <a:rPr lang="en-US" baseline="0" dirty="0"/>
              <a:t>It has a bottleneck with much smaller number of neurons</a:t>
            </a:r>
          </a:p>
          <a:p>
            <a:pPr marL="177365" indent="-177365">
              <a:buFontTx/>
              <a:buChar char="-"/>
            </a:pPr>
            <a:r>
              <a:rPr lang="en-US" baseline="0" dirty="0"/>
              <a:t>Initially reconstructed images are random, after learning they match original as good as possible</a:t>
            </a:r>
          </a:p>
          <a:p>
            <a:endParaRPr lang="en-US" baseline="0" dirty="0"/>
          </a:p>
          <a:p>
            <a:r>
              <a:rPr lang="en-US" baseline="0" dirty="0"/>
              <a:t>=&gt; At the bottleneck the activity values of the neurons make up a compressed representation of the original image (we call them “features”)</a:t>
            </a:r>
          </a:p>
          <a:p>
            <a:pPr marL="177365" indent="-177365">
              <a:buFontTx/>
              <a:buChar char="-"/>
            </a:pPr>
            <a:endParaRPr lang="fr-FR" dirty="0"/>
          </a:p>
        </p:txBody>
      </p:sp>
      <p:sp>
        <p:nvSpPr>
          <p:cNvPr id="4" name="Espace réservé du numéro de diapositive 3"/>
          <p:cNvSpPr>
            <a:spLocks noGrp="1"/>
          </p:cNvSpPr>
          <p:nvPr>
            <p:ph type="sldNum" sz="quarter" idx="10"/>
          </p:nvPr>
        </p:nvSpPr>
        <p:spPr/>
        <p:txBody>
          <a:bodyPr/>
          <a:lstStyle/>
          <a:p>
            <a:fld id="{AA095901-C84B-6D48-87C1-64A20898D151}" type="slidenum">
              <a:rPr lang="fr-FR" smtClean="0"/>
              <a:t>52</a:t>
            </a:fld>
            <a:endParaRPr lang="fr-FR"/>
          </a:p>
        </p:txBody>
      </p:sp>
    </p:spTree>
    <p:extLst>
      <p:ext uri="{BB962C8B-B14F-4D97-AF65-F5344CB8AC3E}">
        <p14:creationId xmlns:p14="http://schemas.microsoft.com/office/powerpoint/2010/main" val="3560325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095901-C84B-6D48-87C1-64A20898D15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6101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095901-C84B-6D48-87C1-64A20898D15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5968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AI research started with partisans</a:t>
            </a:r>
            <a:r>
              <a:rPr lang="en-US" baseline="0" dirty="0"/>
              <a:t> of both approaches. The cognitivist approach was dominant in years 80-90, but ceded to the </a:t>
            </a:r>
            <a:r>
              <a:rPr lang="en-US" baseline="0" dirty="0" err="1"/>
              <a:t>connexionist</a:t>
            </a:r>
            <a:r>
              <a:rPr lang="en-US" baseline="0" dirty="0"/>
              <a:t> approach in years 2000.</a:t>
            </a:r>
          </a:p>
          <a:p>
            <a:endParaRPr lang="en-US" baseline="0" dirty="0"/>
          </a:p>
          <a:p>
            <a:pPr defTabSz="472973">
              <a:defRPr/>
            </a:pPr>
            <a:r>
              <a:rPr lang="en-US" dirty="0"/>
              <a:t>From now on we</a:t>
            </a:r>
            <a:r>
              <a:rPr lang="en-US" baseline="0" dirty="0"/>
              <a:t> will focus on the Connectionist approach, i.e. on Machine Learning</a:t>
            </a:r>
            <a:endParaRPr lang="fr-FR" dirty="0"/>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095901-C84B-6D48-87C1-64A20898D15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9737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4BD4D4-B3A3-DE4A-BC47-319BB46209BA}" type="slidenum">
              <a:rPr kumimoji="0" lang="fr-FR"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89340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 name="Google Shape;6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3981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 Target="../slides/slide15.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 Target="../slides/slide15.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 Target="../slides/slide15.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15"/>
        <p:cNvGrpSpPr/>
        <p:nvPr/>
      </p:nvGrpSpPr>
      <p:grpSpPr>
        <a:xfrm>
          <a:off x="0" y="0"/>
          <a:ext cx="0" cy="0"/>
          <a:chOff x="0" y="0"/>
          <a:chExt cx="0" cy="0"/>
        </a:xfrm>
      </p:grpSpPr>
      <p:sp>
        <p:nvSpPr>
          <p:cNvPr id="16" name="Google Shape;16;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usiness Model">
    <p:spTree>
      <p:nvGrpSpPr>
        <p:cNvPr id="1" name=""/>
        <p:cNvGrpSpPr/>
        <p:nvPr/>
      </p:nvGrpSpPr>
      <p:grpSpPr>
        <a:xfrm>
          <a:off x="0" y="0"/>
          <a:ext cx="0" cy="0"/>
          <a:chOff x="0" y="0"/>
          <a:chExt cx="0" cy="0"/>
        </a:xfrm>
      </p:grpSpPr>
      <p:sp>
        <p:nvSpPr>
          <p:cNvPr id="2" name="Titre 1"/>
          <p:cNvSpPr>
            <a:spLocks noGrp="1"/>
          </p:cNvSpPr>
          <p:nvPr>
            <p:ph type="title"/>
          </p:nvPr>
        </p:nvSpPr>
        <p:spPr>
          <a:xfrm>
            <a:off x="997009" y="1"/>
            <a:ext cx="10197983" cy="647700"/>
          </a:xfrm>
        </p:spPr>
        <p:txBody>
          <a:bodyPr/>
          <a:lstStyle/>
          <a:p>
            <a:r>
              <a:rPr lang="fr-FR"/>
              <a:t>Cliquez et modifiez le titre</a:t>
            </a:r>
          </a:p>
        </p:txBody>
      </p:sp>
      <p:sp>
        <p:nvSpPr>
          <p:cNvPr id="3" name="Espace réservé du contenu 2"/>
          <p:cNvSpPr>
            <a:spLocks noGrp="1"/>
          </p:cNvSpPr>
          <p:nvPr>
            <p:ph idx="1"/>
          </p:nvPr>
        </p:nvSpPr>
        <p:spPr>
          <a:xfrm>
            <a:off x="609600" y="647700"/>
            <a:ext cx="10972800" cy="547846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fld id="{5CAF9626-3451-E048-B160-46018594B8D6}" type="datetimeFigureOut">
              <a:rPr kumimoji="0" lang="fr-FR" sz="1600" b="0" i="0" u="none" strike="noStrike" kern="1200" cap="none" spc="0" normalizeH="0" baseline="0" noProof="0" smtClean="0">
                <a:ln>
                  <a:noFill/>
                </a:ln>
                <a:solidFill>
                  <a:prstClr val="black">
                    <a:tint val="75000"/>
                  </a:prstClr>
                </a:solidFill>
                <a:effectLst/>
                <a:uLnTx/>
                <a:uFillTx/>
                <a:latin typeface="Candara"/>
                <a:ea typeface="+mn-ea"/>
                <a:cs typeface="Arial"/>
                <a:sym typeface="Arial"/>
              </a:rPr>
              <a:pPr marL="0" marR="0" lvl="0" indent="0" algn="l" defTabSz="609585" rtl="0" eaLnBrk="1" fontAlgn="auto" latinLnBrk="0" hangingPunct="1">
                <a:lnSpc>
                  <a:spcPct val="100000"/>
                </a:lnSpc>
                <a:spcBef>
                  <a:spcPts val="0"/>
                </a:spcBef>
                <a:spcAft>
                  <a:spcPts val="0"/>
                </a:spcAft>
                <a:buClrTx/>
                <a:buSzTx/>
                <a:buFont typeface="Arial"/>
                <a:buNone/>
                <a:tabLst/>
                <a:defRPr/>
              </a:pPr>
              <a:t>08/12/2022</a:t>
            </a:fld>
            <a:endParaRPr kumimoji="0" lang="fr-FR" sz="1600" b="0" i="0" u="none" strike="noStrike" kern="1200" cap="none" spc="0" normalizeH="0" baseline="0" noProof="0">
              <a:ln>
                <a:noFill/>
              </a:ln>
              <a:solidFill>
                <a:prstClr val="black">
                  <a:tint val="75000"/>
                </a:prstClr>
              </a:solidFill>
              <a:effectLst/>
              <a:uLnTx/>
              <a:uFillTx/>
              <a:latin typeface="Candara"/>
              <a:ea typeface="+mn-ea"/>
              <a:cs typeface="Arial"/>
              <a:sym typeface="Arial"/>
            </a:endParaRPr>
          </a:p>
        </p:txBody>
      </p:sp>
      <p:sp>
        <p:nvSpPr>
          <p:cNvPr id="5" name="Espace réservé du pied de page 4"/>
          <p:cNvSpPr>
            <a:spLocks noGrp="1"/>
          </p:cNvSpPr>
          <p:nvPr>
            <p:ph type="ftr" sz="quarter" idx="11"/>
          </p:nvPr>
        </p:nvSpPr>
        <p:spPr/>
        <p:txBody>
          <a:body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endParaRPr kumimoji="0" lang="fr-FR" sz="1600" b="0" i="0" u="none" strike="noStrike" kern="1200" cap="none" spc="0" normalizeH="0" baseline="0" noProof="0">
              <a:ln>
                <a:noFill/>
              </a:ln>
              <a:solidFill>
                <a:prstClr val="black">
                  <a:tint val="75000"/>
                </a:prstClr>
              </a:solidFill>
              <a:effectLst/>
              <a:uLnTx/>
              <a:uFillTx/>
              <a:latin typeface="Candara"/>
              <a:ea typeface="+mn-ea"/>
              <a:cs typeface="Arial"/>
              <a:sym typeface="Arial"/>
            </a:endParaRPr>
          </a:p>
        </p:txBody>
      </p:sp>
      <p:sp>
        <p:nvSpPr>
          <p:cNvPr id="6" name="Espace réservé du numéro de diapositive 5"/>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 typeface="Arial"/>
              <a:buNone/>
              <a:tabLst/>
              <a:defRPr/>
            </a:pPr>
            <a:fld id="{C6B84B07-35D4-C848-B76F-C5FBDD76ABFE}" type="slidenum">
              <a:rPr kumimoji="0" lang="fr-FR" sz="1600" b="0" i="0" u="none" strike="noStrike" kern="1200" cap="none" spc="0" normalizeH="0" baseline="0" noProof="0" smtClean="0">
                <a:ln>
                  <a:noFill/>
                </a:ln>
                <a:solidFill>
                  <a:prstClr val="black">
                    <a:tint val="75000"/>
                  </a:prstClr>
                </a:solidFill>
                <a:effectLst/>
                <a:uLnTx/>
                <a:uFillTx/>
                <a:latin typeface="Candara"/>
                <a:ea typeface="+mn-ea"/>
                <a:cs typeface="Arial"/>
                <a:sym typeface="Arial"/>
              </a:rPr>
              <a:pPr marL="0" marR="0" lvl="0" indent="0" algn="r" defTabSz="609585" rtl="0" eaLnBrk="1" fontAlgn="auto" latinLnBrk="0" hangingPunct="1">
                <a:lnSpc>
                  <a:spcPct val="100000"/>
                </a:lnSpc>
                <a:spcBef>
                  <a:spcPts val="0"/>
                </a:spcBef>
                <a:spcAft>
                  <a:spcPts val="0"/>
                </a:spcAft>
                <a:buClrTx/>
                <a:buSzTx/>
                <a:buFont typeface="Arial"/>
                <a:buNone/>
                <a:tabLst/>
                <a:defRPr/>
              </a:pPr>
              <a:t>‹N°›</a:t>
            </a:fld>
            <a:endParaRPr kumimoji="0" lang="fr-FR" sz="1600" b="0" i="0" u="none" strike="noStrike" kern="1200" cap="none" spc="0" normalizeH="0" baseline="0" noProof="0">
              <a:ln>
                <a:noFill/>
              </a:ln>
              <a:solidFill>
                <a:prstClr val="black">
                  <a:tint val="75000"/>
                </a:prstClr>
              </a:solidFill>
              <a:effectLst/>
              <a:uLnTx/>
              <a:uFillTx/>
              <a:latin typeface="Candara"/>
              <a:ea typeface="+mn-ea"/>
              <a:cs typeface="Arial"/>
              <a:sym typeface="Arial"/>
            </a:endParaRPr>
          </a:p>
        </p:txBody>
      </p:sp>
    </p:spTree>
    <p:extLst>
      <p:ext uri="{BB962C8B-B14F-4D97-AF65-F5344CB8AC3E}">
        <p14:creationId xmlns:p14="http://schemas.microsoft.com/office/powerpoint/2010/main" val="1435941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5333" b="1" cap="all"/>
            </a:lvl1pPr>
          </a:lstStyle>
          <a:p>
            <a:r>
              <a:rPr lang="fr-FR"/>
              <a:t>Cliquez et modifiez le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fld id="{5CAF9626-3451-E048-B160-46018594B8D6}" type="datetimeFigureOut">
              <a:rPr kumimoji="0" lang="fr-FR" sz="1600" b="0" i="0" u="none" strike="noStrike" kern="1200" cap="none" spc="0" normalizeH="0" baseline="0" noProof="0" smtClean="0">
                <a:ln>
                  <a:noFill/>
                </a:ln>
                <a:solidFill>
                  <a:prstClr val="black">
                    <a:tint val="75000"/>
                  </a:prstClr>
                </a:solidFill>
                <a:effectLst/>
                <a:uLnTx/>
                <a:uFillTx/>
                <a:latin typeface="Candara"/>
                <a:ea typeface="+mn-ea"/>
                <a:cs typeface="Arial"/>
                <a:sym typeface="Arial"/>
              </a:rPr>
              <a:pPr marL="0" marR="0" lvl="0" indent="0" algn="l" defTabSz="609585" rtl="0" eaLnBrk="1" fontAlgn="auto" latinLnBrk="0" hangingPunct="1">
                <a:lnSpc>
                  <a:spcPct val="100000"/>
                </a:lnSpc>
                <a:spcBef>
                  <a:spcPts val="0"/>
                </a:spcBef>
                <a:spcAft>
                  <a:spcPts val="0"/>
                </a:spcAft>
                <a:buClrTx/>
                <a:buSzTx/>
                <a:buFont typeface="Arial"/>
                <a:buNone/>
                <a:tabLst/>
                <a:defRPr/>
              </a:pPr>
              <a:t>08/12/2022</a:t>
            </a:fld>
            <a:endParaRPr kumimoji="0" lang="fr-FR" sz="1600" b="0" i="0" u="none" strike="noStrike" kern="1200" cap="none" spc="0" normalizeH="0" baseline="0" noProof="0">
              <a:ln>
                <a:noFill/>
              </a:ln>
              <a:solidFill>
                <a:prstClr val="black">
                  <a:tint val="75000"/>
                </a:prstClr>
              </a:solidFill>
              <a:effectLst/>
              <a:uLnTx/>
              <a:uFillTx/>
              <a:latin typeface="Candara"/>
              <a:ea typeface="+mn-ea"/>
              <a:cs typeface="Arial"/>
              <a:sym typeface="Arial"/>
            </a:endParaRPr>
          </a:p>
        </p:txBody>
      </p:sp>
      <p:sp>
        <p:nvSpPr>
          <p:cNvPr id="5" name="Espace réservé du pied de page 4"/>
          <p:cNvSpPr>
            <a:spLocks noGrp="1"/>
          </p:cNvSpPr>
          <p:nvPr>
            <p:ph type="ftr" sz="quarter" idx="11"/>
          </p:nvPr>
        </p:nvSpPr>
        <p:spPr/>
        <p:txBody>
          <a:body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endParaRPr kumimoji="0" lang="fr-FR" sz="1600" b="0" i="0" u="none" strike="noStrike" kern="1200" cap="none" spc="0" normalizeH="0" baseline="0" noProof="0">
              <a:ln>
                <a:noFill/>
              </a:ln>
              <a:solidFill>
                <a:prstClr val="black">
                  <a:tint val="75000"/>
                </a:prstClr>
              </a:solidFill>
              <a:effectLst/>
              <a:uLnTx/>
              <a:uFillTx/>
              <a:latin typeface="Candara"/>
              <a:ea typeface="+mn-ea"/>
              <a:cs typeface="Arial"/>
              <a:sym typeface="Arial"/>
            </a:endParaRPr>
          </a:p>
        </p:txBody>
      </p:sp>
      <p:sp>
        <p:nvSpPr>
          <p:cNvPr id="6" name="Espace réservé du numéro de diapositive 5"/>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 typeface="Arial"/>
              <a:buNone/>
              <a:tabLst/>
              <a:defRPr/>
            </a:pPr>
            <a:fld id="{C6B84B07-35D4-C848-B76F-C5FBDD76ABFE}" type="slidenum">
              <a:rPr kumimoji="0" lang="fr-FR" sz="1600" b="0" i="0" u="none" strike="noStrike" kern="1200" cap="none" spc="0" normalizeH="0" baseline="0" noProof="0" smtClean="0">
                <a:ln>
                  <a:noFill/>
                </a:ln>
                <a:solidFill>
                  <a:prstClr val="black">
                    <a:tint val="75000"/>
                  </a:prstClr>
                </a:solidFill>
                <a:effectLst/>
                <a:uLnTx/>
                <a:uFillTx/>
                <a:latin typeface="Candara"/>
                <a:ea typeface="+mn-ea"/>
                <a:cs typeface="Arial"/>
                <a:sym typeface="Arial"/>
              </a:rPr>
              <a:pPr marL="0" marR="0" lvl="0" indent="0" algn="r" defTabSz="609585" rtl="0" eaLnBrk="1" fontAlgn="auto" latinLnBrk="0" hangingPunct="1">
                <a:lnSpc>
                  <a:spcPct val="100000"/>
                </a:lnSpc>
                <a:spcBef>
                  <a:spcPts val="0"/>
                </a:spcBef>
                <a:spcAft>
                  <a:spcPts val="0"/>
                </a:spcAft>
                <a:buClrTx/>
                <a:buSzTx/>
                <a:buFont typeface="Arial"/>
                <a:buNone/>
                <a:tabLst/>
                <a:defRPr/>
              </a:pPr>
              <a:t>‹N°›</a:t>
            </a:fld>
            <a:endParaRPr kumimoji="0" lang="fr-FR" sz="1600" b="0" i="0" u="none" strike="noStrike" kern="1200" cap="none" spc="0" normalizeH="0" baseline="0" noProof="0">
              <a:ln>
                <a:noFill/>
              </a:ln>
              <a:solidFill>
                <a:prstClr val="black">
                  <a:tint val="75000"/>
                </a:prstClr>
              </a:solidFill>
              <a:effectLst/>
              <a:uLnTx/>
              <a:uFillTx/>
              <a:latin typeface="Candara"/>
              <a:ea typeface="+mn-ea"/>
              <a:cs typeface="Arial"/>
              <a:sym typeface="Arial"/>
            </a:endParaRPr>
          </a:p>
        </p:txBody>
      </p:sp>
    </p:spTree>
    <p:extLst>
      <p:ext uri="{BB962C8B-B14F-4D97-AF65-F5344CB8AC3E}">
        <p14:creationId xmlns:p14="http://schemas.microsoft.com/office/powerpoint/2010/main" val="28406683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fld id="{5CAF9626-3451-E048-B160-46018594B8D6}" type="datetimeFigureOut">
              <a:rPr kumimoji="0" lang="fr-FR" sz="1600" b="0" i="0" u="none" strike="noStrike" kern="1200" cap="none" spc="0" normalizeH="0" baseline="0" noProof="0" smtClean="0">
                <a:ln>
                  <a:noFill/>
                </a:ln>
                <a:solidFill>
                  <a:prstClr val="black">
                    <a:tint val="75000"/>
                  </a:prstClr>
                </a:solidFill>
                <a:effectLst/>
                <a:uLnTx/>
                <a:uFillTx/>
                <a:latin typeface="Candara"/>
                <a:ea typeface="+mn-ea"/>
                <a:cs typeface="Arial"/>
                <a:sym typeface="Arial"/>
              </a:rPr>
              <a:pPr marL="0" marR="0" lvl="0" indent="0" algn="l" defTabSz="609585" rtl="0" eaLnBrk="1" fontAlgn="auto" latinLnBrk="0" hangingPunct="1">
                <a:lnSpc>
                  <a:spcPct val="100000"/>
                </a:lnSpc>
                <a:spcBef>
                  <a:spcPts val="0"/>
                </a:spcBef>
                <a:spcAft>
                  <a:spcPts val="0"/>
                </a:spcAft>
                <a:buClrTx/>
                <a:buSzTx/>
                <a:buFont typeface="Arial"/>
                <a:buNone/>
                <a:tabLst/>
                <a:defRPr/>
              </a:pPr>
              <a:t>08/12/2022</a:t>
            </a:fld>
            <a:endParaRPr kumimoji="0" lang="fr-FR" sz="1600" b="0" i="0" u="none" strike="noStrike" kern="1200" cap="none" spc="0" normalizeH="0" baseline="0" noProof="0">
              <a:ln>
                <a:noFill/>
              </a:ln>
              <a:solidFill>
                <a:prstClr val="black">
                  <a:tint val="75000"/>
                </a:prstClr>
              </a:solidFill>
              <a:effectLst/>
              <a:uLnTx/>
              <a:uFillTx/>
              <a:latin typeface="Candara"/>
              <a:ea typeface="+mn-ea"/>
              <a:cs typeface="Arial"/>
              <a:sym typeface="Arial"/>
            </a:endParaRPr>
          </a:p>
        </p:txBody>
      </p:sp>
      <p:sp>
        <p:nvSpPr>
          <p:cNvPr id="6" name="Espace réservé du pied de page 5"/>
          <p:cNvSpPr>
            <a:spLocks noGrp="1"/>
          </p:cNvSpPr>
          <p:nvPr>
            <p:ph type="ftr" sz="quarter" idx="11"/>
          </p:nvPr>
        </p:nvSpPr>
        <p:spPr/>
        <p:txBody>
          <a:body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endParaRPr kumimoji="0" lang="fr-FR" sz="1600" b="0" i="0" u="none" strike="noStrike" kern="1200" cap="none" spc="0" normalizeH="0" baseline="0" noProof="0">
              <a:ln>
                <a:noFill/>
              </a:ln>
              <a:solidFill>
                <a:prstClr val="black">
                  <a:tint val="75000"/>
                </a:prstClr>
              </a:solidFill>
              <a:effectLst/>
              <a:uLnTx/>
              <a:uFillTx/>
              <a:latin typeface="Candara"/>
              <a:ea typeface="+mn-ea"/>
              <a:cs typeface="Arial"/>
              <a:sym typeface="Arial"/>
            </a:endParaRPr>
          </a:p>
        </p:txBody>
      </p:sp>
      <p:sp>
        <p:nvSpPr>
          <p:cNvPr id="7" name="Espace réservé du numéro de diapositive 6"/>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 typeface="Arial"/>
              <a:buNone/>
              <a:tabLst/>
              <a:defRPr/>
            </a:pPr>
            <a:fld id="{C6B84B07-35D4-C848-B76F-C5FBDD76ABFE}" type="slidenum">
              <a:rPr kumimoji="0" lang="fr-FR" sz="1600" b="0" i="0" u="none" strike="noStrike" kern="1200" cap="none" spc="0" normalizeH="0" baseline="0" noProof="0" smtClean="0">
                <a:ln>
                  <a:noFill/>
                </a:ln>
                <a:solidFill>
                  <a:prstClr val="black">
                    <a:tint val="75000"/>
                  </a:prstClr>
                </a:solidFill>
                <a:effectLst/>
                <a:uLnTx/>
                <a:uFillTx/>
                <a:latin typeface="Candara"/>
                <a:ea typeface="+mn-ea"/>
                <a:cs typeface="Arial"/>
                <a:sym typeface="Arial"/>
              </a:rPr>
              <a:pPr marL="0" marR="0" lvl="0" indent="0" algn="r" defTabSz="609585" rtl="0" eaLnBrk="1" fontAlgn="auto" latinLnBrk="0" hangingPunct="1">
                <a:lnSpc>
                  <a:spcPct val="100000"/>
                </a:lnSpc>
                <a:spcBef>
                  <a:spcPts val="0"/>
                </a:spcBef>
                <a:spcAft>
                  <a:spcPts val="0"/>
                </a:spcAft>
                <a:buClrTx/>
                <a:buSzTx/>
                <a:buFont typeface="Arial"/>
                <a:buNone/>
                <a:tabLst/>
                <a:defRPr/>
              </a:pPr>
              <a:t>‹N°›</a:t>
            </a:fld>
            <a:endParaRPr kumimoji="0" lang="fr-FR" sz="1600" b="0" i="0" u="none" strike="noStrike" kern="1200" cap="none" spc="0" normalizeH="0" baseline="0" noProof="0">
              <a:ln>
                <a:noFill/>
              </a:ln>
              <a:solidFill>
                <a:prstClr val="black">
                  <a:tint val="75000"/>
                </a:prstClr>
              </a:solidFill>
              <a:effectLst/>
              <a:uLnTx/>
              <a:uFillTx/>
              <a:latin typeface="Candara"/>
              <a:ea typeface="+mn-ea"/>
              <a:cs typeface="Arial"/>
              <a:sym typeface="Arial"/>
            </a:endParaRPr>
          </a:p>
        </p:txBody>
      </p:sp>
    </p:spTree>
    <p:extLst>
      <p:ext uri="{BB962C8B-B14F-4D97-AF65-F5344CB8AC3E}">
        <p14:creationId xmlns:p14="http://schemas.microsoft.com/office/powerpoint/2010/main" val="36707140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9"/>
            <a:ext cx="10972800" cy="114300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fld id="{5CAF9626-3451-E048-B160-46018594B8D6}" type="datetimeFigureOut">
              <a:rPr kumimoji="0" lang="fr-FR" sz="1600" b="0" i="0" u="none" strike="noStrike" kern="1200" cap="none" spc="0" normalizeH="0" baseline="0" noProof="0" smtClean="0">
                <a:ln>
                  <a:noFill/>
                </a:ln>
                <a:solidFill>
                  <a:prstClr val="black">
                    <a:tint val="75000"/>
                  </a:prstClr>
                </a:solidFill>
                <a:effectLst/>
                <a:uLnTx/>
                <a:uFillTx/>
                <a:latin typeface="Candara"/>
                <a:ea typeface="+mn-ea"/>
                <a:cs typeface="Arial"/>
                <a:sym typeface="Arial"/>
              </a:rPr>
              <a:pPr marL="0" marR="0" lvl="0" indent="0" algn="l" defTabSz="609585" rtl="0" eaLnBrk="1" fontAlgn="auto" latinLnBrk="0" hangingPunct="1">
                <a:lnSpc>
                  <a:spcPct val="100000"/>
                </a:lnSpc>
                <a:spcBef>
                  <a:spcPts val="0"/>
                </a:spcBef>
                <a:spcAft>
                  <a:spcPts val="0"/>
                </a:spcAft>
                <a:buClrTx/>
                <a:buSzTx/>
                <a:buFont typeface="Arial"/>
                <a:buNone/>
                <a:tabLst/>
                <a:defRPr/>
              </a:pPr>
              <a:t>08/12/2022</a:t>
            </a:fld>
            <a:endParaRPr kumimoji="0" lang="fr-FR" sz="1600" b="0" i="0" u="none" strike="noStrike" kern="1200" cap="none" spc="0" normalizeH="0" baseline="0" noProof="0">
              <a:ln>
                <a:noFill/>
              </a:ln>
              <a:solidFill>
                <a:prstClr val="black">
                  <a:tint val="75000"/>
                </a:prstClr>
              </a:solidFill>
              <a:effectLst/>
              <a:uLnTx/>
              <a:uFillTx/>
              <a:latin typeface="Candara"/>
              <a:ea typeface="+mn-ea"/>
              <a:cs typeface="Arial"/>
              <a:sym typeface="Arial"/>
            </a:endParaRPr>
          </a:p>
        </p:txBody>
      </p:sp>
      <p:sp>
        <p:nvSpPr>
          <p:cNvPr id="8" name="Espace réservé du pied de page 7"/>
          <p:cNvSpPr>
            <a:spLocks noGrp="1"/>
          </p:cNvSpPr>
          <p:nvPr>
            <p:ph type="ftr" sz="quarter" idx="11"/>
          </p:nvPr>
        </p:nvSpPr>
        <p:spPr/>
        <p:txBody>
          <a:body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endParaRPr kumimoji="0" lang="fr-FR" sz="1600" b="0" i="0" u="none" strike="noStrike" kern="1200" cap="none" spc="0" normalizeH="0" baseline="0" noProof="0">
              <a:ln>
                <a:noFill/>
              </a:ln>
              <a:solidFill>
                <a:prstClr val="black">
                  <a:tint val="75000"/>
                </a:prstClr>
              </a:solidFill>
              <a:effectLst/>
              <a:uLnTx/>
              <a:uFillTx/>
              <a:latin typeface="Candara"/>
              <a:ea typeface="+mn-ea"/>
              <a:cs typeface="Arial"/>
              <a:sym typeface="Arial"/>
            </a:endParaRPr>
          </a:p>
        </p:txBody>
      </p:sp>
      <p:sp>
        <p:nvSpPr>
          <p:cNvPr id="9" name="Espace réservé du numéro de diapositive 8"/>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 typeface="Arial"/>
              <a:buNone/>
              <a:tabLst/>
              <a:defRPr/>
            </a:pPr>
            <a:fld id="{C6B84B07-35D4-C848-B76F-C5FBDD76ABFE}" type="slidenum">
              <a:rPr kumimoji="0" lang="fr-FR" sz="1600" b="0" i="0" u="none" strike="noStrike" kern="1200" cap="none" spc="0" normalizeH="0" baseline="0" noProof="0" smtClean="0">
                <a:ln>
                  <a:noFill/>
                </a:ln>
                <a:solidFill>
                  <a:prstClr val="black">
                    <a:tint val="75000"/>
                  </a:prstClr>
                </a:solidFill>
                <a:effectLst/>
                <a:uLnTx/>
                <a:uFillTx/>
                <a:latin typeface="Candara"/>
                <a:ea typeface="+mn-ea"/>
                <a:cs typeface="Arial"/>
                <a:sym typeface="Arial"/>
              </a:rPr>
              <a:pPr marL="0" marR="0" lvl="0" indent="0" algn="r" defTabSz="609585" rtl="0" eaLnBrk="1" fontAlgn="auto" latinLnBrk="0" hangingPunct="1">
                <a:lnSpc>
                  <a:spcPct val="100000"/>
                </a:lnSpc>
                <a:spcBef>
                  <a:spcPts val="0"/>
                </a:spcBef>
                <a:spcAft>
                  <a:spcPts val="0"/>
                </a:spcAft>
                <a:buClrTx/>
                <a:buSzTx/>
                <a:buFont typeface="Arial"/>
                <a:buNone/>
                <a:tabLst/>
                <a:defRPr/>
              </a:pPr>
              <a:t>‹N°›</a:t>
            </a:fld>
            <a:endParaRPr kumimoji="0" lang="fr-FR" sz="1600" b="0" i="0" u="none" strike="noStrike" kern="1200" cap="none" spc="0" normalizeH="0" baseline="0" noProof="0">
              <a:ln>
                <a:noFill/>
              </a:ln>
              <a:solidFill>
                <a:prstClr val="black">
                  <a:tint val="75000"/>
                </a:prstClr>
              </a:solidFill>
              <a:effectLst/>
              <a:uLnTx/>
              <a:uFillTx/>
              <a:latin typeface="Candara"/>
              <a:ea typeface="+mn-ea"/>
              <a:cs typeface="Arial"/>
              <a:sym typeface="Arial"/>
            </a:endParaRPr>
          </a:p>
        </p:txBody>
      </p:sp>
    </p:spTree>
    <p:extLst>
      <p:ext uri="{BB962C8B-B14F-4D97-AF65-F5344CB8AC3E}">
        <p14:creationId xmlns:p14="http://schemas.microsoft.com/office/powerpoint/2010/main" val="3221847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fld id="{5CAF9626-3451-E048-B160-46018594B8D6}" type="datetimeFigureOut">
              <a:rPr kumimoji="0" lang="fr-FR" sz="1600" b="0" i="0" u="none" strike="noStrike" kern="1200" cap="none" spc="0" normalizeH="0" baseline="0" noProof="0" smtClean="0">
                <a:ln>
                  <a:noFill/>
                </a:ln>
                <a:solidFill>
                  <a:prstClr val="black">
                    <a:tint val="75000"/>
                  </a:prstClr>
                </a:solidFill>
                <a:effectLst/>
                <a:uLnTx/>
                <a:uFillTx/>
                <a:latin typeface="Candara"/>
                <a:ea typeface="+mn-ea"/>
                <a:cs typeface="Arial"/>
                <a:sym typeface="Arial"/>
              </a:rPr>
              <a:pPr marL="0" marR="0" lvl="0" indent="0" algn="l" defTabSz="609585" rtl="0" eaLnBrk="1" fontAlgn="auto" latinLnBrk="0" hangingPunct="1">
                <a:lnSpc>
                  <a:spcPct val="100000"/>
                </a:lnSpc>
                <a:spcBef>
                  <a:spcPts val="0"/>
                </a:spcBef>
                <a:spcAft>
                  <a:spcPts val="0"/>
                </a:spcAft>
                <a:buClrTx/>
                <a:buSzTx/>
                <a:buFont typeface="Arial"/>
                <a:buNone/>
                <a:tabLst/>
                <a:defRPr/>
              </a:pPr>
              <a:t>08/12/2022</a:t>
            </a:fld>
            <a:endParaRPr kumimoji="0" lang="fr-FR" sz="1600" b="0" i="0" u="none" strike="noStrike" kern="1200" cap="none" spc="0" normalizeH="0" baseline="0" noProof="0">
              <a:ln>
                <a:noFill/>
              </a:ln>
              <a:solidFill>
                <a:prstClr val="black">
                  <a:tint val="75000"/>
                </a:prstClr>
              </a:solidFill>
              <a:effectLst/>
              <a:uLnTx/>
              <a:uFillTx/>
              <a:latin typeface="Candara"/>
              <a:ea typeface="+mn-ea"/>
              <a:cs typeface="Arial"/>
              <a:sym typeface="Arial"/>
            </a:endParaRPr>
          </a:p>
        </p:txBody>
      </p:sp>
      <p:sp>
        <p:nvSpPr>
          <p:cNvPr id="4" name="Espace réservé du pied de page 3"/>
          <p:cNvSpPr>
            <a:spLocks noGrp="1"/>
          </p:cNvSpPr>
          <p:nvPr>
            <p:ph type="ftr" sz="quarter" idx="11"/>
          </p:nvPr>
        </p:nvSpPr>
        <p:spPr/>
        <p:txBody>
          <a:body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endParaRPr kumimoji="0" lang="fr-FR" sz="1600" b="0" i="0" u="none" strike="noStrike" kern="1200" cap="none" spc="0" normalizeH="0" baseline="0" noProof="0">
              <a:ln>
                <a:noFill/>
              </a:ln>
              <a:solidFill>
                <a:prstClr val="black">
                  <a:tint val="75000"/>
                </a:prstClr>
              </a:solidFill>
              <a:effectLst/>
              <a:uLnTx/>
              <a:uFillTx/>
              <a:latin typeface="Candara"/>
              <a:ea typeface="+mn-ea"/>
              <a:cs typeface="Arial"/>
              <a:sym typeface="Arial"/>
            </a:endParaRPr>
          </a:p>
        </p:txBody>
      </p:sp>
      <p:sp>
        <p:nvSpPr>
          <p:cNvPr id="5" name="Espace réservé du numéro de diapositive 4"/>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 typeface="Arial"/>
              <a:buNone/>
              <a:tabLst/>
              <a:defRPr/>
            </a:pPr>
            <a:fld id="{C6B84B07-35D4-C848-B76F-C5FBDD76ABFE}" type="slidenum">
              <a:rPr kumimoji="0" lang="fr-FR" sz="1600" b="0" i="0" u="none" strike="noStrike" kern="1200" cap="none" spc="0" normalizeH="0" baseline="0" noProof="0" smtClean="0">
                <a:ln>
                  <a:noFill/>
                </a:ln>
                <a:solidFill>
                  <a:prstClr val="black">
                    <a:tint val="75000"/>
                  </a:prstClr>
                </a:solidFill>
                <a:effectLst/>
                <a:uLnTx/>
                <a:uFillTx/>
                <a:latin typeface="Candara"/>
                <a:ea typeface="+mn-ea"/>
                <a:cs typeface="Arial"/>
                <a:sym typeface="Arial"/>
              </a:rPr>
              <a:pPr marL="0" marR="0" lvl="0" indent="0" algn="r" defTabSz="609585" rtl="0" eaLnBrk="1" fontAlgn="auto" latinLnBrk="0" hangingPunct="1">
                <a:lnSpc>
                  <a:spcPct val="100000"/>
                </a:lnSpc>
                <a:spcBef>
                  <a:spcPts val="0"/>
                </a:spcBef>
                <a:spcAft>
                  <a:spcPts val="0"/>
                </a:spcAft>
                <a:buClrTx/>
                <a:buSzTx/>
                <a:buFont typeface="Arial"/>
                <a:buNone/>
                <a:tabLst/>
                <a:defRPr/>
              </a:pPr>
              <a:t>‹N°›</a:t>
            </a:fld>
            <a:endParaRPr kumimoji="0" lang="fr-FR" sz="1600" b="0" i="0" u="none" strike="noStrike" kern="1200" cap="none" spc="0" normalizeH="0" baseline="0" noProof="0">
              <a:ln>
                <a:noFill/>
              </a:ln>
              <a:solidFill>
                <a:prstClr val="black">
                  <a:tint val="75000"/>
                </a:prstClr>
              </a:solidFill>
              <a:effectLst/>
              <a:uLnTx/>
              <a:uFillTx/>
              <a:latin typeface="Candara"/>
              <a:ea typeface="+mn-ea"/>
              <a:cs typeface="Arial"/>
              <a:sym typeface="Arial"/>
            </a:endParaRPr>
          </a:p>
        </p:txBody>
      </p:sp>
    </p:spTree>
    <p:extLst>
      <p:ext uri="{BB962C8B-B14F-4D97-AF65-F5344CB8AC3E}">
        <p14:creationId xmlns:p14="http://schemas.microsoft.com/office/powerpoint/2010/main" val="42059683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fld id="{5CAF9626-3451-E048-B160-46018594B8D6}" type="datetimeFigureOut">
              <a:rPr kumimoji="0" lang="fr-FR" sz="1600" b="0" i="0" u="none" strike="noStrike" kern="1200" cap="none" spc="0" normalizeH="0" baseline="0" noProof="0" smtClean="0">
                <a:ln>
                  <a:noFill/>
                </a:ln>
                <a:solidFill>
                  <a:prstClr val="black">
                    <a:tint val="75000"/>
                  </a:prstClr>
                </a:solidFill>
                <a:effectLst/>
                <a:uLnTx/>
                <a:uFillTx/>
                <a:latin typeface="Candara"/>
                <a:ea typeface="+mn-ea"/>
                <a:cs typeface="Arial"/>
                <a:sym typeface="Arial"/>
              </a:rPr>
              <a:pPr marL="0" marR="0" lvl="0" indent="0" algn="l" defTabSz="609585" rtl="0" eaLnBrk="1" fontAlgn="auto" latinLnBrk="0" hangingPunct="1">
                <a:lnSpc>
                  <a:spcPct val="100000"/>
                </a:lnSpc>
                <a:spcBef>
                  <a:spcPts val="0"/>
                </a:spcBef>
                <a:spcAft>
                  <a:spcPts val="0"/>
                </a:spcAft>
                <a:buClrTx/>
                <a:buSzTx/>
                <a:buFont typeface="Arial"/>
                <a:buNone/>
                <a:tabLst/>
                <a:defRPr/>
              </a:pPr>
              <a:t>08/12/2022</a:t>
            </a:fld>
            <a:endParaRPr kumimoji="0" lang="fr-FR" sz="1600" b="0" i="0" u="none" strike="noStrike" kern="1200" cap="none" spc="0" normalizeH="0" baseline="0" noProof="0">
              <a:ln>
                <a:noFill/>
              </a:ln>
              <a:solidFill>
                <a:prstClr val="black">
                  <a:tint val="75000"/>
                </a:prstClr>
              </a:solidFill>
              <a:effectLst/>
              <a:uLnTx/>
              <a:uFillTx/>
              <a:latin typeface="Candara"/>
              <a:ea typeface="+mn-ea"/>
              <a:cs typeface="Arial"/>
              <a:sym typeface="Arial"/>
            </a:endParaRPr>
          </a:p>
        </p:txBody>
      </p:sp>
      <p:sp>
        <p:nvSpPr>
          <p:cNvPr id="3" name="Espace réservé du pied de page 2"/>
          <p:cNvSpPr>
            <a:spLocks noGrp="1"/>
          </p:cNvSpPr>
          <p:nvPr>
            <p:ph type="ftr" sz="quarter" idx="11"/>
          </p:nvPr>
        </p:nvSpPr>
        <p:spPr/>
        <p:txBody>
          <a:body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endParaRPr kumimoji="0" lang="fr-FR" sz="1600" b="0" i="0" u="none" strike="noStrike" kern="1200" cap="none" spc="0" normalizeH="0" baseline="0" noProof="0">
              <a:ln>
                <a:noFill/>
              </a:ln>
              <a:solidFill>
                <a:prstClr val="black">
                  <a:tint val="75000"/>
                </a:prstClr>
              </a:solidFill>
              <a:effectLst/>
              <a:uLnTx/>
              <a:uFillTx/>
              <a:latin typeface="Candara"/>
              <a:ea typeface="+mn-ea"/>
              <a:cs typeface="Arial"/>
              <a:sym typeface="Arial"/>
            </a:endParaRPr>
          </a:p>
        </p:txBody>
      </p:sp>
      <p:sp>
        <p:nvSpPr>
          <p:cNvPr id="4" name="Espace réservé du numéro de diapositive 3"/>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 typeface="Arial"/>
              <a:buNone/>
              <a:tabLst/>
              <a:defRPr/>
            </a:pPr>
            <a:fld id="{C6B84B07-35D4-C848-B76F-C5FBDD76ABFE}" type="slidenum">
              <a:rPr kumimoji="0" lang="fr-FR" sz="1600" b="0" i="0" u="none" strike="noStrike" kern="1200" cap="none" spc="0" normalizeH="0" baseline="0" noProof="0" smtClean="0">
                <a:ln>
                  <a:noFill/>
                </a:ln>
                <a:solidFill>
                  <a:prstClr val="black">
                    <a:tint val="75000"/>
                  </a:prstClr>
                </a:solidFill>
                <a:effectLst/>
                <a:uLnTx/>
                <a:uFillTx/>
                <a:latin typeface="Candara"/>
                <a:ea typeface="+mn-ea"/>
                <a:cs typeface="Arial"/>
                <a:sym typeface="Arial"/>
              </a:rPr>
              <a:pPr marL="0" marR="0" lvl="0" indent="0" algn="r" defTabSz="609585" rtl="0" eaLnBrk="1" fontAlgn="auto" latinLnBrk="0" hangingPunct="1">
                <a:lnSpc>
                  <a:spcPct val="100000"/>
                </a:lnSpc>
                <a:spcBef>
                  <a:spcPts val="0"/>
                </a:spcBef>
                <a:spcAft>
                  <a:spcPts val="0"/>
                </a:spcAft>
                <a:buClrTx/>
                <a:buSzTx/>
                <a:buFont typeface="Arial"/>
                <a:buNone/>
                <a:tabLst/>
                <a:defRPr/>
              </a:pPr>
              <a:t>‹N°›</a:t>
            </a:fld>
            <a:endParaRPr kumimoji="0" lang="fr-FR" sz="1600" b="0" i="0" u="none" strike="noStrike" kern="1200" cap="none" spc="0" normalizeH="0" baseline="0" noProof="0">
              <a:ln>
                <a:noFill/>
              </a:ln>
              <a:solidFill>
                <a:prstClr val="black">
                  <a:tint val="75000"/>
                </a:prstClr>
              </a:solidFill>
              <a:effectLst/>
              <a:uLnTx/>
              <a:uFillTx/>
              <a:latin typeface="Candara"/>
              <a:ea typeface="+mn-ea"/>
              <a:cs typeface="Arial"/>
              <a:sym typeface="Arial"/>
            </a:endParaRPr>
          </a:p>
        </p:txBody>
      </p:sp>
    </p:spTree>
    <p:extLst>
      <p:ext uri="{BB962C8B-B14F-4D97-AF65-F5344CB8AC3E}">
        <p14:creationId xmlns:p14="http://schemas.microsoft.com/office/powerpoint/2010/main" val="2149309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2" y="273049"/>
            <a:ext cx="4011084" cy="1162051"/>
          </a:xfrm>
        </p:spPr>
        <p:txBody>
          <a:bodyPr anchor="b"/>
          <a:lstStyle>
            <a:lvl1pPr algn="l">
              <a:defRPr sz="2667" b="1"/>
            </a:lvl1pPr>
          </a:lstStyle>
          <a:p>
            <a:r>
              <a:rPr lang="fr-FR"/>
              <a:t>Cliquez et modifiez le titre</a:t>
            </a:r>
          </a:p>
        </p:txBody>
      </p:sp>
      <p:sp>
        <p:nvSpPr>
          <p:cNvPr id="3" name="Espace réservé du contenu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fld id="{5CAF9626-3451-E048-B160-46018594B8D6}" type="datetimeFigureOut">
              <a:rPr kumimoji="0" lang="fr-FR" sz="1600" b="0" i="0" u="none" strike="noStrike" kern="1200" cap="none" spc="0" normalizeH="0" baseline="0" noProof="0" smtClean="0">
                <a:ln>
                  <a:noFill/>
                </a:ln>
                <a:solidFill>
                  <a:prstClr val="black">
                    <a:tint val="75000"/>
                  </a:prstClr>
                </a:solidFill>
                <a:effectLst/>
                <a:uLnTx/>
                <a:uFillTx/>
                <a:latin typeface="Candara"/>
                <a:ea typeface="+mn-ea"/>
                <a:cs typeface="Arial"/>
                <a:sym typeface="Arial"/>
              </a:rPr>
              <a:pPr marL="0" marR="0" lvl="0" indent="0" algn="l" defTabSz="609585" rtl="0" eaLnBrk="1" fontAlgn="auto" latinLnBrk="0" hangingPunct="1">
                <a:lnSpc>
                  <a:spcPct val="100000"/>
                </a:lnSpc>
                <a:spcBef>
                  <a:spcPts val="0"/>
                </a:spcBef>
                <a:spcAft>
                  <a:spcPts val="0"/>
                </a:spcAft>
                <a:buClrTx/>
                <a:buSzTx/>
                <a:buFont typeface="Arial"/>
                <a:buNone/>
                <a:tabLst/>
                <a:defRPr/>
              </a:pPr>
              <a:t>08/12/2022</a:t>
            </a:fld>
            <a:endParaRPr kumimoji="0" lang="fr-FR" sz="1600" b="0" i="0" u="none" strike="noStrike" kern="1200" cap="none" spc="0" normalizeH="0" baseline="0" noProof="0">
              <a:ln>
                <a:noFill/>
              </a:ln>
              <a:solidFill>
                <a:prstClr val="black">
                  <a:tint val="75000"/>
                </a:prstClr>
              </a:solidFill>
              <a:effectLst/>
              <a:uLnTx/>
              <a:uFillTx/>
              <a:latin typeface="Candara"/>
              <a:ea typeface="+mn-ea"/>
              <a:cs typeface="Arial"/>
              <a:sym typeface="Arial"/>
            </a:endParaRPr>
          </a:p>
        </p:txBody>
      </p:sp>
      <p:sp>
        <p:nvSpPr>
          <p:cNvPr id="6" name="Espace réservé du pied de page 5"/>
          <p:cNvSpPr>
            <a:spLocks noGrp="1"/>
          </p:cNvSpPr>
          <p:nvPr>
            <p:ph type="ftr" sz="quarter" idx="11"/>
          </p:nvPr>
        </p:nvSpPr>
        <p:spPr/>
        <p:txBody>
          <a:body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endParaRPr kumimoji="0" lang="fr-FR" sz="1600" b="0" i="0" u="none" strike="noStrike" kern="1200" cap="none" spc="0" normalizeH="0" baseline="0" noProof="0">
              <a:ln>
                <a:noFill/>
              </a:ln>
              <a:solidFill>
                <a:prstClr val="black">
                  <a:tint val="75000"/>
                </a:prstClr>
              </a:solidFill>
              <a:effectLst/>
              <a:uLnTx/>
              <a:uFillTx/>
              <a:latin typeface="Candara"/>
              <a:ea typeface="+mn-ea"/>
              <a:cs typeface="Arial"/>
              <a:sym typeface="Arial"/>
            </a:endParaRPr>
          </a:p>
        </p:txBody>
      </p:sp>
      <p:sp>
        <p:nvSpPr>
          <p:cNvPr id="7" name="Espace réservé du numéro de diapositive 6"/>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 typeface="Arial"/>
              <a:buNone/>
              <a:tabLst/>
              <a:defRPr/>
            </a:pPr>
            <a:fld id="{C6B84B07-35D4-C848-B76F-C5FBDD76ABFE}" type="slidenum">
              <a:rPr kumimoji="0" lang="fr-FR" sz="1600" b="0" i="0" u="none" strike="noStrike" kern="1200" cap="none" spc="0" normalizeH="0" baseline="0" noProof="0" smtClean="0">
                <a:ln>
                  <a:noFill/>
                </a:ln>
                <a:solidFill>
                  <a:prstClr val="black">
                    <a:tint val="75000"/>
                  </a:prstClr>
                </a:solidFill>
                <a:effectLst/>
                <a:uLnTx/>
                <a:uFillTx/>
                <a:latin typeface="Candara"/>
                <a:ea typeface="+mn-ea"/>
                <a:cs typeface="Arial"/>
                <a:sym typeface="Arial"/>
              </a:rPr>
              <a:pPr marL="0" marR="0" lvl="0" indent="0" algn="r" defTabSz="609585" rtl="0" eaLnBrk="1" fontAlgn="auto" latinLnBrk="0" hangingPunct="1">
                <a:lnSpc>
                  <a:spcPct val="100000"/>
                </a:lnSpc>
                <a:spcBef>
                  <a:spcPts val="0"/>
                </a:spcBef>
                <a:spcAft>
                  <a:spcPts val="0"/>
                </a:spcAft>
                <a:buClrTx/>
                <a:buSzTx/>
                <a:buFont typeface="Arial"/>
                <a:buNone/>
                <a:tabLst/>
                <a:defRPr/>
              </a:pPr>
              <a:t>‹N°›</a:t>
            </a:fld>
            <a:endParaRPr kumimoji="0" lang="fr-FR" sz="1600" b="0" i="0" u="none" strike="noStrike" kern="1200" cap="none" spc="0" normalizeH="0" baseline="0" noProof="0">
              <a:ln>
                <a:noFill/>
              </a:ln>
              <a:solidFill>
                <a:prstClr val="black">
                  <a:tint val="75000"/>
                </a:prstClr>
              </a:solidFill>
              <a:effectLst/>
              <a:uLnTx/>
              <a:uFillTx/>
              <a:latin typeface="Candara"/>
              <a:ea typeface="+mn-ea"/>
              <a:cs typeface="Arial"/>
              <a:sym typeface="Arial"/>
            </a:endParaRPr>
          </a:p>
        </p:txBody>
      </p:sp>
    </p:spTree>
    <p:extLst>
      <p:ext uri="{BB962C8B-B14F-4D97-AF65-F5344CB8AC3E}">
        <p14:creationId xmlns:p14="http://schemas.microsoft.com/office/powerpoint/2010/main" val="2417315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9"/>
          </a:xfrm>
        </p:spPr>
        <p:txBody>
          <a:bodyPr anchor="b"/>
          <a:lstStyle>
            <a:lvl1pPr algn="l">
              <a:defRPr sz="2667" b="1"/>
            </a:lvl1pPr>
          </a:lstStyle>
          <a:p>
            <a:r>
              <a:rPr lang="fr-FR"/>
              <a:t>Cliquez et modifiez le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fr-FR"/>
              <a:t>Faire glisser l'image vers l'espace réservé ou cliquer sur l'icône pour l'ajouter</a:t>
            </a:r>
          </a:p>
        </p:txBody>
      </p:sp>
      <p:sp>
        <p:nvSpPr>
          <p:cNvPr id="4" name="Espace réservé du texte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fld id="{5CAF9626-3451-E048-B160-46018594B8D6}" type="datetimeFigureOut">
              <a:rPr kumimoji="0" lang="fr-FR" sz="1600" b="0" i="0" u="none" strike="noStrike" kern="1200" cap="none" spc="0" normalizeH="0" baseline="0" noProof="0" smtClean="0">
                <a:ln>
                  <a:noFill/>
                </a:ln>
                <a:solidFill>
                  <a:prstClr val="black">
                    <a:tint val="75000"/>
                  </a:prstClr>
                </a:solidFill>
                <a:effectLst/>
                <a:uLnTx/>
                <a:uFillTx/>
                <a:latin typeface="Candara"/>
                <a:ea typeface="+mn-ea"/>
                <a:cs typeface="Arial"/>
                <a:sym typeface="Arial"/>
              </a:rPr>
              <a:pPr marL="0" marR="0" lvl="0" indent="0" algn="l" defTabSz="609585" rtl="0" eaLnBrk="1" fontAlgn="auto" latinLnBrk="0" hangingPunct="1">
                <a:lnSpc>
                  <a:spcPct val="100000"/>
                </a:lnSpc>
                <a:spcBef>
                  <a:spcPts val="0"/>
                </a:spcBef>
                <a:spcAft>
                  <a:spcPts val="0"/>
                </a:spcAft>
                <a:buClrTx/>
                <a:buSzTx/>
                <a:buFont typeface="Arial"/>
                <a:buNone/>
                <a:tabLst/>
                <a:defRPr/>
              </a:pPr>
              <a:t>08/12/2022</a:t>
            </a:fld>
            <a:endParaRPr kumimoji="0" lang="fr-FR" sz="1600" b="0" i="0" u="none" strike="noStrike" kern="1200" cap="none" spc="0" normalizeH="0" baseline="0" noProof="0">
              <a:ln>
                <a:noFill/>
              </a:ln>
              <a:solidFill>
                <a:prstClr val="black">
                  <a:tint val="75000"/>
                </a:prstClr>
              </a:solidFill>
              <a:effectLst/>
              <a:uLnTx/>
              <a:uFillTx/>
              <a:latin typeface="Candara"/>
              <a:ea typeface="+mn-ea"/>
              <a:cs typeface="Arial"/>
              <a:sym typeface="Arial"/>
            </a:endParaRPr>
          </a:p>
        </p:txBody>
      </p:sp>
      <p:sp>
        <p:nvSpPr>
          <p:cNvPr id="6" name="Espace réservé du pied de page 5"/>
          <p:cNvSpPr>
            <a:spLocks noGrp="1"/>
          </p:cNvSpPr>
          <p:nvPr>
            <p:ph type="ftr" sz="quarter" idx="11"/>
          </p:nvPr>
        </p:nvSpPr>
        <p:spPr/>
        <p:txBody>
          <a:body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endParaRPr kumimoji="0" lang="fr-FR" sz="1600" b="0" i="0" u="none" strike="noStrike" kern="1200" cap="none" spc="0" normalizeH="0" baseline="0" noProof="0">
              <a:ln>
                <a:noFill/>
              </a:ln>
              <a:solidFill>
                <a:prstClr val="black">
                  <a:tint val="75000"/>
                </a:prstClr>
              </a:solidFill>
              <a:effectLst/>
              <a:uLnTx/>
              <a:uFillTx/>
              <a:latin typeface="Candara"/>
              <a:ea typeface="+mn-ea"/>
              <a:cs typeface="Arial"/>
              <a:sym typeface="Arial"/>
            </a:endParaRPr>
          </a:p>
        </p:txBody>
      </p:sp>
      <p:sp>
        <p:nvSpPr>
          <p:cNvPr id="7" name="Espace réservé du numéro de diapositive 6"/>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 typeface="Arial"/>
              <a:buNone/>
              <a:tabLst/>
              <a:defRPr/>
            </a:pPr>
            <a:fld id="{C6B84B07-35D4-C848-B76F-C5FBDD76ABFE}" type="slidenum">
              <a:rPr kumimoji="0" lang="fr-FR" sz="1600" b="0" i="0" u="none" strike="noStrike" kern="1200" cap="none" spc="0" normalizeH="0" baseline="0" noProof="0" smtClean="0">
                <a:ln>
                  <a:noFill/>
                </a:ln>
                <a:solidFill>
                  <a:prstClr val="black">
                    <a:tint val="75000"/>
                  </a:prstClr>
                </a:solidFill>
                <a:effectLst/>
                <a:uLnTx/>
                <a:uFillTx/>
                <a:latin typeface="Candara"/>
                <a:ea typeface="+mn-ea"/>
                <a:cs typeface="Arial"/>
                <a:sym typeface="Arial"/>
              </a:rPr>
              <a:pPr marL="0" marR="0" lvl="0" indent="0" algn="r" defTabSz="609585" rtl="0" eaLnBrk="1" fontAlgn="auto" latinLnBrk="0" hangingPunct="1">
                <a:lnSpc>
                  <a:spcPct val="100000"/>
                </a:lnSpc>
                <a:spcBef>
                  <a:spcPts val="0"/>
                </a:spcBef>
                <a:spcAft>
                  <a:spcPts val="0"/>
                </a:spcAft>
                <a:buClrTx/>
                <a:buSzTx/>
                <a:buFont typeface="Arial"/>
                <a:buNone/>
                <a:tabLst/>
                <a:defRPr/>
              </a:pPr>
              <a:t>‹N°›</a:t>
            </a:fld>
            <a:endParaRPr kumimoji="0" lang="fr-FR" sz="1600" b="0" i="0" u="none" strike="noStrike" kern="1200" cap="none" spc="0" normalizeH="0" baseline="0" noProof="0">
              <a:ln>
                <a:noFill/>
              </a:ln>
              <a:solidFill>
                <a:prstClr val="black">
                  <a:tint val="75000"/>
                </a:prstClr>
              </a:solidFill>
              <a:effectLst/>
              <a:uLnTx/>
              <a:uFillTx/>
              <a:latin typeface="Candara"/>
              <a:ea typeface="+mn-ea"/>
              <a:cs typeface="Arial"/>
              <a:sym typeface="Arial"/>
            </a:endParaRPr>
          </a:p>
        </p:txBody>
      </p:sp>
    </p:spTree>
    <p:extLst>
      <p:ext uri="{BB962C8B-B14F-4D97-AF65-F5344CB8AC3E}">
        <p14:creationId xmlns:p14="http://schemas.microsoft.com/office/powerpoint/2010/main" val="2957436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fld id="{5CAF9626-3451-E048-B160-46018594B8D6}" type="datetimeFigureOut">
              <a:rPr kumimoji="0" lang="fr-FR" sz="1600" b="0" i="0" u="none" strike="noStrike" kern="1200" cap="none" spc="0" normalizeH="0" baseline="0" noProof="0" smtClean="0">
                <a:ln>
                  <a:noFill/>
                </a:ln>
                <a:solidFill>
                  <a:prstClr val="black">
                    <a:tint val="75000"/>
                  </a:prstClr>
                </a:solidFill>
                <a:effectLst/>
                <a:uLnTx/>
                <a:uFillTx/>
                <a:latin typeface="Candara"/>
                <a:ea typeface="+mn-ea"/>
                <a:cs typeface="Arial"/>
                <a:sym typeface="Arial"/>
              </a:rPr>
              <a:pPr marL="0" marR="0" lvl="0" indent="0" algn="l" defTabSz="609585" rtl="0" eaLnBrk="1" fontAlgn="auto" latinLnBrk="0" hangingPunct="1">
                <a:lnSpc>
                  <a:spcPct val="100000"/>
                </a:lnSpc>
                <a:spcBef>
                  <a:spcPts val="0"/>
                </a:spcBef>
                <a:spcAft>
                  <a:spcPts val="0"/>
                </a:spcAft>
                <a:buClrTx/>
                <a:buSzTx/>
                <a:buFont typeface="Arial"/>
                <a:buNone/>
                <a:tabLst/>
                <a:defRPr/>
              </a:pPr>
              <a:t>08/12/2022</a:t>
            </a:fld>
            <a:endParaRPr kumimoji="0" lang="fr-FR" sz="1600" b="0" i="0" u="none" strike="noStrike" kern="1200" cap="none" spc="0" normalizeH="0" baseline="0" noProof="0">
              <a:ln>
                <a:noFill/>
              </a:ln>
              <a:solidFill>
                <a:prstClr val="black">
                  <a:tint val="75000"/>
                </a:prstClr>
              </a:solidFill>
              <a:effectLst/>
              <a:uLnTx/>
              <a:uFillTx/>
              <a:latin typeface="Candara"/>
              <a:ea typeface="+mn-ea"/>
              <a:cs typeface="Arial"/>
              <a:sym typeface="Arial"/>
            </a:endParaRPr>
          </a:p>
        </p:txBody>
      </p:sp>
      <p:sp>
        <p:nvSpPr>
          <p:cNvPr id="5" name="Espace réservé du pied de page 4"/>
          <p:cNvSpPr>
            <a:spLocks noGrp="1"/>
          </p:cNvSpPr>
          <p:nvPr>
            <p:ph type="ftr" sz="quarter" idx="11"/>
          </p:nvPr>
        </p:nvSpPr>
        <p:spPr/>
        <p:txBody>
          <a:body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endParaRPr kumimoji="0" lang="fr-FR" sz="1600" b="0" i="0" u="none" strike="noStrike" kern="1200" cap="none" spc="0" normalizeH="0" baseline="0" noProof="0">
              <a:ln>
                <a:noFill/>
              </a:ln>
              <a:solidFill>
                <a:prstClr val="black">
                  <a:tint val="75000"/>
                </a:prstClr>
              </a:solidFill>
              <a:effectLst/>
              <a:uLnTx/>
              <a:uFillTx/>
              <a:latin typeface="Candara"/>
              <a:ea typeface="+mn-ea"/>
              <a:cs typeface="Arial"/>
              <a:sym typeface="Arial"/>
            </a:endParaRPr>
          </a:p>
        </p:txBody>
      </p:sp>
      <p:sp>
        <p:nvSpPr>
          <p:cNvPr id="6" name="Espace réservé du numéro de diapositive 5"/>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 typeface="Arial"/>
              <a:buNone/>
              <a:tabLst/>
              <a:defRPr/>
            </a:pPr>
            <a:fld id="{C6B84B07-35D4-C848-B76F-C5FBDD76ABFE}" type="slidenum">
              <a:rPr kumimoji="0" lang="fr-FR" sz="1600" b="0" i="0" u="none" strike="noStrike" kern="1200" cap="none" spc="0" normalizeH="0" baseline="0" noProof="0" smtClean="0">
                <a:ln>
                  <a:noFill/>
                </a:ln>
                <a:solidFill>
                  <a:prstClr val="black">
                    <a:tint val="75000"/>
                  </a:prstClr>
                </a:solidFill>
                <a:effectLst/>
                <a:uLnTx/>
                <a:uFillTx/>
                <a:latin typeface="Candara"/>
                <a:ea typeface="+mn-ea"/>
                <a:cs typeface="Arial"/>
                <a:sym typeface="Arial"/>
              </a:rPr>
              <a:pPr marL="0" marR="0" lvl="0" indent="0" algn="r" defTabSz="609585" rtl="0" eaLnBrk="1" fontAlgn="auto" latinLnBrk="0" hangingPunct="1">
                <a:lnSpc>
                  <a:spcPct val="100000"/>
                </a:lnSpc>
                <a:spcBef>
                  <a:spcPts val="0"/>
                </a:spcBef>
                <a:spcAft>
                  <a:spcPts val="0"/>
                </a:spcAft>
                <a:buClrTx/>
                <a:buSzTx/>
                <a:buFont typeface="Arial"/>
                <a:buNone/>
                <a:tabLst/>
                <a:defRPr/>
              </a:pPr>
              <a:t>‹N°›</a:t>
            </a:fld>
            <a:endParaRPr kumimoji="0" lang="fr-FR" sz="1600" b="0" i="0" u="none" strike="noStrike" kern="1200" cap="none" spc="0" normalizeH="0" baseline="0" noProof="0">
              <a:ln>
                <a:noFill/>
              </a:ln>
              <a:solidFill>
                <a:prstClr val="black">
                  <a:tint val="75000"/>
                </a:prstClr>
              </a:solidFill>
              <a:effectLst/>
              <a:uLnTx/>
              <a:uFillTx/>
              <a:latin typeface="Candara"/>
              <a:ea typeface="+mn-ea"/>
              <a:cs typeface="Arial"/>
              <a:sym typeface="Arial"/>
            </a:endParaRPr>
          </a:p>
        </p:txBody>
      </p:sp>
    </p:spTree>
    <p:extLst>
      <p:ext uri="{BB962C8B-B14F-4D97-AF65-F5344CB8AC3E}">
        <p14:creationId xmlns:p14="http://schemas.microsoft.com/office/powerpoint/2010/main" val="10616982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06375"/>
            <a:ext cx="2743200" cy="4387851"/>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609600" y="206375"/>
            <a:ext cx="8026400" cy="4387851"/>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fld id="{5CAF9626-3451-E048-B160-46018594B8D6}" type="datetimeFigureOut">
              <a:rPr kumimoji="0" lang="fr-FR" sz="1600" b="0" i="0" u="none" strike="noStrike" kern="1200" cap="none" spc="0" normalizeH="0" baseline="0" noProof="0" smtClean="0">
                <a:ln>
                  <a:noFill/>
                </a:ln>
                <a:solidFill>
                  <a:prstClr val="black">
                    <a:tint val="75000"/>
                  </a:prstClr>
                </a:solidFill>
                <a:effectLst/>
                <a:uLnTx/>
                <a:uFillTx/>
                <a:latin typeface="Candara"/>
                <a:ea typeface="+mn-ea"/>
                <a:cs typeface="Arial"/>
                <a:sym typeface="Arial"/>
              </a:rPr>
              <a:pPr marL="0" marR="0" lvl="0" indent="0" algn="l" defTabSz="609585" rtl="0" eaLnBrk="1" fontAlgn="auto" latinLnBrk="0" hangingPunct="1">
                <a:lnSpc>
                  <a:spcPct val="100000"/>
                </a:lnSpc>
                <a:spcBef>
                  <a:spcPts val="0"/>
                </a:spcBef>
                <a:spcAft>
                  <a:spcPts val="0"/>
                </a:spcAft>
                <a:buClrTx/>
                <a:buSzTx/>
                <a:buFont typeface="Arial"/>
                <a:buNone/>
                <a:tabLst/>
                <a:defRPr/>
              </a:pPr>
              <a:t>08/12/2022</a:t>
            </a:fld>
            <a:endParaRPr kumimoji="0" lang="fr-FR" sz="1600" b="0" i="0" u="none" strike="noStrike" kern="1200" cap="none" spc="0" normalizeH="0" baseline="0" noProof="0">
              <a:ln>
                <a:noFill/>
              </a:ln>
              <a:solidFill>
                <a:prstClr val="black">
                  <a:tint val="75000"/>
                </a:prstClr>
              </a:solidFill>
              <a:effectLst/>
              <a:uLnTx/>
              <a:uFillTx/>
              <a:latin typeface="Candara"/>
              <a:ea typeface="+mn-ea"/>
              <a:cs typeface="Arial"/>
              <a:sym typeface="Arial"/>
            </a:endParaRPr>
          </a:p>
        </p:txBody>
      </p:sp>
      <p:sp>
        <p:nvSpPr>
          <p:cNvPr id="5" name="Espace réservé du pied de page 4"/>
          <p:cNvSpPr>
            <a:spLocks noGrp="1"/>
          </p:cNvSpPr>
          <p:nvPr>
            <p:ph type="ftr" sz="quarter" idx="11"/>
          </p:nvPr>
        </p:nvSpPr>
        <p:spPr/>
        <p:txBody>
          <a:body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endParaRPr kumimoji="0" lang="fr-FR" sz="1600" b="0" i="0" u="none" strike="noStrike" kern="1200" cap="none" spc="0" normalizeH="0" baseline="0" noProof="0">
              <a:ln>
                <a:noFill/>
              </a:ln>
              <a:solidFill>
                <a:prstClr val="black">
                  <a:tint val="75000"/>
                </a:prstClr>
              </a:solidFill>
              <a:effectLst/>
              <a:uLnTx/>
              <a:uFillTx/>
              <a:latin typeface="Candara"/>
              <a:ea typeface="+mn-ea"/>
              <a:cs typeface="Arial"/>
              <a:sym typeface="Arial"/>
            </a:endParaRPr>
          </a:p>
        </p:txBody>
      </p:sp>
      <p:sp>
        <p:nvSpPr>
          <p:cNvPr id="6" name="Espace réservé du numéro de diapositive 5"/>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 typeface="Arial"/>
              <a:buNone/>
              <a:tabLst/>
              <a:defRPr/>
            </a:pPr>
            <a:fld id="{C6B84B07-35D4-C848-B76F-C5FBDD76ABFE}" type="slidenum">
              <a:rPr kumimoji="0" lang="fr-FR" sz="1600" b="0" i="0" u="none" strike="noStrike" kern="1200" cap="none" spc="0" normalizeH="0" baseline="0" noProof="0" smtClean="0">
                <a:ln>
                  <a:noFill/>
                </a:ln>
                <a:solidFill>
                  <a:prstClr val="black">
                    <a:tint val="75000"/>
                  </a:prstClr>
                </a:solidFill>
                <a:effectLst/>
                <a:uLnTx/>
                <a:uFillTx/>
                <a:latin typeface="Candara"/>
                <a:ea typeface="+mn-ea"/>
                <a:cs typeface="Arial"/>
                <a:sym typeface="Arial"/>
              </a:rPr>
              <a:pPr marL="0" marR="0" lvl="0" indent="0" algn="r" defTabSz="609585" rtl="0" eaLnBrk="1" fontAlgn="auto" latinLnBrk="0" hangingPunct="1">
                <a:lnSpc>
                  <a:spcPct val="100000"/>
                </a:lnSpc>
                <a:spcBef>
                  <a:spcPts val="0"/>
                </a:spcBef>
                <a:spcAft>
                  <a:spcPts val="0"/>
                </a:spcAft>
                <a:buClrTx/>
                <a:buSzTx/>
                <a:buFont typeface="Arial"/>
                <a:buNone/>
                <a:tabLst/>
                <a:defRPr/>
              </a:pPr>
              <a:t>‹N°›</a:t>
            </a:fld>
            <a:endParaRPr kumimoji="0" lang="fr-FR" sz="1600" b="0" i="0" u="none" strike="noStrike" kern="1200" cap="none" spc="0" normalizeH="0" baseline="0" noProof="0">
              <a:ln>
                <a:noFill/>
              </a:ln>
              <a:solidFill>
                <a:prstClr val="black">
                  <a:tint val="75000"/>
                </a:prstClr>
              </a:solidFill>
              <a:effectLst/>
              <a:uLnTx/>
              <a:uFillTx/>
              <a:latin typeface="Candara"/>
              <a:ea typeface="+mn-ea"/>
              <a:cs typeface="Arial"/>
              <a:sym typeface="Arial"/>
            </a:endParaRPr>
          </a:p>
        </p:txBody>
      </p:sp>
    </p:spTree>
    <p:extLst>
      <p:ext uri="{BB962C8B-B14F-4D97-AF65-F5344CB8AC3E}">
        <p14:creationId xmlns:p14="http://schemas.microsoft.com/office/powerpoint/2010/main" val="2433387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et contenu">
  <p:cSld name="Titre et contenu">
    <p:spTree>
      <p:nvGrpSpPr>
        <p:cNvPr id="1" name="Shape 21"/>
        <p:cNvGrpSpPr/>
        <p:nvPr/>
      </p:nvGrpSpPr>
      <p:grpSpPr>
        <a:xfrm>
          <a:off x="0" y="0"/>
          <a:ext cx="0" cy="0"/>
          <a:chOff x="0" y="0"/>
          <a:chExt cx="0" cy="0"/>
        </a:xfrm>
      </p:grpSpPr>
      <p:sp>
        <p:nvSpPr>
          <p:cNvPr id="22" name="Google Shape;22;p29"/>
          <p:cNvSpPr/>
          <p:nvPr/>
        </p:nvSpPr>
        <p:spPr>
          <a:xfrm>
            <a:off x="0" y="1"/>
            <a:ext cx="12192000" cy="818606"/>
          </a:xfrm>
          <a:prstGeom prst="rect">
            <a:avLst/>
          </a:prstGeom>
          <a:solidFill>
            <a:srgbClr val="007BC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2060"/>
              </a:solidFill>
              <a:latin typeface="Calibri"/>
              <a:ea typeface="Calibri"/>
              <a:cs typeface="Calibri"/>
              <a:sym typeface="Calibri"/>
            </a:endParaRPr>
          </a:p>
        </p:txBody>
      </p:sp>
      <p:sp>
        <p:nvSpPr>
          <p:cNvPr id="23" name="Google Shape;23;p29"/>
          <p:cNvSpPr txBox="1">
            <a:spLocks noGrp="1"/>
          </p:cNvSpPr>
          <p:nvPr>
            <p:ph type="title"/>
          </p:nvPr>
        </p:nvSpPr>
        <p:spPr>
          <a:xfrm>
            <a:off x="296091" y="60961"/>
            <a:ext cx="11730446" cy="67926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outon retour">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lvl1pPr>
              <a:defRPr sz="3200"/>
            </a:lvl1pPr>
          </a:lstStyle>
          <a:p>
            <a:r>
              <a:rPr lang="fr-FR"/>
              <a:t>Modifiez le style du titre</a:t>
            </a:r>
          </a:p>
        </p:txBody>
      </p:sp>
      <p:sp>
        <p:nvSpPr>
          <p:cNvPr id="4" name="Espace réservé de la date 3"/>
          <p:cNvSpPr>
            <a:spLocks noGrp="1"/>
          </p:cNvSpPr>
          <p:nvPr>
            <p:ph type="dt" sz="half" idx="10"/>
          </p:nvPr>
        </p:nvSpPr>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fld id="{C7AAB291-03B7-4443-9DD0-D9128F9A74BE}" type="datetimeFigureOut">
              <a:rPr kumimoji="0" lang="fr-FR" sz="1600" b="0" i="0" u="none" strike="noStrike" kern="1200" cap="none" spc="0" normalizeH="0" baseline="0" noProof="0" smtClean="0">
                <a:ln>
                  <a:noFill/>
                </a:ln>
                <a:solidFill>
                  <a:prstClr val="black">
                    <a:tint val="75000"/>
                  </a:prstClr>
                </a:solidFill>
                <a:effectLst/>
                <a:uLnTx/>
                <a:uFillTx/>
                <a:latin typeface="Candara"/>
                <a:ea typeface="+mn-ea"/>
                <a:cs typeface="Arial"/>
                <a:sym typeface="Arial"/>
              </a:rPr>
              <a:pPr marL="0" marR="0" lvl="0" indent="0" algn="l" defTabSz="609585" rtl="0" eaLnBrk="1" fontAlgn="auto" latinLnBrk="0" hangingPunct="1">
                <a:lnSpc>
                  <a:spcPct val="100000"/>
                </a:lnSpc>
                <a:spcBef>
                  <a:spcPts val="0"/>
                </a:spcBef>
                <a:spcAft>
                  <a:spcPts val="0"/>
                </a:spcAft>
                <a:buClrTx/>
                <a:buSzTx/>
                <a:buFont typeface="Arial"/>
                <a:buNone/>
                <a:tabLst/>
                <a:defRPr/>
              </a:pPr>
              <a:t>08/12/2022</a:t>
            </a:fld>
            <a:endParaRPr kumimoji="0" lang="fr-FR" sz="1600" b="0" i="0" u="none" strike="noStrike" kern="1200" cap="none" spc="0" normalizeH="0" baseline="0" noProof="0">
              <a:ln>
                <a:noFill/>
              </a:ln>
              <a:solidFill>
                <a:prstClr val="black">
                  <a:tint val="75000"/>
                </a:prstClr>
              </a:solidFill>
              <a:effectLst/>
              <a:uLnTx/>
              <a:uFillTx/>
              <a:latin typeface="Candara"/>
              <a:ea typeface="+mn-ea"/>
              <a:cs typeface="Arial"/>
              <a:sym typeface="Arial"/>
            </a:endParaRPr>
          </a:p>
        </p:txBody>
      </p:sp>
      <p:sp>
        <p:nvSpPr>
          <p:cNvPr id="5" name="Espace réservé du pied de page 4"/>
          <p:cNvSpPr>
            <a:spLocks noGrp="1"/>
          </p:cNvSpPr>
          <p:nvPr>
            <p:ph type="ftr" sz="quarter" idx="11"/>
          </p:nvPr>
        </p:nvSpPr>
        <p:spPr/>
        <p:txBody>
          <a:body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endParaRPr kumimoji="0" lang="fr-FR" sz="1600" b="0" i="0" u="none" strike="noStrike" kern="1200" cap="none" spc="0" normalizeH="0" baseline="0" noProof="0">
              <a:ln>
                <a:noFill/>
              </a:ln>
              <a:solidFill>
                <a:prstClr val="black">
                  <a:tint val="75000"/>
                </a:prstClr>
              </a:solidFill>
              <a:effectLst/>
              <a:uLnTx/>
              <a:uFillTx/>
              <a:latin typeface="Candara"/>
              <a:ea typeface="+mn-ea"/>
              <a:cs typeface="Arial"/>
              <a:sym typeface="Arial"/>
            </a:endParaRPr>
          </a:p>
        </p:txBody>
      </p:sp>
      <p:sp>
        <p:nvSpPr>
          <p:cNvPr id="6" name="Espace réservé du numéro de diapositive 5"/>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 typeface="Arial"/>
              <a:buNone/>
              <a:tabLst/>
              <a:defRPr/>
            </a:pPr>
            <a:fld id="{9AF336E5-6B4D-4DCA-87C1-3D2EE9C09E36}" type="slidenum">
              <a:rPr kumimoji="0" lang="fr-FR" sz="1600" b="0" i="0" u="none" strike="noStrike" kern="1200" cap="none" spc="0" normalizeH="0" baseline="0" noProof="0" smtClean="0">
                <a:ln>
                  <a:noFill/>
                </a:ln>
                <a:solidFill>
                  <a:prstClr val="black">
                    <a:tint val="75000"/>
                  </a:prstClr>
                </a:solidFill>
                <a:effectLst/>
                <a:uLnTx/>
                <a:uFillTx/>
                <a:latin typeface="Candara"/>
                <a:ea typeface="+mn-ea"/>
                <a:cs typeface="Arial"/>
                <a:sym typeface="Arial"/>
              </a:rPr>
              <a:pPr marL="0" marR="0" lvl="0" indent="0" algn="r" defTabSz="609585" rtl="0" eaLnBrk="1" fontAlgn="auto" latinLnBrk="0" hangingPunct="1">
                <a:lnSpc>
                  <a:spcPct val="100000"/>
                </a:lnSpc>
                <a:spcBef>
                  <a:spcPts val="0"/>
                </a:spcBef>
                <a:spcAft>
                  <a:spcPts val="0"/>
                </a:spcAft>
                <a:buClrTx/>
                <a:buSzTx/>
                <a:buFont typeface="Arial"/>
                <a:buNone/>
                <a:tabLst/>
                <a:defRPr/>
              </a:pPr>
              <a:t>‹N°›</a:t>
            </a:fld>
            <a:endParaRPr kumimoji="0" lang="fr-FR" sz="1600" b="0" i="0" u="none" strike="noStrike" kern="1200" cap="none" spc="0" normalizeH="0" baseline="0" noProof="0">
              <a:ln>
                <a:noFill/>
              </a:ln>
              <a:solidFill>
                <a:prstClr val="black">
                  <a:tint val="75000"/>
                </a:prstClr>
              </a:solidFill>
              <a:effectLst/>
              <a:uLnTx/>
              <a:uFillTx/>
              <a:latin typeface="Candara"/>
              <a:ea typeface="+mn-ea"/>
              <a:cs typeface="Arial"/>
              <a:sym typeface="Arial"/>
            </a:endParaRPr>
          </a:p>
        </p:txBody>
      </p:sp>
      <p:pic>
        <p:nvPicPr>
          <p:cNvPr id="7" name="Image 6">
            <a:hlinkClick r:id="rId2" action="ppaction://hlinksldjump"/>
          </p:cNvPr>
          <p:cNvPicPr>
            <a:picLocks noChangeAspect="1"/>
          </p:cNvPicPr>
          <p:nvPr userDrawn="1"/>
        </p:nvPicPr>
        <p:blipFill>
          <a:blip r:embed="rId3"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1843840" y="6505893"/>
            <a:ext cx="338955" cy="338955"/>
          </a:xfrm>
          <a:prstGeom prst="rect">
            <a:avLst/>
          </a:prstGeom>
        </p:spPr>
      </p:pic>
    </p:spTree>
    <p:extLst>
      <p:ext uri="{BB962C8B-B14F-4D97-AF65-F5344CB8AC3E}">
        <p14:creationId xmlns:p14="http://schemas.microsoft.com/office/powerpoint/2010/main" val="14743819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outon retour">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0" y="18161"/>
            <a:ext cx="12182795" cy="1143000"/>
          </a:xfrm>
        </p:spPr>
        <p:txBody>
          <a:bodyPr>
            <a:normAutofit/>
          </a:bodyPr>
          <a:lstStyle>
            <a:lvl1pPr>
              <a:defRPr sz="3200">
                <a:solidFill>
                  <a:schemeClr val="bg1"/>
                </a:solidFill>
              </a:defRPr>
            </a:lvl1pPr>
          </a:lstStyle>
          <a:p>
            <a:r>
              <a:rPr lang="fr-FR"/>
              <a:t>Modifiez le style du titre</a:t>
            </a:r>
          </a:p>
        </p:txBody>
      </p:sp>
      <p:sp>
        <p:nvSpPr>
          <p:cNvPr id="4" name="Espace réservé de la date 3"/>
          <p:cNvSpPr>
            <a:spLocks noGrp="1"/>
          </p:cNvSpPr>
          <p:nvPr>
            <p:ph type="dt" sz="half" idx="10"/>
          </p:nvPr>
        </p:nvSpPr>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fld id="{C7AAB291-03B7-4443-9DD0-D9128F9A74BE}" type="datetimeFigureOut">
              <a:rPr kumimoji="0" lang="fr-FR" sz="1600" b="0" i="0" u="none" strike="noStrike" kern="1200" cap="none" spc="0" normalizeH="0" baseline="0" noProof="0" smtClean="0">
                <a:ln>
                  <a:noFill/>
                </a:ln>
                <a:solidFill>
                  <a:prstClr val="black">
                    <a:tint val="75000"/>
                  </a:prstClr>
                </a:solidFill>
                <a:effectLst/>
                <a:uLnTx/>
                <a:uFillTx/>
                <a:latin typeface="Candara"/>
                <a:ea typeface="+mn-ea"/>
                <a:cs typeface="Arial"/>
                <a:sym typeface="Arial"/>
              </a:rPr>
              <a:pPr marL="0" marR="0" lvl="0" indent="0" algn="l" defTabSz="609585" rtl="0" eaLnBrk="1" fontAlgn="auto" latinLnBrk="0" hangingPunct="1">
                <a:lnSpc>
                  <a:spcPct val="100000"/>
                </a:lnSpc>
                <a:spcBef>
                  <a:spcPts val="0"/>
                </a:spcBef>
                <a:spcAft>
                  <a:spcPts val="0"/>
                </a:spcAft>
                <a:buClrTx/>
                <a:buSzTx/>
                <a:buFont typeface="Arial"/>
                <a:buNone/>
                <a:tabLst/>
                <a:defRPr/>
              </a:pPr>
              <a:t>08/12/2022</a:t>
            </a:fld>
            <a:endParaRPr kumimoji="0" lang="fr-FR" sz="1600" b="0" i="0" u="none" strike="noStrike" kern="1200" cap="none" spc="0" normalizeH="0" baseline="0" noProof="0">
              <a:ln>
                <a:noFill/>
              </a:ln>
              <a:solidFill>
                <a:prstClr val="black">
                  <a:tint val="75000"/>
                </a:prstClr>
              </a:solidFill>
              <a:effectLst/>
              <a:uLnTx/>
              <a:uFillTx/>
              <a:latin typeface="Candara"/>
              <a:ea typeface="+mn-ea"/>
              <a:cs typeface="Arial"/>
              <a:sym typeface="Arial"/>
            </a:endParaRPr>
          </a:p>
        </p:txBody>
      </p:sp>
      <p:sp>
        <p:nvSpPr>
          <p:cNvPr id="5" name="Espace réservé du pied de page 4"/>
          <p:cNvSpPr>
            <a:spLocks noGrp="1"/>
          </p:cNvSpPr>
          <p:nvPr>
            <p:ph type="ftr" sz="quarter" idx="11"/>
          </p:nvPr>
        </p:nvSpPr>
        <p:spPr/>
        <p:txBody>
          <a:body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endParaRPr kumimoji="0" lang="fr-FR" sz="1600" b="0" i="0" u="none" strike="noStrike" kern="1200" cap="none" spc="0" normalizeH="0" baseline="0" noProof="0">
              <a:ln>
                <a:noFill/>
              </a:ln>
              <a:solidFill>
                <a:prstClr val="black">
                  <a:tint val="75000"/>
                </a:prstClr>
              </a:solidFill>
              <a:effectLst/>
              <a:uLnTx/>
              <a:uFillTx/>
              <a:latin typeface="Candara"/>
              <a:ea typeface="+mn-ea"/>
              <a:cs typeface="Arial"/>
              <a:sym typeface="Arial"/>
            </a:endParaRPr>
          </a:p>
        </p:txBody>
      </p:sp>
      <p:sp>
        <p:nvSpPr>
          <p:cNvPr id="6" name="Espace réservé du numéro de diapositive 5"/>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 typeface="Arial"/>
              <a:buNone/>
              <a:tabLst/>
              <a:defRPr/>
            </a:pPr>
            <a:fld id="{9AF336E5-6B4D-4DCA-87C1-3D2EE9C09E36}" type="slidenum">
              <a:rPr kumimoji="0" lang="fr-FR" sz="1600" b="0" i="0" u="none" strike="noStrike" kern="1200" cap="none" spc="0" normalizeH="0" baseline="0" noProof="0" smtClean="0">
                <a:ln>
                  <a:noFill/>
                </a:ln>
                <a:solidFill>
                  <a:prstClr val="black">
                    <a:tint val="75000"/>
                  </a:prstClr>
                </a:solidFill>
                <a:effectLst/>
                <a:uLnTx/>
                <a:uFillTx/>
                <a:latin typeface="Candara"/>
                <a:ea typeface="+mn-ea"/>
                <a:cs typeface="Arial"/>
                <a:sym typeface="Arial"/>
              </a:rPr>
              <a:pPr marL="0" marR="0" lvl="0" indent="0" algn="r" defTabSz="609585" rtl="0" eaLnBrk="1" fontAlgn="auto" latinLnBrk="0" hangingPunct="1">
                <a:lnSpc>
                  <a:spcPct val="100000"/>
                </a:lnSpc>
                <a:spcBef>
                  <a:spcPts val="0"/>
                </a:spcBef>
                <a:spcAft>
                  <a:spcPts val="0"/>
                </a:spcAft>
                <a:buClrTx/>
                <a:buSzTx/>
                <a:buFont typeface="Arial"/>
                <a:buNone/>
                <a:tabLst/>
                <a:defRPr/>
              </a:pPr>
              <a:t>‹N°›</a:t>
            </a:fld>
            <a:endParaRPr kumimoji="0" lang="fr-FR" sz="1600" b="0" i="0" u="none" strike="noStrike" kern="1200" cap="none" spc="0" normalizeH="0" baseline="0" noProof="0">
              <a:ln>
                <a:noFill/>
              </a:ln>
              <a:solidFill>
                <a:prstClr val="black">
                  <a:tint val="75000"/>
                </a:prstClr>
              </a:solidFill>
              <a:effectLst/>
              <a:uLnTx/>
              <a:uFillTx/>
              <a:latin typeface="Candara"/>
              <a:ea typeface="+mn-ea"/>
              <a:cs typeface="Arial"/>
              <a:sym typeface="Arial"/>
            </a:endParaRPr>
          </a:p>
        </p:txBody>
      </p:sp>
      <p:pic>
        <p:nvPicPr>
          <p:cNvPr id="7" name="Image 6">
            <a:hlinkClick r:id="rId2" action="ppaction://hlinksldjump"/>
          </p:cNvPr>
          <p:cNvPicPr>
            <a:picLocks noChangeAspect="1"/>
          </p:cNvPicPr>
          <p:nvPr userDrawn="1"/>
        </p:nvPicPr>
        <p:blipFill>
          <a:blip r:embed="rId3"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1843840" y="6505893"/>
            <a:ext cx="338955" cy="338955"/>
          </a:xfrm>
          <a:prstGeom prst="rect">
            <a:avLst/>
          </a:prstGeom>
        </p:spPr>
      </p:pic>
    </p:spTree>
    <p:extLst>
      <p:ext uri="{BB962C8B-B14F-4D97-AF65-F5344CB8AC3E}">
        <p14:creationId xmlns:p14="http://schemas.microsoft.com/office/powerpoint/2010/main" val="33371684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296091" y="60962"/>
            <a:ext cx="11730447" cy="679268"/>
          </a:xfrm>
        </p:spPr>
        <p:txBody>
          <a:bodyPr>
            <a:normAutofit/>
          </a:bodyPr>
          <a:lstStyle>
            <a:lvl1pPr>
              <a:defRPr sz="3200"/>
            </a:lvl1pPr>
          </a:lstStyle>
          <a:p>
            <a:r>
              <a:rPr lang="en-US" noProof="0" dirty="0" err="1"/>
              <a:t>Modifiez</a:t>
            </a:r>
            <a:r>
              <a:rPr lang="en-US" noProof="0" dirty="0"/>
              <a:t> le style du </a:t>
            </a:r>
            <a:r>
              <a:rPr lang="en-US" noProof="0" dirty="0" err="1"/>
              <a:t>titre</a:t>
            </a:r>
            <a:endParaRPr lang="en-US" noProof="0" dirty="0"/>
          </a:p>
        </p:txBody>
      </p:sp>
      <p:sp>
        <p:nvSpPr>
          <p:cNvPr id="4" name="Espace réservé de la date 3"/>
          <p:cNvSpPr>
            <a:spLocks noGrp="1"/>
          </p:cNvSpPr>
          <p:nvPr>
            <p:ph type="dt" sz="half" idx="10"/>
          </p:nvPr>
        </p:nvSpPr>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fld id="{C7AAB291-03B7-4443-9DD0-D9128F9A74BE}" type="datetimeFigureOut">
              <a:rPr kumimoji="0" lang="en-US" sz="1600" b="0" i="0" u="none" strike="noStrike" kern="1200" cap="none" spc="0" normalizeH="0" baseline="0" noProof="0" smtClean="0">
                <a:ln>
                  <a:noFill/>
                </a:ln>
                <a:solidFill>
                  <a:prstClr val="black">
                    <a:tint val="75000"/>
                  </a:prstClr>
                </a:solidFill>
                <a:effectLst/>
                <a:uLnTx/>
                <a:uFillTx/>
                <a:latin typeface="Candara"/>
                <a:ea typeface="+mn-ea"/>
                <a:cs typeface="Arial"/>
                <a:sym typeface="Arial"/>
              </a:rPr>
              <a:pPr marL="0" marR="0" lvl="0" indent="0" algn="l" defTabSz="609585" rtl="0" eaLnBrk="1" fontAlgn="auto" latinLnBrk="0" hangingPunct="1">
                <a:lnSpc>
                  <a:spcPct val="100000"/>
                </a:lnSpc>
                <a:spcBef>
                  <a:spcPts val="0"/>
                </a:spcBef>
                <a:spcAft>
                  <a:spcPts val="0"/>
                </a:spcAft>
                <a:buClrTx/>
                <a:buSzTx/>
                <a:buFont typeface="Arial"/>
                <a:buNone/>
                <a:tabLst/>
                <a:defRPr/>
              </a:pPr>
              <a:t>12/8/2022</a:t>
            </a:fld>
            <a:endParaRPr kumimoji="0" lang="en-US" sz="1600" b="0" i="0" u="none" strike="noStrike" kern="1200" cap="none" spc="0" normalizeH="0" baseline="0" noProof="0" dirty="0">
              <a:ln>
                <a:noFill/>
              </a:ln>
              <a:solidFill>
                <a:prstClr val="black">
                  <a:tint val="75000"/>
                </a:prstClr>
              </a:solidFill>
              <a:effectLst/>
              <a:uLnTx/>
              <a:uFillTx/>
              <a:latin typeface="Candara"/>
              <a:ea typeface="+mn-ea"/>
              <a:cs typeface="Arial"/>
              <a:sym typeface="Arial"/>
            </a:endParaRPr>
          </a:p>
        </p:txBody>
      </p:sp>
      <p:sp>
        <p:nvSpPr>
          <p:cNvPr id="5" name="Espace réservé du pied de page 4"/>
          <p:cNvSpPr>
            <a:spLocks noGrp="1"/>
          </p:cNvSpPr>
          <p:nvPr>
            <p:ph type="ftr" sz="quarter" idx="11"/>
          </p:nvPr>
        </p:nvSpPr>
        <p:spPr/>
        <p:txBody>
          <a:body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endParaRPr kumimoji="0" lang="en-US" sz="1600" b="0" i="0" u="none" strike="noStrike" kern="1200" cap="none" spc="0" normalizeH="0" baseline="0" noProof="0" dirty="0">
              <a:ln>
                <a:noFill/>
              </a:ln>
              <a:solidFill>
                <a:prstClr val="black">
                  <a:tint val="75000"/>
                </a:prstClr>
              </a:solidFill>
              <a:effectLst/>
              <a:uLnTx/>
              <a:uFillTx/>
              <a:latin typeface="Candara"/>
              <a:ea typeface="+mn-ea"/>
              <a:cs typeface="Arial"/>
              <a:sym typeface="Arial"/>
            </a:endParaRPr>
          </a:p>
        </p:txBody>
      </p:sp>
      <p:sp>
        <p:nvSpPr>
          <p:cNvPr id="6" name="Espace réservé du numéro de diapositive 5"/>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 typeface="Arial"/>
              <a:buNone/>
              <a:tabLst/>
              <a:defRPr/>
            </a:pPr>
            <a:fld id="{9AF336E5-6B4D-4DCA-87C1-3D2EE9C09E36}" type="slidenum">
              <a:rPr kumimoji="0" lang="en-US" sz="1600" b="0" i="0" u="none" strike="noStrike" kern="1200" cap="none" spc="0" normalizeH="0" baseline="0" noProof="0" smtClean="0">
                <a:ln>
                  <a:noFill/>
                </a:ln>
                <a:solidFill>
                  <a:prstClr val="black">
                    <a:tint val="75000"/>
                  </a:prstClr>
                </a:solidFill>
                <a:effectLst/>
                <a:uLnTx/>
                <a:uFillTx/>
                <a:latin typeface="Candara"/>
                <a:ea typeface="+mn-ea"/>
                <a:cs typeface="Arial"/>
                <a:sym typeface="Arial"/>
              </a:rPr>
              <a:pPr marL="0" marR="0" lvl="0" indent="0" algn="r" defTabSz="609585" rtl="0" eaLnBrk="1" fontAlgn="auto" latinLnBrk="0" hangingPunct="1">
                <a:lnSpc>
                  <a:spcPct val="100000"/>
                </a:lnSpc>
                <a:spcBef>
                  <a:spcPts val="0"/>
                </a:spcBef>
                <a:spcAft>
                  <a:spcPts val="0"/>
                </a:spcAft>
                <a:buClrTx/>
                <a:buSzTx/>
                <a:buFont typeface="Arial"/>
                <a:buNone/>
                <a:tabLst/>
                <a:defRPr/>
              </a:pPr>
              <a:t>‹N°›</a:t>
            </a:fld>
            <a:endParaRPr kumimoji="0" lang="en-US" sz="1600" b="0" i="0" u="none" strike="noStrike" kern="1200" cap="none" spc="0" normalizeH="0" baseline="0" noProof="0" dirty="0">
              <a:ln>
                <a:noFill/>
              </a:ln>
              <a:solidFill>
                <a:prstClr val="black">
                  <a:tint val="75000"/>
                </a:prstClr>
              </a:solidFill>
              <a:effectLst/>
              <a:uLnTx/>
              <a:uFillTx/>
              <a:latin typeface="Candara"/>
              <a:ea typeface="+mn-ea"/>
              <a:cs typeface="Arial"/>
              <a:sym typeface="Arial"/>
            </a:endParaRPr>
          </a:p>
        </p:txBody>
      </p:sp>
    </p:spTree>
    <p:extLst>
      <p:ext uri="{BB962C8B-B14F-4D97-AF65-F5344CB8AC3E}">
        <p14:creationId xmlns:p14="http://schemas.microsoft.com/office/powerpoint/2010/main" val="4213627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sp>
        <p:nvSpPr>
          <p:cNvPr id="8" name="Rectangle 7"/>
          <p:cNvSpPr/>
          <p:nvPr userDrawn="1"/>
        </p:nvSpPr>
        <p:spPr>
          <a:xfrm>
            <a:off x="0" y="2"/>
            <a:ext cx="12192000" cy="818607"/>
          </a:xfrm>
          <a:prstGeom prst="rect">
            <a:avLst/>
          </a:prstGeom>
          <a:solidFill>
            <a:srgbClr val="007B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ndara"/>
              <a:ea typeface="+mn-ea"/>
              <a:cs typeface="+mn-cs"/>
              <a:sym typeface="Arial"/>
            </a:endParaRPr>
          </a:p>
        </p:txBody>
      </p:sp>
      <p:sp>
        <p:nvSpPr>
          <p:cNvPr id="2" name="Titre 1"/>
          <p:cNvSpPr>
            <a:spLocks noGrp="1"/>
          </p:cNvSpPr>
          <p:nvPr>
            <p:ph type="title"/>
          </p:nvPr>
        </p:nvSpPr>
        <p:spPr>
          <a:xfrm>
            <a:off x="296091" y="60962"/>
            <a:ext cx="11730447" cy="679268"/>
          </a:xfrm>
        </p:spPr>
        <p:txBody>
          <a:bodyPr>
            <a:normAutofit/>
          </a:bodyPr>
          <a:lstStyle>
            <a:lvl1pPr>
              <a:defRPr sz="3200">
                <a:solidFill>
                  <a:schemeClr val="bg1"/>
                </a:solidFill>
              </a:defRPr>
            </a:lvl1pPr>
          </a:lstStyle>
          <a:p>
            <a:r>
              <a:rPr lang="en-US" noProof="0" dirty="0" err="1"/>
              <a:t>Modifiez</a:t>
            </a:r>
            <a:r>
              <a:rPr lang="en-US" noProof="0" dirty="0"/>
              <a:t> le style du </a:t>
            </a:r>
            <a:r>
              <a:rPr lang="en-US" noProof="0" dirty="0" err="1"/>
              <a:t>titre</a:t>
            </a:r>
            <a:endParaRPr lang="en-US" noProof="0" dirty="0"/>
          </a:p>
        </p:txBody>
      </p:sp>
      <p:sp>
        <p:nvSpPr>
          <p:cNvPr id="4" name="Espace réservé de la date 3"/>
          <p:cNvSpPr>
            <a:spLocks noGrp="1"/>
          </p:cNvSpPr>
          <p:nvPr>
            <p:ph type="dt" sz="half" idx="10"/>
          </p:nvPr>
        </p:nvSpPr>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fld id="{C7AAB291-03B7-4443-9DD0-D9128F9A74BE}" type="datetimeFigureOut">
              <a:rPr kumimoji="0" lang="en-US" sz="1600" b="0" i="0" u="none" strike="noStrike" kern="1200" cap="none" spc="0" normalizeH="0" baseline="0" noProof="0" smtClean="0">
                <a:ln>
                  <a:noFill/>
                </a:ln>
                <a:solidFill>
                  <a:prstClr val="black">
                    <a:tint val="75000"/>
                  </a:prstClr>
                </a:solidFill>
                <a:effectLst/>
                <a:uLnTx/>
                <a:uFillTx/>
                <a:latin typeface="Candara"/>
                <a:ea typeface="+mn-ea"/>
                <a:cs typeface="Arial"/>
                <a:sym typeface="Arial"/>
              </a:rPr>
              <a:pPr marL="0" marR="0" lvl="0" indent="0" algn="l" defTabSz="609585" rtl="0" eaLnBrk="1" fontAlgn="auto" latinLnBrk="0" hangingPunct="1">
                <a:lnSpc>
                  <a:spcPct val="100000"/>
                </a:lnSpc>
                <a:spcBef>
                  <a:spcPts val="0"/>
                </a:spcBef>
                <a:spcAft>
                  <a:spcPts val="0"/>
                </a:spcAft>
                <a:buClrTx/>
                <a:buSzTx/>
                <a:buFont typeface="Arial"/>
                <a:buNone/>
                <a:tabLst/>
                <a:defRPr/>
              </a:pPr>
              <a:t>12/8/2022</a:t>
            </a:fld>
            <a:endParaRPr kumimoji="0" lang="en-US" sz="1600" b="0" i="0" u="none" strike="noStrike" kern="1200" cap="none" spc="0" normalizeH="0" baseline="0" noProof="0" dirty="0">
              <a:ln>
                <a:noFill/>
              </a:ln>
              <a:solidFill>
                <a:prstClr val="black">
                  <a:tint val="75000"/>
                </a:prstClr>
              </a:solidFill>
              <a:effectLst/>
              <a:uLnTx/>
              <a:uFillTx/>
              <a:latin typeface="Candara"/>
              <a:ea typeface="+mn-ea"/>
              <a:cs typeface="Arial"/>
              <a:sym typeface="Arial"/>
            </a:endParaRPr>
          </a:p>
        </p:txBody>
      </p:sp>
      <p:sp>
        <p:nvSpPr>
          <p:cNvPr id="5" name="Espace réservé du pied de page 4"/>
          <p:cNvSpPr>
            <a:spLocks noGrp="1"/>
          </p:cNvSpPr>
          <p:nvPr>
            <p:ph type="ftr" sz="quarter" idx="11"/>
          </p:nvPr>
        </p:nvSpPr>
        <p:spPr/>
        <p:txBody>
          <a:body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endParaRPr kumimoji="0" lang="en-US" sz="1600" b="0" i="0" u="none" strike="noStrike" kern="1200" cap="none" spc="0" normalizeH="0" baseline="0" noProof="0" dirty="0">
              <a:ln>
                <a:noFill/>
              </a:ln>
              <a:solidFill>
                <a:prstClr val="black">
                  <a:tint val="75000"/>
                </a:prstClr>
              </a:solidFill>
              <a:effectLst/>
              <a:uLnTx/>
              <a:uFillTx/>
              <a:latin typeface="Candara"/>
              <a:ea typeface="+mn-ea"/>
              <a:cs typeface="Arial"/>
              <a:sym typeface="Arial"/>
            </a:endParaRPr>
          </a:p>
        </p:txBody>
      </p:sp>
      <p:sp>
        <p:nvSpPr>
          <p:cNvPr id="6" name="Espace réservé du numéro de diapositive 5"/>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 typeface="Arial"/>
              <a:buNone/>
              <a:tabLst/>
              <a:defRPr/>
            </a:pPr>
            <a:fld id="{9AF336E5-6B4D-4DCA-87C1-3D2EE9C09E36}" type="slidenum">
              <a:rPr kumimoji="0" lang="en-US" sz="1600" b="0" i="0" u="none" strike="noStrike" kern="1200" cap="none" spc="0" normalizeH="0" baseline="0" noProof="0" smtClean="0">
                <a:ln>
                  <a:noFill/>
                </a:ln>
                <a:solidFill>
                  <a:prstClr val="black">
                    <a:tint val="75000"/>
                  </a:prstClr>
                </a:solidFill>
                <a:effectLst/>
                <a:uLnTx/>
                <a:uFillTx/>
                <a:latin typeface="Candara"/>
                <a:ea typeface="+mn-ea"/>
                <a:cs typeface="Arial"/>
                <a:sym typeface="Arial"/>
              </a:rPr>
              <a:pPr marL="0" marR="0" lvl="0" indent="0" algn="r" defTabSz="609585" rtl="0" eaLnBrk="1" fontAlgn="auto" latinLnBrk="0" hangingPunct="1">
                <a:lnSpc>
                  <a:spcPct val="100000"/>
                </a:lnSpc>
                <a:spcBef>
                  <a:spcPts val="0"/>
                </a:spcBef>
                <a:spcAft>
                  <a:spcPts val="0"/>
                </a:spcAft>
                <a:buClrTx/>
                <a:buSzTx/>
                <a:buFont typeface="Arial"/>
                <a:buNone/>
                <a:tabLst/>
                <a:defRPr/>
              </a:pPr>
              <a:t>‹N°›</a:t>
            </a:fld>
            <a:endParaRPr kumimoji="0" lang="en-US" sz="1600" b="0" i="0" u="none" strike="noStrike" kern="1200" cap="none" spc="0" normalizeH="0" baseline="0" noProof="0" dirty="0">
              <a:ln>
                <a:noFill/>
              </a:ln>
              <a:solidFill>
                <a:prstClr val="black">
                  <a:tint val="75000"/>
                </a:prstClr>
              </a:solidFill>
              <a:effectLst/>
              <a:uLnTx/>
              <a:uFillTx/>
              <a:latin typeface="Candara"/>
              <a:ea typeface="+mn-ea"/>
              <a:cs typeface="Arial"/>
              <a:sym typeface="Arial"/>
            </a:endParaRPr>
          </a:p>
        </p:txBody>
      </p:sp>
    </p:spTree>
    <p:extLst>
      <p:ext uri="{BB962C8B-B14F-4D97-AF65-F5344CB8AC3E}">
        <p14:creationId xmlns:p14="http://schemas.microsoft.com/office/powerpoint/2010/main" val="24151187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re et contenu">
  <p:cSld name="4_Titre et contenu">
    <p:spTree>
      <p:nvGrpSpPr>
        <p:cNvPr id="1" name="Shape 21"/>
        <p:cNvGrpSpPr/>
        <p:nvPr/>
      </p:nvGrpSpPr>
      <p:grpSpPr>
        <a:xfrm>
          <a:off x="0" y="0"/>
          <a:ext cx="0" cy="0"/>
          <a:chOff x="0" y="0"/>
          <a:chExt cx="0" cy="0"/>
        </a:xfrm>
      </p:grpSpPr>
      <p:sp>
        <p:nvSpPr>
          <p:cNvPr id="22" name="Google Shape;22;p29"/>
          <p:cNvSpPr/>
          <p:nvPr/>
        </p:nvSpPr>
        <p:spPr>
          <a:xfrm>
            <a:off x="0" y="2"/>
            <a:ext cx="12192000" cy="818607"/>
          </a:xfrm>
          <a:prstGeom prst="rect">
            <a:avLst/>
          </a:prstGeom>
          <a:solidFill>
            <a:srgbClr val="007BC2"/>
          </a:solidFill>
          <a:ln>
            <a:noFill/>
          </a:ln>
        </p:spPr>
        <p:txBody>
          <a:bodyPr spcFirstLastPara="1" wrap="square" lIns="91425" tIns="45700" rIns="91425" bIns="45700" anchor="ctr" anchorCtr="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2060"/>
              </a:solidFill>
              <a:effectLst/>
              <a:uLnTx/>
              <a:uFillTx/>
              <a:latin typeface="Calibri"/>
              <a:ea typeface="Calibri"/>
              <a:cs typeface="Calibri"/>
              <a:sym typeface="Calibri"/>
            </a:endParaRPr>
          </a:p>
        </p:txBody>
      </p:sp>
      <p:sp>
        <p:nvSpPr>
          <p:cNvPr id="23" name="Google Shape;23;p29"/>
          <p:cNvSpPr txBox="1">
            <a:spLocks noGrp="1"/>
          </p:cNvSpPr>
          <p:nvPr>
            <p:ph type="title"/>
          </p:nvPr>
        </p:nvSpPr>
        <p:spPr>
          <a:xfrm>
            <a:off x="296091" y="60962"/>
            <a:ext cx="11730447" cy="67926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2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09585" rtl="0" eaLnBrk="1" fontAlgn="auto" latinLnBrk="0" hangingPunct="1">
              <a:lnSpc>
                <a:spcPct val="100000"/>
              </a:lnSpc>
              <a:spcBef>
                <a:spcPts val="0"/>
              </a:spcBef>
              <a:spcAft>
                <a:spcPts val="0"/>
              </a:spcAft>
              <a:buClrTx/>
              <a:buSzPts val="1400"/>
              <a:buFont typeface="Arial"/>
              <a:buNone/>
              <a:tabLst/>
              <a:defRPr/>
            </a:pPr>
            <a:endParaRPr kumimoji="0" lang="fr-FR" sz="1600" b="0" i="0" u="none" strike="noStrike" kern="1200" cap="none" spc="0" normalizeH="0" baseline="0" noProof="0">
              <a:ln>
                <a:noFill/>
              </a:ln>
              <a:solidFill>
                <a:prstClr val="black">
                  <a:tint val="75000"/>
                </a:prstClr>
              </a:solidFill>
              <a:effectLst/>
              <a:uLnTx/>
              <a:uFillTx/>
              <a:latin typeface="Candara"/>
              <a:ea typeface="+mn-ea"/>
              <a:cs typeface="Arial"/>
              <a:sym typeface="Arial"/>
            </a:endParaRPr>
          </a:p>
        </p:txBody>
      </p:sp>
      <p:sp>
        <p:nvSpPr>
          <p:cNvPr id="25" name="Google Shape;25;p2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09585" rtl="0" eaLnBrk="1" fontAlgn="auto" latinLnBrk="0" hangingPunct="1">
              <a:lnSpc>
                <a:spcPct val="100000"/>
              </a:lnSpc>
              <a:spcBef>
                <a:spcPts val="0"/>
              </a:spcBef>
              <a:spcAft>
                <a:spcPts val="0"/>
              </a:spcAft>
              <a:buClrTx/>
              <a:buSzPts val="1400"/>
              <a:buFont typeface="Arial"/>
              <a:buNone/>
              <a:tabLst/>
              <a:defRPr/>
            </a:pPr>
            <a:endParaRPr kumimoji="0" lang="fr-FR" sz="1600" b="0" i="0" u="none" strike="noStrike" kern="1200" cap="none" spc="0" normalizeH="0" baseline="0" noProof="0">
              <a:ln>
                <a:noFill/>
              </a:ln>
              <a:solidFill>
                <a:prstClr val="black">
                  <a:tint val="75000"/>
                </a:prstClr>
              </a:solidFill>
              <a:effectLst/>
              <a:uLnTx/>
              <a:uFillTx/>
              <a:latin typeface="Candara"/>
              <a:ea typeface="+mn-ea"/>
              <a:cs typeface="Arial"/>
              <a:sym typeface="Arial"/>
            </a:endParaRPr>
          </a:p>
        </p:txBody>
      </p:sp>
      <p:sp>
        <p:nvSpPr>
          <p:cNvPr id="26" name="Google Shape;26;p2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09585" rtl="0" eaLnBrk="1" fontAlgn="auto" latinLnBrk="0" hangingPunct="1">
              <a:lnSpc>
                <a:spcPct val="100000"/>
              </a:lnSpc>
              <a:spcBef>
                <a:spcPts val="0"/>
              </a:spcBef>
              <a:spcAft>
                <a:spcPts val="0"/>
              </a:spcAft>
              <a:buClrTx/>
              <a:buSzTx/>
              <a:buFont typeface="Arial"/>
              <a:buNone/>
              <a:tabLst/>
              <a:defRPr/>
            </a:pPr>
            <a:fld id="{00000000-1234-1234-1234-123412341234}" type="slidenum">
              <a:rPr kumimoji="0" lang="fr-FR" sz="1600" b="0" i="0" u="none" strike="noStrike" kern="1200" cap="none" spc="0" normalizeH="0" baseline="0" noProof="0" smtClean="0">
                <a:ln>
                  <a:noFill/>
                </a:ln>
                <a:solidFill>
                  <a:prstClr val="black">
                    <a:tint val="75000"/>
                  </a:prstClr>
                </a:solidFill>
                <a:effectLst/>
                <a:uLnTx/>
                <a:uFillTx/>
                <a:latin typeface="Candara"/>
                <a:ea typeface="+mn-ea"/>
                <a:cs typeface="Arial"/>
                <a:sym typeface="Arial"/>
              </a:rPr>
              <a:pPr marL="0" marR="0" lvl="0" indent="0" algn="r" defTabSz="609585" rtl="0" eaLnBrk="1" fontAlgn="auto" latinLnBrk="0" hangingPunct="1">
                <a:lnSpc>
                  <a:spcPct val="100000"/>
                </a:lnSpc>
                <a:spcBef>
                  <a:spcPts val="0"/>
                </a:spcBef>
                <a:spcAft>
                  <a:spcPts val="0"/>
                </a:spcAft>
                <a:buClrTx/>
                <a:buSzTx/>
                <a:buFont typeface="Arial"/>
                <a:buNone/>
                <a:tabLst/>
                <a:defRPr/>
              </a:pPr>
              <a:t>‹N°›</a:t>
            </a:fld>
            <a:endParaRPr kumimoji="0" lang="fr-FR" sz="1600" b="0" i="0" u="none" strike="noStrike" kern="1200" cap="none" spc="0" normalizeH="0" baseline="0" noProof="0">
              <a:ln>
                <a:noFill/>
              </a:ln>
              <a:solidFill>
                <a:prstClr val="black">
                  <a:tint val="75000"/>
                </a:prstClr>
              </a:solidFill>
              <a:effectLst/>
              <a:uLnTx/>
              <a:uFillTx/>
              <a:latin typeface="Candara"/>
              <a:ea typeface="+mn-ea"/>
              <a:cs typeface="Arial"/>
              <a:sym typeface="Arial"/>
            </a:endParaRPr>
          </a:p>
        </p:txBody>
      </p:sp>
    </p:spTree>
    <p:extLst>
      <p:ext uri="{BB962C8B-B14F-4D97-AF65-F5344CB8AC3E}">
        <p14:creationId xmlns:p14="http://schemas.microsoft.com/office/powerpoint/2010/main" val="2433611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outon retour">
  <p:cSld name="bouton retour">
    <p:spTree>
      <p:nvGrpSpPr>
        <p:cNvPr id="1" name="Shape 27"/>
        <p:cNvGrpSpPr/>
        <p:nvPr/>
      </p:nvGrpSpPr>
      <p:grpSpPr>
        <a:xfrm>
          <a:off x="0" y="0"/>
          <a:ext cx="0" cy="0"/>
          <a:chOff x="0" y="0"/>
          <a:chExt cx="0" cy="0"/>
        </a:xfrm>
      </p:grpSpPr>
      <p:sp>
        <p:nvSpPr>
          <p:cNvPr id="28" name="Google Shape;28;p32"/>
          <p:cNvSpPr txBox="1">
            <a:spLocks noGrp="1"/>
          </p:cNvSpPr>
          <p:nvPr>
            <p:ph type="title"/>
          </p:nvPr>
        </p:nvSpPr>
        <p:spPr>
          <a:xfrm>
            <a:off x="296091" y="60961"/>
            <a:ext cx="11057709" cy="67926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2060"/>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
        <p:nvSpPr>
          <p:cNvPr id="32" name="Google Shape;32;p32">
            <a:hlinkClick r:id="rId2" action="ppaction://hlinksldjump"/>
          </p:cNvPr>
          <p:cNvSpPr/>
          <p:nvPr/>
        </p:nvSpPr>
        <p:spPr>
          <a:xfrm>
            <a:off x="11843840" y="6505893"/>
            <a:ext cx="338954" cy="338954"/>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re et contenu" type="obj">
  <p:cSld name="OBJECT">
    <p:spTree>
      <p:nvGrpSpPr>
        <p:cNvPr id="1" name="Shape 33"/>
        <p:cNvGrpSpPr/>
        <p:nvPr/>
      </p:nvGrpSpPr>
      <p:grpSpPr>
        <a:xfrm>
          <a:off x="0" y="0"/>
          <a:ext cx="0" cy="0"/>
          <a:chOff x="0" y="0"/>
          <a:chExt cx="0" cy="0"/>
        </a:xfrm>
      </p:grpSpPr>
      <p:sp>
        <p:nvSpPr>
          <p:cNvPr id="34" name="Google Shape;34;p33"/>
          <p:cNvSpPr txBox="1">
            <a:spLocks noGrp="1"/>
          </p:cNvSpPr>
          <p:nvPr>
            <p:ph type="title"/>
          </p:nvPr>
        </p:nvSpPr>
        <p:spPr>
          <a:xfrm>
            <a:off x="88490" y="289623"/>
            <a:ext cx="12103510" cy="7270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2060"/>
              </a:buClr>
              <a:buSzPts val="32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3"/>
          <p:cNvSpPr txBox="1">
            <a:spLocks noGrp="1"/>
          </p:cNvSpPr>
          <p:nvPr>
            <p:ph type="body" idx="1"/>
          </p:nvPr>
        </p:nvSpPr>
        <p:spPr>
          <a:xfrm>
            <a:off x="838200" y="1165860"/>
            <a:ext cx="10515600" cy="501110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
        <p:nvSpPr>
          <p:cNvPr id="39" name="Google Shape;39;p33"/>
          <p:cNvSpPr txBox="1"/>
          <p:nvPr/>
        </p:nvSpPr>
        <p:spPr>
          <a:xfrm>
            <a:off x="0" y="305858"/>
            <a:ext cx="12192000" cy="727075"/>
          </a:xfrm>
          <a:prstGeom prst="rect">
            <a:avLst/>
          </a:prstGeom>
          <a:gradFill>
            <a:gsLst>
              <a:gs pos="0">
                <a:srgbClr val="0070C0"/>
              </a:gs>
              <a:gs pos="100000">
                <a:schemeClr val="lt1"/>
              </a:gs>
            </a:gsLst>
            <a:lin ang="0" scaled="0"/>
          </a:gradFill>
          <a:ln>
            <a:noFill/>
          </a:ln>
        </p:spPr>
        <p:txBody>
          <a:bodyPr spcFirstLastPara="1" wrap="square" lIns="91425" tIns="45700" rIns="91425" bIns="45700" anchor="ctr" anchorCtr="0">
            <a:normAutofit/>
          </a:bodyPr>
          <a:lstStyle/>
          <a:p>
            <a:pPr marL="176213" marR="0" lvl="0" indent="0" algn="l" rtl="0">
              <a:lnSpc>
                <a:spcPct val="90000"/>
              </a:lnSpc>
              <a:spcBef>
                <a:spcPts val="0"/>
              </a:spcBef>
              <a:spcAft>
                <a:spcPts val="0"/>
              </a:spcAft>
              <a:buClr>
                <a:schemeClr val="lt1"/>
              </a:buClr>
              <a:buSzPts val="4400"/>
              <a:buFont typeface="Calibri"/>
              <a:buNone/>
            </a:pPr>
            <a:endParaRPr sz="4400">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bouton retour">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0" y="18161"/>
            <a:ext cx="12182795" cy="1143000"/>
          </a:xfrm>
        </p:spPr>
        <p:txBody>
          <a:bodyPr>
            <a:normAutofit/>
          </a:bodyPr>
          <a:lstStyle>
            <a:lvl1pPr>
              <a:defRPr sz="3200">
                <a:solidFill>
                  <a:schemeClr val="bg1"/>
                </a:solidFill>
              </a:defRPr>
            </a:lvl1pPr>
          </a:lstStyle>
          <a:p>
            <a:r>
              <a:rPr lang="fr-FR"/>
              <a:t>Modifiez le style du titre</a:t>
            </a:r>
          </a:p>
        </p:txBody>
      </p:sp>
      <p:sp>
        <p:nvSpPr>
          <p:cNvPr id="4" name="Espace réservé de la date 3"/>
          <p:cNvSpPr>
            <a:spLocks noGrp="1"/>
          </p:cNvSpPr>
          <p:nvPr>
            <p:ph type="dt" sz="half" idx="10"/>
          </p:nvPr>
        </p:nvSpPr>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fld id="{C7AAB291-03B7-4443-9DD0-D9128F9A74BE}" type="datetimeFigureOut">
              <a:rPr kumimoji="0" lang="fr-FR" sz="1600" b="0" i="0" u="none" strike="noStrike" kern="1200" cap="none" spc="0" normalizeH="0" baseline="0" noProof="0" smtClean="0">
                <a:ln>
                  <a:noFill/>
                </a:ln>
                <a:solidFill>
                  <a:prstClr val="black">
                    <a:tint val="75000"/>
                  </a:prstClr>
                </a:solidFill>
                <a:effectLst/>
                <a:uLnTx/>
                <a:uFillTx/>
                <a:latin typeface="Candara"/>
                <a:ea typeface="+mn-ea"/>
                <a:cs typeface="Arial"/>
                <a:sym typeface="Arial"/>
              </a:rPr>
              <a:pPr marL="0" marR="0" lvl="0" indent="0" algn="l" defTabSz="609585" rtl="0" eaLnBrk="1" fontAlgn="auto" latinLnBrk="0" hangingPunct="1">
                <a:lnSpc>
                  <a:spcPct val="100000"/>
                </a:lnSpc>
                <a:spcBef>
                  <a:spcPts val="0"/>
                </a:spcBef>
                <a:spcAft>
                  <a:spcPts val="0"/>
                </a:spcAft>
                <a:buClrTx/>
                <a:buSzTx/>
                <a:buFont typeface="Arial"/>
                <a:buNone/>
                <a:tabLst/>
                <a:defRPr/>
              </a:pPr>
              <a:t>08/12/2022</a:t>
            </a:fld>
            <a:endParaRPr kumimoji="0" lang="fr-FR" sz="1600" b="0" i="0" u="none" strike="noStrike" kern="1200" cap="none" spc="0" normalizeH="0" baseline="0" noProof="0">
              <a:ln>
                <a:noFill/>
              </a:ln>
              <a:solidFill>
                <a:prstClr val="black">
                  <a:tint val="75000"/>
                </a:prstClr>
              </a:solidFill>
              <a:effectLst/>
              <a:uLnTx/>
              <a:uFillTx/>
              <a:latin typeface="Candara"/>
              <a:ea typeface="+mn-ea"/>
              <a:cs typeface="Arial"/>
              <a:sym typeface="Arial"/>
            </a:endParaRPr>
          </a:p>
        </p:txBody>
      </p:sp>
      <p:sp>
        <p:nvSpPr>
          <p:cNvPr id="5" name="Espace réservé du pied de page 4"/>
          <p:cNvSpPr>
            <a:spLocks noGrp="1"/>
          </p:cNvSpPr>
          <p:nvPr>
            <p:ph type="ftr" sz="quarter" idx="11"/>
          </p:nvPr>
        </p:nvSpPr>
        <p:spPr/>
        <p:txBody>
          <a:body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endParaRPr kumimoji="0" lang="fr-FR" sz="1600" b="0" i="0" u="none" strike="noStrike" kern="1200" cap="none" spc="0" normalizeH="0" baseline="0" noProof="0">
              <a:ln>
                <a:noFill/>
              </a:ln>
              <a:solidFill>
                <a:prstClr val="black">
                  <a:tint val="75000"/>
                </a:prstClr>
              </a:solidFill>
              <a:effectLst/>
              <a:uLnTx/>
              <a:uFillTx/>
              <a:latin typeface="Candara"/>
              <a:ea typeface="+mn-ea"/>
              <a:cs typeface="Arial"/>
              <a:sym typeface="Arial"/>
            </a:endParaRPr>
          </a:p>
        </p:txBody>
      </p:sp>
      <p:sp>
        <p:nvSpPr>
          <p:cNvPr id="6" name="Espace réservé du numéro de diapositive 5"/>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 typeface="Arial"/>
              <a:buNone/>
              <a:tabLst/>
              <a:defRPr/>
            </a:pPr>
            <a:fld id="{9AF336E5-6B4D-4DCA-87C1-3D2EE9C09E36}" type="slidenum">
              <a:rPr kumimoji="0" lang="fr-FR" sz="1600" b="0" i="0" u="none" strike="noStrike" kern="1200" cap="none" spc="0" normalizeH="0" baseline="0" noProof="0" smtClean="0">
                <a:ln>
                  <a:noFill/>
                </a:ln>
                <a:solidFill>
                  <a:prstClr val="black">
                    <a:tint val="75000"/>
                  </a:prstClr>
                </a:solidFill>
                <a:effectLst/>
                <a:uLnTx/>
                <a:uFillTx/>
                <a:latin typeface="Candara"/>
                <a:ea typeface="+mn-ea"/>
                <a:cs typeface="Arial"/>
                <a:sym typeface="Arial"/>
              </a:rPr>
              <a:pPr marL="0" marR="0" lvl="0" indent="0" algn="r" defTabSz="609585" rtl="0" eaLnBrk="1" fontAlgn="auto" latinLnBrk="0" hangingPunct="1">
                <a:lnSpc>
                  <a:spcPct val="100000"/>
                </a:lnSpc>
                <a:spcBef>
                  <a:spcPts val="0"/>
                </a:spcBef>
                <a:spcAft>
                  <a:spcPts val="0"/>
                </a:spcAft>
                <a:buClrTx/>
                <a:buSzTx/>
                <a:buFont typeface="Arial"/>
                <a:buNone/>
                <a:tabLst/>
                <a:defRPr/>
              </a:pPr>
              <a:t>‹N°›</a:t>
            </a:fld>
            <a:endParaRPr kumimoji="0" lang="fr-FR" sz="1600" b="0" i="0" u="none" strike="noStrike" kern="1200" cap="none" spc="0" normalizeH="0" baseline="0" noProof="0">
              <a:ln>
                <a:noFill/>
              </a:ln>
              <a:solidFill>
                <a:prstClr val="black">
                  <a:tint val="75000"/>
                </a:prstClr>
              </a:solidFill>
              <a:effectLst/>
              <a:uLnTx/>
              <a:uFillTx/>
              <a:latin typeface="Candara"/>
              <a:ea typeface="+mn-ea"/>
              <a:cs typeface="Arial"/>
              <a:sym typeface="Arial"/>
            </a:endParaRPr>
          </a:p>
        </p:txBody>
      </p:sp>
      <p:pic>
        <p:nvPicPr>
          <p:cNvPr id="7" name="Image 6">
            <a:hlinkClick r:id="rId2" action="ppaction://hlinksldjump"/>
          </p:cNvPr>
          <p:cNvPicPr>
            <a:picLocks noChangeAspect="1"/>
          </p:cNvPicPr>
          <p:nvPr userDrawn="1"/>
        </p:nvPicPr>
        <p:blipFill>
          <a:blip r:embed="rId3"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1843840" y="6505893"/>
            <a:ext cx="338955" cy="338955"/>
          </a:xfrm>
          <a:prstGeom prst="rect">
            <a:avLst/>
          </a:prstGeom>
        </p:spPr>
      </p:pic>
    </p:spTree>
    <p:extLst>
      <p:ext uri="{BB962C8B-B14F-4D97-AF65-F5344CB8AC3E}">
        <p14:creationId xmlns:p14="http://schemas.microsoft.com/office/powerpoint/2010/main" val="4272890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5CAF9626-3451-E048-B160-46018594B8D6}" type="datetimeFigureOut">
              <a:rPr lang="fr-FR" smtClean="0"/>
              <a:t>08/12/2022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C6B84B07-35D4-C848-B76F-C5FBDD76ABFE}" type="slidenum">
              <a:rPr lang="fr-FR" smtClean="0"/>
              <a:t>‹N°›</a:t>
            </a:fld>
            <a:endParaRPr lang="fr-FR"/>
          </a:p>
        </p:txBody>
      </p:sp>
    </p:spTree>
    <p:extLst>
      <p:ext uri="{BB962C8B-B14F-4D97-AF65-F5344CB8AC3E}">
        <p14:creationId xmlns:p14="http://schemas.microsoft.com/office/powerpoint/2010/main" val="123761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sp>
        <p:nvSpPr>
          <p:cNvPr id="8" name="Rectangle 7"/>
          <p:cNvSpPr/>
          <p:nvPr userDrawn="1"/>
        </p:nvSpPr>
        <p:spPr>
          <a:xfrm>
            <a:off x="0" y="1"/>
            <a:ext cx="12192000" cy="818606"/>
          </a:xfrm>
          <a:prstGeom prst="rect">
            <a:avLst/>
          </a:prstGeom>
          <a:solidFill>
            <a:srgbClr val="007B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 name="Titre 1"/>
          <p:cNvSpPr>
            <a:spLocks noGrp="1"/>
          </p:cNvSpPr>
          <p:nvPr>
            <p:ph type="title"/>
          </p:nvPr>
        </p:nvSpPr>
        <p:spPr>
          <a:xfrm>
            <a:off x="296091" y="60961"/>
            <a:ext cx="11730446" cy="679268"/>
          </a:xfrm>
        </p:spPr>
        <p:txBody>
          <a:bodyPr>
            <a:normAutofit/>
          </a:bodyPr>
          <a:lstStyle>
            <a:lvl1pPr>
              <a:defRPr sz="3200">
                <a:solidFill>
                  <a:schemeClr val="bg1"/>
                </a:solidFill>
              </a:defRPr>
            </a:lvl1pPr>
          </a:lstStyle>
          <a:p>
            <a:r>
              <a:rPr lang="en-US" noProof="0" dirty="0" err="1"/>
              <a:t>Modifiez</a:t>
            </a:r>
            <a:r>
              <a:rPr lang="en-US" noProof="0" dirty="0"/>
              <a:t> le style du </a:t>
            </a:r>
            <a:r>
              <a:rPr lang="en-US" noProof="0" dirty="0" err="1"/>
              <a:t>titre</a:t>
            </a:r>
            <a:endParaRPr lang="en-US" noProof="0" dirty="0"/>
          </a:p>
        </p:txBody>
      </p:sp>
      <p:sp>
        <p:nvSpPr>
          <p:cNvPr id="4" name="Espace réservé de la date 3"/>
          <p:cNvSpPr>
            <a:spLocks noGrp="1"/>
          </p:cNvSpPr>
          <p:nvPr>
            <p:ph type="dt" sz="half" idx="10"/>
          </p:nvPr>
        </p:nvSpPr>
        <p:spPr/>
        <p:txBody>
          <a:bodyPr/>
          <a:lstStyle/>
          <a:p>
            <a:fld id="{C7AAB291-03B7-4443-9DD0-D9128F9A74BE}" type="datetimeFigureOut">
              <a:rPr lang="en-US" noProof="0" smtClean="0"/>
              <a:t>12/8/2022</a:t>
            </a:fld>
            <a:endParaRPr lang="en-US" noProof="0" dirty="0"/>
          </a:p>
        </p:txBody>
      </p:sp>
      <p:sp>
        <p:nvSpPr>
          <p:cNvPr id="5" name="Espace réservé du pied de page 4"/>
          <p:cNvSpPr>
            <a:spLocks noGrp="1"/>
          </p:cNvSpPr>
          <p:nvPr>
            <p:ph type="ftr" sz="quarter" idx="11"/>
          </p:nvPr>
        </p:nvSpPr>
        <p:spPr/>
        <p:txBody>
          <a:bodyPr/>
          <a:lstStyle/>
          <a:p>
            <a:endParaRPr lang="en-US" noProof="0" dirty="0"/>
          </a:p>
        </p:txBody>
      </p:sp>
      <p:sp>
        <p:nvSpPr>
          <p:cNvPr id="6" name="Espace réservé du numéro de diapositive 5"/>
          <p:cNvSpPr>
            <a:spLocks noGrp="1"/>
          </p:cNvSpPr>
          <p:nvPr>
            <p:ph type="sldNum" sz="quarter" idx="12"/>
          </p:nvPr>
        </p:nvSpPr>
        <p:spPr/>
        <p:txBody>
          <a:bodyPr/>
          <a:lstStyle/>
          <a:p>
            <a:fld id="{9AF336E5-6B4D-4DCA-87C1-3D2EE9C09E36}" type="slidenum">
              <a:rPr lang="en-US" noProof="0" smtClean="0"/>
              <a:t>‹N°›</a:t>
            </a:fld>
            <a:endParaRPr lang="en-US" noProof="0" dirty="0"/>
          </a:p>
        </p:txBody>
      </p:sp>
    </p:spTree>
    <p:extLst>
      <p:ext uri="{BB962C8B-B14F-4D97-AF65-F5344CB8AC3E}">
        <p14:creationId xmlns:p14="http://schemas.microsoft.com/office/powerpoint/2010/main" val="3745929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Cliquez et modifiez le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fld id="{5CAF9626-3451-E048-B160-46018594B8D6}" type="datetimeFigureOut">
              <a:rPr kumimoji="0" lang="fr-FR" sz="1600" b="0" i="0" u="none" strike="noStrike" kern="1200" cap="none" spc="0" normalizeH="0" baseline="0" noProof="0" smtClean="0">
                <a:ln>
                  <a:noFill/>
                </a:ln>
                <a:solidFill>
                  <a:prstClr val="black">
                    <a:tint val="75000"/>
                  </a:prstClr>
                </a:solidFill>
                <a:effectLst/>
                <a:uLnTx/>
                <a:uFillTx/>
                <a:latin typeface="Candara"/>
                <a:ea typeface="+mn-ea"/>
                <a:cs typeface="Arial"/>
                <a:sym typeface="Arial"/>
              </a:rPr>
              <a:pPr marL="0" marR="0" lvl="0" indent="0" algn="l" defTabSz="609585" rtl="0" eaLnBrk="1" fontAlgn="auto" latinLnBrk="0" hangingPunct="1">
                <a:lnSpc>
                  <a:spcPct val="100000"/>
                </a:lnSpc>
                <a:spcBef>
                  <a:spcPts val="0"/>
                </a:spcBef>
                <a:spcAft>
                  <a:spcPts val="0"/>
                </a:spcAft>
                <a:buClrTx/>
                <a:buSzTx/>
                <a:buFont typeface="Arial"/>
                <a:buNone/>
                <a:tabLst/>
                <a:defRPr/>
              </a:pPr>
              <a:t>08/12/2022</a:t>
            </a:fld>
            <a:endParaRPr kumimoji="0" lang="fr-FR" sz="1600" b="0" i="0" u="none" strike="noStrike" kern="1200" cap="none" spc="0" normalizeH="0" baseline="0" noProof="0">
              <a:ln>
                <a:noFill/>
              </a:ln>
              <a:solidFill>
                <a:prstClr val="black">
                  <a:tint val="75000"/>
                </a:prstClr>
              </a:solidFill>
              <a:effectLst/>
              <a:uLnTx/>
              <a:uFillTx/>
              <a:latin typeface="Candara"/>
              <a:ea typeface="+mn-ea"/>
              <a:cs typeface="Arial"/>
              <a:sym typeface="Arial"/>
            </a:endParaRPr>
          </a:p>
        </p:txBody>
      </p:sp>
      <p:sp>
        <p:nvSpPr>
          <p:cNvPr id="5" name="Espace réservé du pied de page 4"/>
          <p:cNvSpPr>
            <a:spLocks noGrp="1"/>
          </p:cNvSpPr>
          <p:nvPr>
            <p:ph type="ftr" sz="quarter" idx="11"/>
          </p:nvPr>
        </p:nvSpPr>
        <p:spPr/>
        <p:txBody>
          <a:body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endParaRPr kumimoji="0" lang="fr-FR" sz="1600" b="0" i="0" u="none" strike="noStrike" kern="1200" cap="none" spc="0" normalizeH="0" baseline="0" noProof="0">
              <a:ln>
                <a:noFill/>
              </a:ln>
              <a:solidFill>
                <a:prstClr val="black">
                  <a:tint val="75000"/>
                </a:prstClr>
              </a:solidFill>
              <a:effectLst/>
              <a:uLnTx/>
              <a:uFillTx/>
              <a:latin typeface="Candara"/>
              <a:ea typeface="+mn-ea"/>
              <a:cs typeface="Arial"/>
              <a:sym typeface="Arial"/>
            </a:endParaRPr>
          </a:p>
        </p:txBody>
      </p:sp>
      <p:sp>
        <p:nvSpPr>
          <p:cNvPr id="6" name="Espace réservé du numéro de diapositive 5"/>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 typeface="Arial"/>
              <a:buNone/>
              <a:tabLst/>
              <a:defRPr/>
            </a:pPr>
            <a:fld id="{C6B84B07-35D4-C848-B76F-C5FBDD76ABFE}" type="slidenum">
              <a:rPr kumimoji="0" lang="fr-FR" sz="1600" b="0" i="0" u="none" strike="noStrike" kern="1200" cap="none" spc="0" normalizeH="0" baseline="0" noProof="0" smtClean="0">
                <a:ln>
                  <a:noFill/>
                </a:ln>
                <a:solidFill>
                  <a:prstClr val="black">
                    <a:tint val="75000"/>
                  </a:prstClr>
                </a:solidFill>
                <a:effectLst/>
                <a:uLnTx/>
                <a:uFillTx/>
                <a:latin typeface="Candara"/>
                <a:ea typeface="+mn-ea"/>
                <a:cs typeface="Arial"/>
                <a:sym typeface="Arial"/>
              </a:rPr>
              <a:pPr marL="0" marR="0" lvl="0" indent="0" algn="r" defTabSz="609585" rtl="0" eaLnBrk="1" fontAlgn="auto" latinLnBrk="0" hangingPunct="1">
                <a:lnSpc>
                  <a:spcPct val="100000"/>
                </a:lnSpc>
                <a:spcBef>
                  <a:spcPts val="0"/>
                </a:spcBef>
                <a:spcAft>
                  <a:spcPts val="0"/>
                </a:spcAft>
                <a:buClrTx/>
                <a:buSzTx/>
                <a:buFont typeface="Arial"/>
                <a:buNone/>
                <a:tabLst/>
                <a:defRPr/>
              </a:pPr>
              <a:t>‹N°›</a:t>
            </a:fld>
            <a:endParaRPr kumimoji="0" lang="fr-FR" sz="1600" b="0" i="0" u="none" strike="noStrike" kern="1200" cap="none" spc="0" normalizeH="0" baseline="0" noProof="0">
              <a:ln>
                <a:noFill/>
              </a:ln>
              <a:solidFill>
                <a:prstClr val="black">
                  <a:tint val="75000"/>
                </a:prstClr>
              </a:solidFill>
              <a:effectLst/>
              <a:uLnTx/>
              <a:uFillTx/>
              <a:latin typeface="Candara"/>
              <a:ea typeface="+mn-ea"/>
              <a:cs typeface="Arial"/>
              <a:sym typeface="Arial"/>
            </a:endParaRPr>
          </a:p>
        </p:txBody>
      </p:sp>
    </p:spTree>
    <p:extLst>
      <p:ext uri="{BB962C8B-B14F-4D97-AF65-F5344CB8AC3E}">
        <p14:creationId xmlns:p14="http://schemas.microsoft.com/office/powerpoint/2010/main" val="265565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91067" y="0"/>
            <a:ext cx="11209867" cy="693107"/>
          </a:xfrm>
        </p:spPr>
        <p:txBody>
          <a:bodyPr>
            <a:normAutofit/>
          </a:bodyPr>
          <a:lstStyle>
            <a:lvl1pPr>
              <a:defRPr sz="3733"/>
            </a:lvl1pPr>
          </a:lstStyle>
          <a:p>
            <a:r>
              <a:rPr lang="fr-FR"/>
              <a:t>Cliquez et modifiez le titre</a:t>
            </a:r>
          </a:p>
        </p:txBody>
      </p:sp>
      <p:sp>
        <p:nvSpPr>
          <p:cNvPr id="3" name="Espace réservé du contenu 2"/>
          <p:cNvSpPr>
            <a:spLocks noGrp="1"/>
          </p:cNvSpPr>
          <p:nvPr>
            <p:ph idx="1"/>
          </p:nvPr>
        </p:nvSpPr>
        <p:spPr>
          <a:xfrm>
            <a:off x="609600" y="868472"/>
            <a:ext cx="10972800" cy="5257693"/>
          </a:xfrm>
        </p:spPr>
        <p:txBody>
          <a:bodyPr>
            <a:normAutofit/>
          </a:bodyPr>
          <a:lstStyle>
            <a:lvl1pPr>
              <a:defRPr sz="2400"/>
            </a:lvl1pPr>
            <a:lvl2pPr>
              <a:defRPr sz="2133"/>
            </a:lvl2pPr>
            <a:lvl3pPr>
              <a:defRPr sz="1867"/>
            </a:lvl3pPr>
            <a:lvl4pPr>
              <a:defRPr sz="1600"/>
            </a:lvl4pPr>
            <a:lvl5pPr>
              <a:defRPr sz="1600"/>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10"/>
          </p:nvPr>
        </p:nvSpPr>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fld id="{5CAF9626-3451-E048-B160-46018594B8D6}" type="datetimeFigureOut">
              <a:rPr kumimoji="0" lang="fr-FR" sz="1600" b="0" i="0" u="none" strike="noStrike" kern="1200" cap="none" spc="0" normalizeH="0" baseline="0" noProof="0" smtClean="0">
                <a:ln>
                  <a:noFill/>
                </a:ln>
                <a:solidFill>
                  <a:prstClr val="black">
                    <a:tint val="75000"/>
                  </a:prstClr>
                </a:solidFill>
                <a:effectLst/>
                <a:uLnTx/>
                <a:uFillTx/>
                <a:latin typeface="Candara"/>
                <a:ea typeface="+mn-ea"/>
                <a:cs typeface="Arial"/>
                <a:sym typeface="Arial"/>
              </a:rPr>
              <a:pPr marL="0" marR="0" lvl="0" indent="0" algn="l" defTabSz="609585" rtl="0" eaLnBrk="1" fontAlgn="auto" latinLnBrk="0" hangingPunct="1">
                <a:lnSpc>
                  <a:spcPct val="100000"/>
                </a:lnSpc>
                <a:spcBef>
                  <a:spcPts val="0"/>
                </a:spcBef>
                <a:spcAft>
                  <a:spcPts val="0"/>
                </a:spcAft>
                <a:buClrTx/>
                <a:buSzTx/>
                <a:buFont typeface="Arial"/>
                <a:buNone/>
                <a:tabLst/>
                <a:defRPr/>
              </a:pPr>
              <a:t>08/12/2022</a:t>
            </a:fld>
            <a:endParaRPr kumimoji="0" lang="fr-FR" sz="1600" b="0" i="0" u="none" strike="noStrike" kern="1200" cap="none" spc="0" normalizeH="0" baseline="0" noProof="0">
              <a:ln>
                <a:noFill/>
              </a:ln>
              <a:solidFill>
                <a:prstClr val="black">
                  <a:tint val="75000"/>
                </a:prstClr>
              </a:solidFill>
              <a:effectLst/>
              <a:uLnTx/>
              <a:uFillTx/>
              <a:latin typeface="Candara"/>
              <a:ea typeface="+mn-ea"/>
              <a:cs typeface="Arial"/>
              <a:sym typeface="Arial"/>
            </a:endParaRPr>
          </a:p>
        </p:txBody>
      </p:sp>
      <p:sp>
        <p:nvSpPr>
          <p:cNvPr id="5" name="Espace réservé du pied de page 4"/>
          <p:cNvSpPr>
            <a:spLocks noGrp="1"/>
          </p:cNvSpPr>
          <p:nvPr>
            <p:ph type="ftr" sz="quarter" idx="11"/>
          </p:nvPr>
        </p:nvSpPr>
        <p:spPr/>
        <p:txBody>
          <a:body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endParaRPr kumimoji="0" lang="fr-FR" sz="1600" b="0" i="0" u="none" strike="noStrike" kern="1200" cap="none" spc="0" normalizeH="0" baseline="0" noProof="0">
              <a:ln>
                <a:noFill/>
              </a:ln>
              <a:solidFill>
                <a:prstClr val="black">
                  <a:tint val="75000"/>
                </a:prstClr>
              </a:solidFill>
              <a:effectLst/>
              <a:uLnTx/>
              <a:uFillTx/>
              <a:latin typeface="Candara"/>
              <a:ea typeface="+mn-ea"/>
              <a:cs typeface="Arial"/>
              <a:sym typeface="Arial"/>
            </a:endParaRPr>
          </a:p>
        </p:txBody>
      </p:sp>
      <p:sp>
        <p:nvSpPr>
          <p:cNvPr id="6" name="Espace réservé du numéro de diapositive 5"/>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 typeface="Arial"/>
              <a:buNone/>
              <a:tabLst/>
              <a:defRPr/>
            </a:pPr>
            <a:fld id="{C6B84B07-35D4-C848-B76F-C5FBDD76ABFE}" type="slidenum">
              <a:rPr kumimoji="0" lang="fr-FR" sz="1600" b="0" i="0" u="none" strike="noStrike" kern="1200" cap="none" spc="0" normalizeH="0" baseline="0" noProof="0" smtClean="0">
                <a:ln>
                  <a:noFill/>
                </a:ln>
                <a:solidFill>
                  <a:prstClr val="black">
                    <a:tint val="75000"/>
                  </a:prstClr>
                </a:solidFill>
                <a:effectLst/>
                <a:uLnTx/>
                <a:uFillTx/>
                <a:latin typeface="Candara"/>
                <a:ea typeface="+mn-ea"/>
                <a:cs typeface="Arial"/>
                <a:sym typeface="Arial"/>
              </a:rPr>
              <a:pPr marL="0" marR="0" lvl="0" indent="0" algn="r" defTabSz="609585" rtl="0" eaLnBrk="1" fontAlgn="auto" latinLnBrk="0" hangingPunct="1">
                <a:lnSpc>
                  <a:spcPct val="100000"/>
                </a:lnSpc>
                <a:spcBef>
                  <a:spcPts val="0"/>
                </a:spcBef>
                <a:spcAft>
                  <a:spcPts val="0"/>
                </a:spcAft>
                <a:buClrTx/>
                <a:buSzTx/>
                <a:buFont typeface="Arial"/>
                <a:buNone/>
                <a:tabLst/>
                <a:defRPr/>
              </a:pPr>
              <a:t>‹N°›</a:t>
            </a:fld>
            <a:endParaRPr kumimoji="0" lang="fr-FR" sz="1600" b="0" i="0" u="none" strike="noStrike" kern="1200" cap="none" spc="0" normalizeH="0" baseline="0" noProof="0">
              <a:ln>
                <a:noFill/>
              </a:ln>
              <a:solidFill>
                <a:prstClr val="black">
                  <a:tint val="75000"/>
                </a:prstClr>
              </a:solidFill>
              <a:effectLst/>
              <a:uLnTx/>
              <a:uFillTx/>
              <a:latin typeface="Candara"/>
              <a:ea typeface="+mn-ea"/>
              <a:cs typeface="Arial"/>
              <a:sym typeface="Arial"/>
            </a:endParaRPr>
          </a:p>
        </p:txBody>
      </p:sp>
    </p:spTree>
    <p:extLst>
      <p:ext uri="{BB962C8B-B14F-4D97-AF65-F5344CB8AC3E}">
        <p14:creationId xmlns:p14="http://schemas.microsoft.com/office/powerpoint/2010/main" val="3519163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7"/>
          <p:cNvSpPr txBox="1">
            <a:spLocks noGrp="1"/>
          </p:cNvSpPr>
          <p:nvPr>
            <p:ph type="title"/>
          </p:nvPr>
        </p:nvSpPr>
        <p:spPr>
          <a:xfrm>
            <a:off x="296091" y="60961"/>
            <a:ext cx="11057709" cy="679268"/>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2060"/>
              </a:buClr>
              <a:buSzPts val="3200"/>
              <a:buFont typeface="Arial"/>
              <a:buNone/>
              <a:defRPr sz="3200" b="0" i="0" u="none" strike="noStrike" cap="none">
                <a:solidFill>
                  <a:srgbClr val="00206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7"/>
          <p:cNvSpPr txBox="1">
            <a:spLocks noGrp="1"/>
          </p:cNvSpPr>
          <p:nvPr>
            <p:ph type="body" idx="1"/>
          </p:nvPr>
        </p:nvSpPr>
        <p:spPr>
          <a:xfrm>
            <a:off x="838200" y="1165860"/>
            <a:ext cx="10515600" cy="5011103"/>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75" r:id="rId5"/>
    <p:sldLayoutId id="2147483676" r:id="rId6"/>
    <p:sldLayoutId id="2147483677"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731947" y="274639"/>
            <a:ext cx="10197983" cy="1143000"/>
          </a:xfrm>
          <a:prstGeom prst="rect">
            <a:avLst/>
          </a:prstGeom>
        </p:spPr>
        <p:txBody>
          <a:bodyPr vert="horz" lIns="91440" tIns="45720" rIns="91440" bIns="45720" rtlCol="0" anchor="ctr">
            <a:normAutofit/>
          </a:bodyPr>
          <a:lstStyle/>
          <a:p>
            <a:r>
              <a:rPr lang="fr-FR" dirty="0"/>
              <a:t>Cliquez et modifiez le titre</a:t>
            </a:r>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609585" rtl="0" eaLnBrk="1" fontAlgn="auto" latinLnBrk="0" hangingPunct="1">
              <a:lnSpc>
                <a:spcPct val="100000"/>
              </a:lnSpc>
              <a:spcBef>
                <a:spcPts val="0"/>
              </a:spcBef>
              <a:spcAft>
                <a:spcPts val="0"/>
              </a:spcAft>
              <a:buClrTx/>
              <a:buSzTx/>
              <a:buFont typeface="Arial"/>
              <a:buNone/>
              <a:tabLst/>
              <a:defRPr/>
            </a:pPr>
            <a:fld id="{5CAF9626-3451-E048-B160-46018594B8D6}" type="datetimeFigureOut">
              <a:rPr kumimoji="0" lang="fr-FR" sz="1600" b="0" i="0" u="none" strike="noStrike" kern="1200" cap="none" spc="0" normalizeH="0" baseline="0" noProof="0" smtClean="0">
                <a:ln>
                  <a:noFill/>
                </a:ln>
                <a:solidFill>
                  <a:prstClr val="black">
                    <a:tint val="75000"/>
                  </a:prstClr>
                </a:solidFill>
                <a:effectLst/>
                <a:uLnTx/>
                <a:uFillTx/>
                <a:latin typeface="Candara"/>
                <a:ea typeface="+mn-ea"/>
                <a:cs typeface="Arial"/>
                <a:sym typeface="Arial"/>
              </a:rPr>
              <a:pPr marL="0" marR="0" lvl="0" indent="0" algn="l" defTabSz="609585" rtl="0" eaLnBrk="1" fontAlgn="auto" latinLnBrk="0" hangingPunct="1">
                <a:lnSpc>
                  <a:spcPct val="100000"/>
                </a:lnSpc>
                <a:spcBef>
                  <a:spcPts val="0"/>
                </a:spcBef>
                <a:spcAft>
                  <a:spcPts val="0"/>
                </a:spcAft>
                <a:buClrTx/>
                <a:buSzTx/>
                <a:buFont typeface="Arial"/>
                <a:buNone/>
                <a:tabLst/>
                <a:defRPr/>
              </a:pPr>
              <a:t>08/12/2022</a:t>
            </a:fld>
            <a:endParaRPr kumimoji="0" lang="fr-FR" sz="1600" b="0" i="0" u="none" strike="noStrike" kern="1200" cap="none" spc="0" normalizeH="0" baseline="0" noProof="0">
              <a:ln>
                <a:noFill/>
              </a:ln>
              <a:solidFill>
                <a:prstClr val="black">
                  <a:tint val="75000"/>
                </a:prstClr>
              </a:solidFill>
              <a:effectLst/>
              <a:uLnTx/>
              <a:uFillTx/>
              <a:latin typeface="Candara"/>
              <a:ea typeface="+mn-ea"/>
              <a:cs typeface="Arial"/>
              <a:sym typeface="Arial"/>
            </a:endParaRP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endParaRPr kumimoji="0" lang="fr-FR" sz="1600" b="0" i="0" u="none" strike="noStrike" kern="1200" cap="none" spc="0" normalizeH="0" baseline="0" noProof="0">
              <a:ln>
                <a:noFill/>
              </a:ln>
              <a:solidFill>
                <a:prstClr val="black">
                  <a:tint val="75000"/>
                </a:prstClr>
              </a:solidFill>
              <a:effectLst/>
              <a:uLnTx/>
              <a:uFillTx/>
              <a:latin typeface="Candara"/>
              <a:ea typeface="+mn-ea"/>
              <a:cs typeface="Arial"/>
              <a:sym typeface="Arial"/>
            </a:endParaRP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609585" rtl="0" eaLnBrk="1" fontAlgn="auto" latinLnBrk="0" hangingPunct="1">
              <a:lnSpc>
                <a:spcPct val="100000"/>
              </a:lnSpc>
              <a:spcBef>
                <a:spcPts val="0"/>
              </a:spcBef>
              <a:spcAft>
                <a:spcPts val="0"/>
              </a:spcAft>
              <a:buClrTx/>
              <a:buSzTx/>
              <a:buFont typeface="Arial"/>
              <a:buNone/>
              <a:tabLst/>
              <a:defRPr/>
            </a:pPr>
            <a:fld id="{C6B84B07-35D4-C848-B76F-C5FBDD76ABFE}" type="slidenum">
              <a:rPr kumimoji="0" lang="fr-FR" sz="1600" b="0" i="0" u="none" strike="noStrike" kern="1200" cap="none" spc="0" normalizeH="0" baseline="0" noProof="0" smtClean="0">
                <a:ln>
                  <a:noFill/>
                </a:ln>
                <a:solidFill>
                  <a:prstClr val="black">
                    <a:tint val="75000"/>
                  </a:prstClr>
                </a:solidFill>
                <a:effectLst/>
                <a:uLnTx/>
                <a:uFillTx/>
                <a:latin typeface="Candara"/>
                <a:ea typeface="+mn-ea"/>
                <a:cs typeface="Arial"/>
                <a:sym typeface="Arial"/>
              </a:rPr>
              <a:pPr marL="0" marR="0" lvl="0" indent="0" algn="r" defTabSz="609585" rtl="0" eaLnBrk="1" fontAlgn="auto" latinLnBrk="0" hangingPunct="1">
                <a:lnSpc>
                  <a:spcPct val="100000"/>
                </a:lnSpc>
                <a:spcBef>
                  <a:spcPts val="0"/>
                </a:spcBef>
                <a:spcAft>
                  <a:spcPts val="0"/>
                </a:spcAft>
                <a:buClrTx/>
                <a:buSzTx/>
                <a:buFont typeface="Arial"/>
                <a:buNone/>
                <a:tabLst/>
                <a:defRPr/>
              </a:pPr>
              <a:t>‹N°›</a:t>
            </a:fld>
            <a:endParaRPr kumimoji="0" lang="fr-FR" sz="1600" b="0" i="0" u="none" strike="noStrike" kern="1200" cap="none" spc="0" normalizeH="0" baseline="0" noProof="0">
              <a:ln>
                <a:noFill/>
              </a:ln>
              <a:solidFill>
                <a:prstClr val="black">
                  <a:tint val="75000"/>
                </a:prstClr>
              </a:solidFill>
              <a:effectLst/>
              <a:uLnTx/>
              <a:uFillTx/>
              <a:latin typeface="Candara"/>
              <a:ea typeface="+mn-ea"/>
              <a:cs typeface="Arial"/>
              <a:sym typeface="Arial"/>
            </a:endParaRPr>
          </a:p>
        </p:txBody>
      </p:sp>
    </p:spTree>
    <p:extLst>
      <p:ext uri="{BB962C8B-B14F-4D97-AF65-F5344CB8AC3E}">
        <p14:creationId xmlns:p14="http://schemas.microsoft.com/office/powerpoint/2010/main" val="133367232"/>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3" r:id="rId16"/>
    <p:sldLayoutId id="2147483674" r:id="rId17"/>
  </p:sldLayoutIdLst>
  <p:txStyles>
    <p:titleStyle>
      <a:lvl1pPr algn="ctr" defTabSz="609585" rtl="0" eaLnBrk="1" latinLnBrk="0" hangingPunct="1">
        <a:spcBef>
          <a:spcPct val="0"/>
        </a:spcBef>
        <a:buNone/>
        <a:defRPr sz="4800"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3200"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2667"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24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133"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133"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fr-FR"/>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learningrobots.ai/"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jp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video" Target="https://www.youtube.com/embed/GZZJPDc8Acw" TargetMode="External"/><Relationship Id="rId4" Type="http://schemas.openxmlformats.org/officeDocument/2006/relationships/hyperlink" Target="https://www.youtube.com/watch?v=GZZJPDc8Acw"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7.png"/><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www.google.com/doodles/celebrating-johann-sebastian-bach" TargetMode="External"/><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hyperlink" Target="http://www.deepl.com/Translator" TargetMode="Externa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openai.com/blog/dall-e/" TargetMode="External"/><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18" Type="http://schemas.openxmlformats.org/officeDocument/2006/relationships/image" Target="../media/image64.png"/><Relationship Id="rId3" Type="http://schemas.openxmlformats.org/officeDocument/2006/relationships/image" Target="../media/image50.png"/><Relationship Id="rId21" Type="http://schemas.openxmlformats.org/officeDocument/2006/relationships/image" Target="../media/image66.png"/><Relationship Id="rId7" Type="http://schemas.openxmlformats.org/officeDocument/2006/relationships/image" Target="../media/image53.png"/><Relationship Id="rId12" Type="http://schemas.openxmlformats.org/officeDocument/2006/relationships/image" Target="../media/image58.jpg"/><Relationship Id="rId17" Type="http://schemas.openxmlformats.org/officeDocument/2006/relationships/image" Target="../media/image63.png"/><Relationship Id="rId2" Type="http://schemas.openxmlformats.org/officeDocument/2006/relationships/notesSlide" Target="../notesSlides/notesSlide14.xml"/><Relationship Id="rId16" Type="http://schemas.openxmlformats.org/officeDocument/2006/relationships/image" Target="../media/image62.png"/><Relationship Id="rId20"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7.jpg"/><Relationship Id="rId5" Type="http://schemas.openxmlformats.org/officeDocument/2006/relationships/image" Target="../media/image51.png"/><Relationship Id="rId15" Type="http://schemas.openxmlformats.org/officeDocument/2006/relationships/image" Target="../media/image61.png"/><Relationship Id="rId10" Type="http://schemas.openxmlformats.org/officeDocument/2006/relationships/image" Target="../media/image56.png"/><Relationship Id="rId19" Type="http://schemas.openxmlformats.org/officeDocument/2006/relationships/image" Target="../media/image23.png"/><Relationship Id="rId4" Type="http://schemas.openxmlformats.org/officeDocument/2006/relationships/image" Target="../media/image29.png"/><Relationship Id="rId9" Type="http://schemas.openxmlformats.org/officeDocument/2006/relationships/image" Target="../media/image55.png"/><Relationship Id="rId14" Type="http://schemas.openxmlformats.org/officeDocument/2006/relationships/image" Target="../media/image60.png"/></Relationships>
</file>

<file path=ppt/slides/_rels/slide3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4.xml"/><Relationship Id="rId1" Type="http://schemas.openxmlformats.org/officeDocument/2006/relationships/video" Target="https://www.youtube.com/embed/jkaRO8J_1XI"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0.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hyperlink" Target="https://towardsdatascience.com/deep-learning-in-finance-9e088cb17c03" TargetMode="External"/><Relationship Id="rId13"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4.png"/><Relationship Id="rId12" Type="http://schemas.openxmlformats.org/officeDocument/2006/relationships/hyperlink" Target="https://deepmind.com/blog/alphastar-mastering-real-time-strategy-game-starcraft-ii/"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medium.com/@tifa2up/image-classification-using-deep-neural-networks-a-beginner-friendly-approach-using-tensorflow-94b0a090ccd4" TargetMode="External"/><Relationship Id="rId11" Type="http://schemas.openxmlformats.org/officeDocument/2006/relationships/image" Target="../media/image76.png"/><Relationship Id="rId5" Type="http://schemas.openxmlformats.org/officeDocument/2006/relationships/image" Target="../media/image73.jpeg"/><Relationship Id="rId10" Type="http://schemas.openxmlformats.org/officeDocument/2006/relationships/hyperlink" Target="https://www.kdnuggets.com/2015/03/deep-learning-curse-dimensionality-autoencoders.html/3" TargetMode="External"/><Relationship Id="rId4" Type="http://schemas.openxmlformats.org/officeDocument/2006/relationships/hyperlink" Target="https://www.forbes.com/sites/mariyayao/2018/04/10/14-ways-machine-learning-can-boost-your-marketing" TargetMode="External"/><Relationship Id="rId9" Type="http://schemas.openxmlformats.org/officeDocument/2006/relationships/image" Target="../media/image75.png"/><Relationship Id="rId14" Type="http://schemas.openxmlformats.org/officeDocument/2006/relationships/image" Target="../media/image78.png"/></Relationships>
</file>

<file path=ppt/slides/_rels/slide48.xml.rels><?xml version="1.0" encoding="UTF-8" standalone="yes"?>
<Relationships xmlns="http://schemas.openxmlformats.org/package/2006/relationships"><Relationship Id="rId8" Type="http://schemas.openxmlformats.org/officeDocument/2006/relationships/image" Target="../media/image83.jpg"/><Relationship Id="rId3" Type="http://schemas.openxmlformats.org/officeDocument/2006/relationships/image" Target="../media/image79.png"/><Relationship Id="rId7" Type="http://schemas.openxmlformats.org/officeDocument/2006/relationships/hyperlink" Target="http://yann.lecun.com/exdb/lenet/index.html" TargetMode="External"/><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82.gif"/><Relationship Id="rId5" Type="http://schemas.openxmlformats.org/officeDocument/2006/relationships/image" Target="../media/image81.emf"/><Relationship Id="rId4" Type="http://schemas.openxmlformats.org/officeDocument/2006/relationships/image" Target="../media/image80.emf"/><Relationship Id="rId9" Type="http://schemas.openxmlformats.org/officeDocument/2006/relationships/hyperlink" Target="https://cs.stanford.edu/people/karpathy/convnetjs/demo/cifar10.html"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8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www-formal.stanford.edu/jmc/history/dartmouth/dartmouth.html" TargetMode="External"/></Relationships>
</file>

<file path=ppt/slides/_rels/slide50.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89.png"/><Relationship Id="rId5" Type="http://schemas.openxmlformats.org/officeDocument/2006/relationships/image" Target="../media/image88.png"/><Relationship Id="rId10" Type="http://schemas.openxmlformats.org/officeDocument/2006/relationships/image" Target="../media/image76.png"/><Relationship Id="rId4" Type="http://schemas.openxmlformats.org/officeDocument/2006/relationships/image" Target="../media/image87.png"/><Relationship Id="rId9" Type="http://schemas.openxmlformats.org/officeDocument/2006/relationships/hyperlink" Target="https://www.kdnuggets.com/2015/03/deep-learning-curse-dimensionality-autoencoders.html/3"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93.jpg"/></Relationships>
</file>

<file path=ppt/slides/_rels/slide52.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image" Target="../media/image12.gif"/></Relationships>
</file>

<file path=ppt/slides/_rels/slide8.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slideLayout" Target="../slideLayouts/slideLayout5.xml"/><Relationship Id="rId7" Type="http://schemas.openxmlformats.org/officeDocument/2006/relationships/image" Target="../media/image16.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pic>
        <p:nvPicPr>
          <p:cNvPr id="56" name="Google Shape;56;p1"/>
          <p:cNvPicPr preferRelativeResize="0"/>
          <p:nvPr/>
        </p:nvPicPr>
        <p:blipFill rotWithShape="1">
          <a:blip r:embed="rId3">
            <a:alphaModFix/>
          </a:blip>
          <a:srcRect/>
          <a:stretch/>
        </p:blipFill>
        <p:spPr>
          <a:xfrm>
            <a:off x="0" y="0"/>
            <a:ext cx="12192000" cy="6858000"/>
          </a:xfrm>
          <a:prstGeom prst="rect">
            <a:avLst/>
          </a:prstGeom>
          <a:noFill/>
          <a:ln>
            <a:noFill/>
          </a:ln>
        </p:spPr>
      </p:pic>
      <p:grpSp>
        <p:nvGrpSpPr>
          <p:cNvPr id="57" name="Google Shape;57;p1"/>
          <p:cNvGrpSpPr/>
          <p:nvPr/>
        </p:nvGrpSpPr>
        <p:grpSpPr>
          <a:xfrm>
            <a:off x="158961" y="-4965"/>
            <a:ext cx="2791536" cy="785875"/>
            <a:chOff x="422524" y="145814"/>
            <a:chExt cx="3847022" cy="1083016"/>
          </a:xfrm>
        </p:grpSpPr>
        <p:pic>
          <p:nvPicPr>
            <p:cNvPr id="58" name="Google Shape;58;p1"/>
            <p:cNvPicPr preferRelativeResize="0"/>
            <p:nvPr/>
          </p:nvPicPr>
          <p:blipFill rotWithShape="1">
            <a:blip r:embed="rId4">
              <a:alphaModFix/>
            </a:blip>
            <a:srcRect/>
            <a:stretch/>
          </p:blipFill>
          <p:spPr>
            <a:xfrm>
              <a:off x="422524" y="259948"/>
              <a:ext cx="968882" cy="968882"/>
            </a:xfrm>
            <a:prstGeom prst="rect">
              <a:avLst/>
            </a:prstGeom>
            <a:noFill/>
            <a:ln>
              <a:noFill/>
            </a:ln>
          </p:spPr>
        </p:pic>
        <p:pic>
          <p:nvPicPr>
            <p:cNvPr id="59" name="Google Shape;59;p1"/>
            <p:cNvPicPr preferRelativeResize="0"/>
            <p:nvPr/>
          </p:nvPicPr>
          <p:blipFill rotWithShape="1">
            <a:blip r:embed="rId5">
              <a:clrChange>
                <a:clrFrom>
                  <a:srgbClr val="FFFFFF"/>
                </a:clrFrom>
                <a:clrTo>
                  <a:srgbClr val="FFFFFF">
                    <a:alpha val="0"/>
                  </a:srgbClr>
                </a:clrTo>
              </a:clrChange>
              <a:alphaModFix/>
            </a:blip>
            <a:srcRect/>
            <a:stretch/>
          </p:blipFill>
          <p:spPr>
            <a:xfrm>
              <a:off x="1610470" y="145814"/>
              <a:ext cx="2659076" cy="907019"/>
            </a:xfrm>
            <a:prstGeom prst="rect">
              <a:avLst/>
            </a:prstGeom>
            <a:noFill/>
            <a:ln>
              <a:noFill/>
            </a:ln>
          </p:spPr>
        </p:pic>
      </p:grpSp>
      <p:pic>
        <p:nvPicPr>
          <p:cNvPr id="60" name="Google Shape;60;p1"/>
          <p:cNvPicPr preferRelativeResize="0"/>
          <p:nvPr/>
        </p:nvPicPr>
        <p:blipFill rotWithShape="1">
          <a:blip r:embed="rId6">
            <a:alphaModFix/>
          </a:blip>
          <a:srcRect/>
          <a:stretch/>
        </p:blipFill>
        <p:spPr>
          <a:xfrm>
            <a:off x="9859991" y="125664"/>
            <a:ext cx="2064857" cy="563990"/>
          </a:xfrm>
          <a:prstGeom prst="rect">
            <a:avLst/>
          </a:prstGeom>
          <a:noFill/>
          <a:ln>
            <a:noFill/>
          </a:ln>
        </p:spPr>
      </p:pic>
      <p:sp>
        <p:nvSpPr>
          <p:cNvPr id="62" name="Google Shape;62;p1"/>
          <p:cNvSpPr/>
          <p:nvPr/>
        </p:nvSpPr>
        <p:spPr>
          <a:xfrm>
            <a:off x="633152" y="2890540"/>
            <a:ext cx="6726486" cy="2116358"/>
          </a:xfrm>
          <a:prstGeom prst="rect">
            <a:avLst/>
          </a:prstGeom>
          <a:solidFill>
            <a:schemeClr val="lt1">
              <a:alpha val="63921"/>
            </a:schemeClr>
          </a:solidFill>
          <a:ln>
            <a:noFill/>
          </a:ln>
        </p:spPr>
        <p:txBody>
          <a:bodyPr spcFirstLastPara="1" wrap="square" lIns="91425" tIns="45700" rIns="91425" bIns="45700" anchor="ctr" anchorCtr="0">
            <a:noAutofit/>
          </a:bodyPr>
          <a:lstStyle/>
          <a:p>
            <a:pPr lvl="0">
              <a:lnSpc>
                <a:spcPct val="150000"/>
              </a:lnSpc>
            </a:pPr>
            <a:r>
              <a:rPr lang="en-US" sz="3600">
                <a:solidFill>
                  <a:srgbClr val="023770"/>
                </a:solidFill>
                <a:latin typeface="Calibri"/>
                <a:ea typeface="Calibri"/>
                <a:cs typeface="Calibri"/>
                <a:sym typeface="Calibri"/>
              </a:rPr>
              <a:t>Introduction to </a:t>
            </a:r>
            <a:r>
              <a:rPr lang="en-US" sz="3600" b="1">
                <a:solidFill>
                  <a:srgbClr val="023770"/>
                </a:solidFill>
                <a:latin typeface="Calibri"/>
                <a:ea typeface="Calibri"/>
                <a:cs typeface="Calibri"/>
                <a:sym typeface="Calibri"/>
              </a:rPr>
              <a:t>Machine Learning </a:t>
            </a:r>
            <a:r>
              <a:rPr lang="en-US" sz="3600">
                <a:solidFill>
                  <a:srgbClr val="023770"/>
                </a:solidFill>
                <a:latin typeface="Calibri"/>
                <a:ea typeface="Calibri"/>
                <a:cs typeface="Calibri"/>
                <a:sym typeface="Calibri"/>
              </a:rPr>
              <a:t>with the			      robot</a:t>
            </a:r>
            <a:endParaRPr lang="fr-FR" sz="3600" b="1" dirty="0">
              <a:solidFill>
                <a:srgbClr val="023770"/>
              </a:solidFill>
              <a:latin typeface="Calibri"/>
              <a:ea typeface="Calibri"/>
              <a:cs typeface="Calibri"/>
              <a:sym typeface="Calibri"/>
            </a:endParaRPr>
          </a:p>
        </p:txBody>
      </p:sp>
      <p:pic>
        <p:nvPicPr>
          <p:cNvPr id="64" name="Google Shape;64;p1"/>
          <p:cNvPicPr preferRelativeResize="0"/>
          <p:nvPr/>
        </p:nvPicPr>
        <p:blipFill rotWithShape="1">
          <a:blip r:embed="rId7">
            <a:alphaModFix/>
          </a:blip>
          <a:srcRect/>
          <a:stretch/>
        </p:blipFill>
        <p:spPr>
          <a:xfrm>
            <a:off x="2428833" y="3931720"/>
            <a:ext cx="2458782" cy="826676"/>
          </a:xfrm>
          <a:prstGeom prst="rect">
            <a:avLst/>
          </a:prstGeom>
          <a:noFill/>
          <a:ln>
            <a:noFill/>
          </a:ln>
        </p:spPr>
      </p:pic>
      <p:sp>
        <p:nvSpPr>
          <p:cNvPr id="13" name="Google Shape;62;p1"/>
          <p:cNvSpPr/>
          <p:nvPr/>
        </p:nvSpPr>
        <p:spPr>
          <a:xfrm>
            <a:off x="3724507" y="6389648"/>
            <a:ext cx="8495401" cy="468351"/>
          </a:xfrm>
          <a:prstGeom prst="rect">
            <a:avLst/>
          </a:prstGeom>
          <a:solidFill>
            <a:schemeClr val="lt1">
              <a:alpha val="63921"/>
            </a:schemeClr>
          </a:solidFill>
          <a:ln>
            <a:noFill/>
          </a:ln>
        </p:spPr>
        <p:txBody>
          <a:bodyPr spcFirstLastPara="1" wrap="square" lIns="91425" tIns="45700" rIns="91425" bIns="45700" anchor="ctr" anchorCtr="0">
            <a:noAutofit/>
          </a:bodyPr>
          <a:lstStyle/>
          <a:p>
            <a:pPr algn="ctr"/>
            <a:r>
              <a:rPr lang="en-US" sz="1800" dirty="0">
                <a:solidFill>
                  <a:schemeClr val="dk2"/>
                </a:solidFill>
                <a:latin typeface="Calibri"/>
                <a:ea typeface="Calibri"/>
                <a:cs typeface="Calibri"/>
                <a:sym typeface="Calibri"/>
              </a:rPr>
              <a:t>Thomas Deneux  –  oct.-</a:t>
            </a:r>
            <a:r>
              <a:rPr lang="en-US" sz="1800" dirty="0" err="1">
                <a:solidFill>
                  <a:schemeClr val="dk2"/>
                </a:solidFill>
                <a:latin typeface="Calibri"/>
                <a:ea typeface="Calibri"/>
                <a:cs typeface="Calibri"/>
                <a:sym typeface="Calibri"/>
              </a:rPr>
              <a:t>déc</a:t>
            </a:r>
            <a:r>
              <a:rPr lang="en-US" sz="1800" dirty="0">
                <a:solidFill>
                  <a:schemeClr val="dk2"/>
                </a:solidFill>
                <a:latin typeface="Calibri"/>
                <a:ea typeface="Calibri"/>
                <a:cs typeface="Calibri"/>
                <a:sym typeface="Calibri"/>
              </a:rPr>
              <a:t>. 2022 – </a:t>
            </a:r>
            <a:r>
              <a:rPr lang="en-US" sz="1800" dirty="0" err="1">
                <a:solidFill>
                  <a:schemeClr val="dk2"/>
                </a:solidFill>
                <a:latin typeface="Calibri"/>
                <a:ea typeface="Calibri"/>
                <a:cs typeface="Calibri"/>
                <a:sym typeface="Calibri"/>
              </a:rPr>
              <a:t>Découverte</a:t>
            </a:r>
            <a:r>
              <a:rPr lang="en-US" sz="1800" dirty="0">
                <a:solidFill>
                  <a:schemeClr val="dk2"/>
                </a:solidFill>
                <a:latin typeface="Calibri"/>
                <a:ea typeface="Calibri"/>
                <a:cs typeface="Calibri"/>
                <a:sym typeface="Calibri"/>
              </a:rPr>
              <a:t> de </a:t>
            </a:r>
            <a:r>
              <a:rPr lang="en-US" sz="1800" dirty="0" err="1">
                <a:solidFill>
                  <a:schemeClr val="dk2"/>
                </a:solidFill>
                <a:latin typeface="Calibri"/>
                <a:ea typeface="Calibri"/>
                <a:cs typeface="Calibri"/>
                <a:sym typeface="Calibri"/>
              </a:rPr>
              <a:t>l’IA</a:t>
            </a:r>
            <a:r>
              <a:rPr lang="en-US" sz="1800" dirty="0">
                <a:solidFill>
                  <a:schemeClr val="dk2"/>
                </a:solidFill>
                <a:latin typeface="Calibri"/>
                <a:ea typeface="Calibri"/>
                <a:cs typeface="Calibri"/>
                <a:sym typeface="Calibri"/>
              </a:rPr>
              <a:t> – Univ. Paris-</a:t>
            </a:r>
            <a:r>
              <a:rPr lang="en-US" sz="1800" dirty="0" err="1">
                <a:solidFill>
                  <a:schemeClr val="dk2"/>
                </a:solidFill>
                <a:latin typeface="Calibri"/>
                <a:ea typeface="Calibri"/>
                <a:cs typeface="Calibri"/>
                <a:sym typeface="Calibri"/>
              </a:rPr>
              <a:t>Saclay</a:t>
            </a:r>
            <a:endParaRPr lang="en-US" sz="1800" dirty="0">
              <a:solidFill>
                <a:schemeClr val="dk2"/>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3757190" y="2683860"/>
            <a:ext cx="6367087" cy="405250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endParaRPr kumimoji="0" lang="fr-FR" sz="1800" b="0" i="0" u="none" strike="noStrike" kern="1200" cap="none" spc="0" normalizeH="0" baseline="0" noProof="0">
              <a:ln>
                <a:noFill/>
              </a:ln>
              <a:solidFill>
                <a:prstClr val="white"/>
              </a:solidFill>
              <a:effectLst/>
              <a:uLnTx/>
              <a:uFillTx/>
              <a:latin typeface="Candara"/>
              <a:ea typeface="+mn-ea"/>
              <a:cs typeface="+mn-cs"/>
              <a:sym typeface="Arial"/>
            </a:endParaRPr>
          </a:p>
        </p:txBody>
      </p:sp>
      <p:sp>
        <p:nvSpPr>
          <p:cNvPr id="10" name="ZoneTexte 9"/>
          <p:cNvSpPr txBox="1"/>
          <p:nvPr/>
        </p:nvSpPr>
        <p:spPr>
          <a:xfrm>
            <a:off x="7261278" y="1737290"/>
            <a:ext cx="1366271" cy="369332"/>
          </a:xfrm>
          <a:prstGeom prst="rect">
            <a:avLst/>
          </a:prstGeom>
          <a:solidFill>
            <a:schemeClr val="accent4">
              <a:lumMod val="75000"/>
            </a:schemeClr>
          </a:solid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kumimoji="0" lang="fr-FR" sz="1800" b="0" i="0" u="none" strike="noStrike" kern="1200" cap="none" spc="0" normalizeH="0" baseline="0" noProof="0" dirty="0">
                <a:ln>
                  <a:noFill/>
                </a:ln>
                <a:solidFill>
                  <a:prstClr val="white"/>
                </a:solidFill>
                <a:effectLst/>
                <a:uLnTx/>
                <a:uFillTx/>
                <a:latin typeface="Candara"/>
                <a:ea typeface="+mn-ea"/>
                <a:cs typeface="Arial"/>
                <a:sym typeface="Arial"/>
              </a:rPr>
              <a:t>« </a:t>
            </a:r>
            <a:r>
              <a:rPr lang="fr-FR" sz="1800" kern="1200" dirty="0">
                <a:solidFill>
                  <a:prstClr val="white"/>
                </a:solidFill>
                <a:latin typeface="Candara"/>
                <a:ea typeface="+mn-ea"/>
              </a:rPr>
              <a:t>Brain</a:t>
            </a:r>
            <a:r>
              <a:rPr kumimoji="0" lang="fr-FR" sz="1800" b="0" i="0" u="none" strike="noStrike" kern="1200" cap="none" spc="0" normalizeH="0" baseline="0" noProof="0" dirty="0">
                <a:ln>
                  <a:noFill/>
                </a:ln>
                <a:solidFill>
                  <a:prstClr val="white"/>
                </a:solidFill>
                <a:effectLst/>
                <a:uLnTx/>
                <a:uFillTx/>
                <a:latin typeface="Candara"/>
                <a:ea typeface="+mn-ea"/>
                <a:cs typeface="Arial"/>
                <a:sym typeface="Arial"/>
              </a:rPr>
              <a:t> »</a:t>
            </a:r>
          </a:p>
        </p:txBody>
      </p:sp>
      <p:sp>
        <p:nvSpPr>
          <p:cNvPr id="11" name="ZoneTexte 10"/>
          <p:cNvSpPr txBox="1"/>
          <p:nvPr/>
        </p:nvSpPr>
        <p:spPr>
          <a:xfrm>
            <a:off x="9537918" y="1737289"/>
            <a:ext cx="1366271" cy="369332"/>
          </a:xfrm>
          <a:prstGeom prst="rect">
            <a:avLst/>
          </a:prstGeom>
          <a:solidFill>
            <a:schemeClr val="accent4">
              <a:lumMod val="75000"/>
            </a:schemeClr>
          </a:solid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kumimoji="0" lang="fr-FR" sz="1800" b="0" i="0" u="none" strike="noStrike" kern="1200" cap="none" spc="0" normalizeH="0" baseline="0" noProof="0" dirty="0">
                <a:ln>
                  <a:noFill/>
                </a:ln>
                <a:solidFill>
                  <a:prstClr val="white"/>
                </a:solidFill>
                <a:effectLst/>
                <a:uLnTx/>
                <a:uFillTx/>
                <a:latin typeface="Candara"/>
                <a:ea typeface="+mn-ea"/>
                <a:cs typeface="Arial"/>
                <a:sym typeface="Arial"/>
              </a:rPr>
              <a:t>Action</a:t>
            </a:r>
          </a:p>
        </p:txBody>
      </p:sp>
      <p:sp>
        <p:nvSpPr>
          <p:cNvPr id="17" name="ZoneTexte 16"/>
          <p:cNvSpPr txBox="1"/>
          <p:nvPr/>
        </p:nvSpPr>
        <p:spPr>
          <a:xfrm>
            <a:off x="5098247" y="1737290"/>
            <a:ext cx="1366271" cy="369332"/>
          </a:xfrm>
          <a:prstGeom prst="rect">
            <a:avLst/>
          </a:prstGeom>
          <a:solidFill>
            <a:schemeClr val="accent4">
              <a:lumMod val="75000"/>
            </a:schemeClr>
          </a:solid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kumimoji="0" lang="fr-FR" sz="1800" b="0" i="0" u="none" strike="noStrike" kern="1200" cap="none" spc="0" normalizeH="0" baseline="0" noProof="0" dirty="0" err="1">
                <a:ln>
                  <a:noFill/>
                </a:ln>
                <a:solidFill>
                  <a:prstClr val="white"/>
                </a:solidFill>
                <a:effectLst/>
                <a:uLnTx/>
                <a:uFillTx/>
                <a:latin typeface="Candara"/>
                <a:ea typeface="+mn-ea"/>
                <a:cs typeface="Arial"/>
                <a:sym typeface="Arial"/>
              </a:rPr>
              <a:t>Sensors</a:t>
            </a:r>
            <a:endParaRPr kumimoji="0" lang="fr-FR" sz="1800" b="0" i="0" u="none" strike="noStrike" kern="1200" cap="none" spc="0" normalizeH="0" baseline="0" noProof="0" dirty="0">
              <a:ln>
                <a:noFill/>
              </a:ln>
              <a:solidFill>
                <a:prstClr val="white"/>
              </a:solidFill>
              <a:effectLst/>
              <a:uLnTx/>
              <a:uFillTx/>
              <a:latin typeface="Candara"/>
              <a:ea typeface="+mn-ea"/>
              <a:cs typeface="Arial"/>
              <a:sym typeface="Arial"/>
            </a:endParaRPr>
          </a:p>
        </p:txBody>
      </p:sp>
      <p:sp>
        <p:nvSpPr>
          <p:cNvPr id="25" name="Titre 1"/>
          <p:cNvSpPr>
            <a:spLocks noGrp="1"/>
          </p:cNvSpPr>
          <p:nvPr>
            <p:ph type="title"/>
          </p:nvPr>
        </p:nvSpPr>
        <p:spPr>
          <a:xfrm>
            <a:off x="0" y="-1490"/>
            <a:ext cx="12191999" cy="1143000"/>
          </a:xfrm>
        </p:spPr>
        <p:txBody>
          <a:bodyPr>
            <a:normAutofit/>
          </a:bodyPr>
          <a:lstStyle/>
          <a:p>
            <a:r>
              <a:rPr lang="fr-FR" dirty="0" err="1">
                <a:solidFill>
                  <a:srgbClr val="FFFFFF"/>
                </a:solidFill>
              </a:rPr>
              <a:t>Supervised</a:t>
            </a:r>
            <a:r>
              <a:rPr lang="fr-FR" dirty="0">
                <a:solidFill>
                  <a:srgbClr val="FFFFFF"/>
                </a:solidFill>
              </a:rPr>
              <a:t> Learning</a:t>
            </a:r>
            <a:endParaRPr lang="fr-FR" dirty="0"/>
          </a:p>
        </p:txBody>
      </p:sp>
      <p:sp>
        <p:nvSpPr>
          <p:cNvPr id="5" name="Flèche droite 4"/>
          <p:cNvSpPr/>
          <p:nvPr/>
        </p:nvSpPr>
        <p:spPr>
          <a:xfrm>
            <a:off x="6615590" y="1773305"/>
            <a:ext cx="453943" cy="260167"/>
          </a:xfrm>
          <a:prstGeom prs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sym typeface="Arial"/>
            </a:endParaRPr>
          </a:p>
        </p:txBody>
      </p:sp>
      <p:sp>
        <p:nvSpPr>
          <p:cNvPr id="26" name="Flèche droite 25"/>
          <p:cNvSpPr/>
          <p:nvPr/>
        </p:nvSpPr>
        <p:spPr>
          <a:xfrm>
            <a:off x="8855762" y="1773305"/>
            <a:ext cx="453943" cy="260167"/>
          </a:xfrm>
          <a:prstGeom prs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sym typeface="Arial"/>
            </a:endParaRPr>
          </a:p>
        </p:txBody>
      </p:sp>
      <p:pic>
        <p:nvPicPr>
          <p:cNvPr id="3" name="Image 2"/>
          <p:cNvPicPr>
            <a:picLocks noChangeAspect="1"/>
          </p:cNvPicPr>
          <p:nvPr/>
        </p:nvPicPr>
        <p:blipFill rotWithShape="1">
          <a:blip r:embed="rId2"/>
          <a:srcRect b="12725"/>
          <a:stretch/>
        </p:blipFill>
        <p:spPr>
          <a:xfrm>
            <a:off x="3757190" y="2877835"/>
            <a:ext cx="6224621" cy="3366848"/>
          </a:xfrm>
          <a:prstGeom prst="rect">
            <a:avLst/>
          </a:prstGeom>
        </p:spPr>
      </p:pic>
      <p:sp>
        <p:nvSpPr>
          <p:cNvPr id="4" name="Rectangle à coins arrondis 3"/>
          <p:cNvSpPr/>
          <p:nvPr/>
        </p:nvSpPr>
        <p:spPr>
          <a:xfrm>
            <a:off x="6882449" y="2757245"/>
            <a:ext cx="2278771" cy="3427523"/>
          </a:xfrm>
          <a:prstGeom prst="roundRect">
            <a:avLst>
              <a:gd name="adj" fmla="val 5245"/>
            </a:avLst>
          </a:prstGeom>
          <a:noFill/>
          <a:ln w="28575">
            <a:solidFill>
              <a:schemeClr val="tx1">
                <a:lumMod val="75000"/>
                <a:lumOff val="2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endParaRPr kumimoji="0" lang="fr-FR" sz="1800" b="0" i="0" u="none" strike="noStrike" kern="1200" cap="none" spc="0" normalizeH="0" baseline="0" noProof="0">
              <a:ln>
                <a:noFill/>
              </a:ln>
              <a:solidFill>
                <a:prstClr val="white"/>
              </a:solidFill>
              <a:effectLst/>
              <a:uLnTx/>
              <a:uFillTx/>
              <a:latin typeface="Candara"/>
              <a:ea typeface="+mn-ea"/>
              <a:cs typeface="+mn-cs"/>
              <a:sym typeface="Arial"/>
            </a:endParaRPr>
          </a:p>
        </p:txBody>
      </p:sp>
      <p:sp>
        <p:nvSpPr>
          <p:cNvPr id="6" name="Rectangle à coins arrondis 5"/>
          <p:cNvSpPr/>
          <p:nvPr/>
        </p:nvSpPr>
        <p:spPr>
          <a:xfrm>
            <a:off x="9317756" y="2757245"/>
            <a:ext cx="711105" cy="3427523"/>
          </a:xfrm>
          <a:prstGeom prst="roundRect">
            <a:avLst/>
          </a:prstGeom>
          <a:noFill/>
          <a:ln w="28575">
            <a:solidFill>
              <a:schemeClr val="tx1">
                <a:lumMod val="75000"/>
                <a:lumOff val="2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endParaRPr kumimoji="0" lang="fr-FR" sz="1800" b="0" i="0" u="none" strike="noStrike" kern="1200" cap="none" spc="0" normalizeH="0" baseline="0" noProof="0">
              <a:ln>
                <a:noFill/>
              </a:ln>
              <a:solidFill>
                <a:prstClr val="white"/>
              </a:solidFill>
              <a:effectLst/>
              <a:uLnTx/>
              <a:uFillTx/>
              <a:latin typeface="Candara"/>
              <a:ea typeface="+mn-ea"/>
              <a:cs typeface="+mn-cs"/>
              <a:sym typeface="Arial"/>
            </a:endParaRPr>
          </a:p>
        </p:txBody>
      </p:sp>
      <p:sp>
        <p:nvSpPr>
          <p:cNvPr id="16" name="Rectangle à coins arrondis 15"/>
          <p:cNvSpPr/>
          <p:nvPr/>
        </p:nvSpPr>
        <p:spPr>
          <a:xfrm>
            <a:off x="5658926" y="2757245"/>
            <a:ext cx="1121580" cy="3427523"/>
          </a:xfrm>
          <a:prstGeom prst="roundRect">
            <a:avLst/>
          </a:prstGeom>
          <a:noFill/>
          <a:ln w="28575">
            <a:solidFill>
              <a:schemeClr val="tx1">
                <a:lumMod val="75000"/>
                <a:lumOff val="2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endParaRPr kumimoji="0" lang="fr-FR" sz="1800" b="0" i="0" u="none" strike="noStrike" kern="1200" cap="none" spc="0" normalizeH="0" baseline="0" noProof="0">
              <a:ln>
                <a:noFill/>
              </a:ln>
              <a:solidFill>
                <a:prstClr val="white"/>
              </a:solidFill>
              <a:effectLst/>
              <a:uLnTx/>
              <a:uFillTx/>
              <a:latin typeface="Candara"/>
              <a:ea typeface="+mn-ea"/>
              <a:cs typeface="+mn-cs"/>
              <a:sym typeface="Arial"/>
            </a:endParaRPr>
          </a:p>
        </p:txBody>
      </p:sp>
      <p:pic>
        <p:nvPicPr>
          <p:cNvPr id="23" name="Image 2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75746" y="1699577"/>
            <a:ext cx="1454447" cy="1368363"/>
          </a:xfrm>
          <a:prstGeom prst="rect">
            <a:avLst/>
          </a:prstGeom>
        </p:spPr>
      </p:pic>
      <p:sp>
        <p:nvSpPr>
          <p:cNvPr id="15" name="ZoneTexte 14"/>
          <p:cNvSpPr txBox="1"/>
          <p:nvPr/>
        </p:nvSpPr>
        <p:spPr>
          <a:xfrm>
            <a:off x="8275416" y="2284301"/>
            <a:ext cx="1614634" cy="369332"/>
          </a:xfrm>
          <a:prstGeom prst="rect">
            <a:avLst/>
          </a:prstGeom>
          <a:solidFill>
            <a:schemeClr val="accent6">
              <a:lumMod val="75000"/>
            </a:schemeClr>
          </a:solid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kumimoji="0" lang="fr-FR" sz="1800" b="0" i="0" u="none" strike="noStrike" kern="1200" cap="none" spc="0" normalizeH="0" baseline="0" noProof="0" dirty="0">
                <a:ln>
                  <a:noFill/>
                </a:ln>
                <a:solidFill>
                  <a:prstClr val="white"/>
                </a:solidFill>
                <a:effectLst/>
                <a:uLnTx/>
                <a:uFillTx/>
                <a:latin typeface="Candara"/>
                <a:ea typeface="+mn-ea"/>
                <a:cs typeface="Arial"/>
                <a:sym typeface="Arial"/>
              </a:rPr>
              <a:t>Learning</a:t>
            </a:r>
          </a:p>
        </p:txBody>
      </p:sp>
      <p:sp>
        <p:nvSpPr>
          <p:cNvPr id="18" name="Virage 17"/>
          <p:cNvSpPr/>
          <p:nvPr/>
        </p:nvSpPr>
        <p:spPr>
          <a:xfrm rot="5400000" flipH="1" flipV="1">
            <a:off x="7646186" y="2081955"/>
            <a:ext cx="402261" cy="512248"/>
          </a:xfrm>
          <a:prstGeom prst="bentArrow">
            <a:avLst>
              <a:gd name="adj1" fmla="val 34036"/>
              <a:gd name="adj2" fmla="val 30172"/>
              <a:gd name="adj3" fmla="val 33683"/>
              <a:gd name="adj4" fmla="val 4375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ndara"/>
              <a:ea typeface="+mn-ea"/>
              <a:cs typeface="+mn-cs"/>
              <a:sym typeface="Arial"/>
            </a:endParaRPr>
          </a:p>
        </p:txBody>
      </p:sp>
      <p:sp>
        <p:nvSpPr>
          <p:cNvPr id="19" name="ZoneTexte 18"/>
          <p:cNvSpPr txBox="1"/>
          <p:nvPr/>
        </p:nvSpPr>
        <p:spPr>
          <a:xfrm>
            <a:off x="10426942" y="2284301"/>
            <a:ext cx="1536588" cy="369332"/>
          </a:xfrm>
          <a:prstGeom prst="rect">
            <a:avLst/>
          </a:prstGeom>
          <a:solidFill>
            <a:schemeClr val="accent6">
              <a:lumMod val="75000"/>
            </a:schemeClr>
          </a:solid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kumimoji="0" lang="fr-FR" sz="1800" b="0" i="0" u="none" strike="noStrike" kern="1200" cap="none" spc="0" normalizeH="0" baseline="0" noProof="0" dirty="0" err="1">
                <a:ln>
                  <a:noFill/>
                </a:ln>
                <a:solidFill>
                  <a:prstClr val="white"/>
                </a:solidFill>
                <a:effectLst/>
                <a:uLnTx/>
                <a:uFillTx/>
                <a:latin typeface="Candara"/>
                <a:ea typeface="+mn-ea"/>
                <a:cs typeface="Arial"/>
                <a:sym typeface="Arial"/>
              </a:rPr>
              <a:t>Examples</a:t>
            </a:r>
            <a:endParaRPr kumimoji="0" lang="fr-FR" sz="1800" b="0" i="0" u="none" strike="noStrike" kern="1200" cap="none" spc="0" normalizeH="0" baseline="0" noProof="0" dirty="0">
              <a:ln>
                <a:noFill/>
              </a:ln>
              <a:solidFill>
                <a:prstClr val="white"/>
              </a:solidFill>
              <a:effectLst/>
              <a:uLnTx/>
              <a:uFillTx/>
              <a:latin typeface="Candara"/>
              <a:ea typeface="+mn-ea"/>
              <a:cs typeface="Arial"/>
              <a:sym typeface="Arial"/>
            </a:endParaRPr>
          </a:p>
        </p:txBody>
      </p:sp>
      <p:sp>
        <p:nvSpPr>
          <p:cNvPr id="2" name="Double flèche horizontale 1"/>
          <p:cNvSpPr/>
          <p:nvPr/>
        </p:nvSpPr>
        <p:spPr>
          <a:xfrm rot="3426334">
            <a:off x="10319249" y="2079239"/>
            <a:ext cx="355355" cy="220508"/>
          </a:xfrm>
          <a:prstGeom prst="leftRightArrow">
            <a:avLst/>
          </a:prstGeom>
          <a:solidFill>
            <a:srgbClr val="548235"/>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Flèche droite 19"/>
          <p:cNvSpPr/>
          <p:nvPr/>
        </p:nvSpPr>
        <p:spPr>
          <a:xfrm rot="10800000">
            <a:off x="9931524" y="2325583"/>
            <a:ext cx="453943" cy="260167"/>
          </a:xfrm>
          <a:prstGeom prst="rightArrow">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sym typeface="Arial"/>
            </a:endParaRPr>
          </a:p>
        </p:txBody>
      </p:sp>
    </p:spTree>
    <p:extLst>
      <p:ext uri="{BB962C8B-B14F-4D97-AF65-F5344CB8AC3E}">
        <p14:creationId xmlns:p14="http://schemas.microsoft.com/office/powerpoint/2010/main" val="34307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19" grpId="0" animBg="1"/>
      <p:bldP spid="2"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757190" y="2683860"/>
            <a:ext cx="6367087" cy="405250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endParaRPr kumimoji="0" lang="fr-FR" sz="1800" b="0" i="0" u="none" strike="noStrike" kern="1200" cap="none" spc="0" normalizeH="0" baseline="0" noProof="0">
              <a:ln>
                <a:noFill/>
              </a:ln>
              <a:solidFill>
                <a:prstClr val="white"/>
              </a:solidFill>
              <a:effectLst/>
              <a:uLnTx/>
              <a:uFillTx/>
              <a:latin typeface="Candara"/>
              <a:ea typeface="+mn-ea"/>
              <a:cs typeface="+mn-cs"/>
              <a:sym typeface="Arial"/>
            </a:endParaRPr>
          </a:p>
        </p:txBody>
      </p:sp>
      <p:pic>
        <p:nvPicPr>
          <p:cNvPr id="3" name="Image 2"/>
          <p:cNvPicPr>
            <a:picLocks noChangeAspect="1"/>
          </p:cNvPicPr>
          <p:nvPr/>
        </p:nvPicPr>
        <p:blipFill>
          <a:blip r:embed="rId2"/>
          <a:stretch>
            <a:fillRect/>
          </a:stretch>
        </p:blipFill>
        <p:spPr>
          <a:xfrm>
            <a:off x="3757190" y="2877835"/>
            <a:ext cx="6224621" cy="3857728"/>
          </a:xfrm>
          <a:prstGeom prst="rect">
            <a:avLst/>
          </a:prstGeom>
        </p:spPr>
      </p:pic>
      <p:sp>
        <p:nvSpPr>
          <p:cNvPr id="24" name="Rectangle 23"/>
          <p:cNvSpPr/>
          <p:nvPr/>
        </p:nvSpPr>
        <p:spPr>
          <a:xfrm>
            <a:off x="3757190" y="6258154"/>
            <a:ext cx="6367087" cy="4508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endParaRPr kumimoji="0" lang="fr-FR" sz="1800" b="0" i="0" u="none" strike="noStrike" kern="1200" cap="none" spc="0" normalizeH="0" baseline="0" noProof="0">
              <a:ln>
                <a:noFill/>
              </a:ln>
              <a:solidFill>
                <a:prstClr val="white"/>
              </a:solidFill>
              <a:effectLst/>
              <a:uLnTx/>
              <a:uFillTx/>
              <a:latin typeface="Candara"/>
              <a:ea typeface="+mn-ea"/>
              <a:cs typeface="+mn-cs"/>
              <a:sym typeface="Arial"/>
            </a:endParaRPr>
          </a:p>
        </p:txBody>
      </p:sp>
      <p:sp>
        <p:nvSpPr>
          <p:cNvPr id="33" name="Demi-tour 32"/>
          <p:cNvSpPr/>
          <p:nvPr/>
        </p:nvSpPr>
        <p:spPr>
          <a:xfrm flipH="1">
            <a:off x="4209861" y="1184892"/>
            <a:ext cx="6141720" cy="449701"/>
          </a:xfrm>
          <a:prstGeom prst="uturnArrow">
            <a:avLst>
              <a:gd name="adj1" fmla="val 25000"/>
              <a:gd name="adj2" fmla="val 25000"/>
              <a:gd name="adj3" fmla="val 0"/>
              <a:gd name="adj4" fmla="val 43750"/>
              <a:gd name="adj5" fmla="val 10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ndara"/>
              <a:ea typeface="+mn-ea"/>
              <a:cs typeface="+mn-cs"/>
              <a:sym typeface="Arial"/>
            </a:endParaRPr>
          </a:p>
        </p:txBody>
      </p:sp>
      <p:sp>
        <p:nvSpPr>
          <p:cNvPr id="10" name="ZoneTexte 9"/>
          <p:cNvSpPr txBox="1"/>
          <p:nvPr/>
        </p:nvSpPr>
        <p:spPr>
          <a:xfrm>
            <a:off x="7261278" y="1737290"/>
            <a:ext cx="1366271" cy="369332"/>
          </a:xfrm>
          <a:prstGeom prst="rect">
            <a:avLst/>
          </a:prstGeom>
          <a:solidFill>
            <a:schemeClr val="accent4">
              <a:lumMod val="75000"/>
            </a:schemeClr>
          </a:solid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kumimoji="0" lang="fr-FR" sz="1800" b="0" i="0" u="none" strike="noStrike" kern="1200" cap="none" spc="0" normalizeH="0" baseline="0" noProof="0" dirty="0">
                <a:ln>
                  <a:noFill/>
                </a:ln>
                <a:solidFill>
                  <a:prstClr val="white"/>
                </a:solidFill>
                <a:effectLst/>
                <a:uLnTx/>
                <a:uFillTx/>
                <a:latin typeface="Candara"/>
                <a:ea typeface="+mn-ea"/>
                <a:cs typeface="Arial"/>
                <a:sym typeface="Arial"/>
              </a:rPr>
              <a:t>« Brain »</a:t>
            </a:r>
          </a:p>
        </p:txBody>
      </p:sp>
      <p:sp>
        <p:nvSpPr>
          <p:cNvPr id="11" name="ZoneTexte 10"/>
          <p:cNvSpPr txBox="1"/>
          <p:nvPr/>
        </p:nvSpPr>
        <p:spPr>
          <a:xfrm>
            <a:off x="9537918" y="1737289"/>
            <a:ext cx="1366271" cy="369332"/>
          </a:xfrm>
          <a:prstGeom prst="rect">
            <a:avLst/>
          </a:prstGeom>
          <a:solidFill>
            <a:schemeClr val="accent4">
              <a:lumMod val="75000"/>
            </a:schemeClr>
          </a:solid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kumimoji="0" lang="fr-FR" sz="1800" b="0" i="0" u="none" strike="noStrike" kern="1200" cap="none" spc="0" normalizeH="0" baseline="0" noProof="0" dirty="0">
                <a:ln>
                  <a:noFill/>
                </a:ln>
                <a:solidFill>
                  <a:prstClr val="white"/>
                </a:solidFill>
                <a:effectLst/>
                <a:uLnTx/>
                <a:uFillTx/>
                <a:latin typeface="Candara"/>
                <a:ea typeface="+mn-ea"/>
                <a:cs typeface="Arial"/>
                <a:sym typeface="Arial"/>
              </a:rPr>
              <a:t>Action</a:t>
            </a:r>
          </a:p>
        </p:txBody>
      </p:sp>
      <p:sp>
        <p:nvSpPr>
          <p:cNvPr id="17" name="ZoneTexte 16"/>
          <p:cNvSpPr txBox="1"/>
          <p:nvPr/>
        </p:nvSpPr>
        <p:spPr>
          <a:xfrm>
            <a:off x="5098247" y="1737290"/>
            <a:ext cx="1366271" cy="369332"/>
          </a:xfrm>
          <a:prstGeom prst="rect">
            <a:avLst/>
          </a:prstGeom>
          <a:solidFill>
            <a:schemeClr val="accent4">
              <a:lumMod val="75000"/>
            </a:schemeClr>
          </a:solid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kumimoji="0" lang="fr-FR" sz="1800" b="0" i="0" u="none" strike="noStrike" kern="1200" cap="none" spc="0" normalizeH="0" baseline="0" noProof="0" dirty="0" err="1">
                <a:ln>
                  <a:noFill/>
                </a:ln>
                <a:solidFill>
                  <a:prstClr val="white"/>
                </a:solidFill>
                <a:effectLst/>
                <a:uLnTx/>
                <a:uFillTx/>
                <a:latin typeface="Candara"/>
                <a:ea typeface="+mn-ea"/>
                <a:cs typeface="Arial"/>
                <a:sym typeface="Arial"/>
              </a:rPr>
              <a:t>Sensors</a:t>
            </a:r>
            <a:endParaRPr kumimoji="0" lang="fr-FR" sz="1800" b="0" i="0" u="none" strike="noStrike" kern="1200" cap="none" spc="0" normalizeH="0" baseline="0" noProof="0" dirty="0">
              <a:ln>
                <a:noFill/>
              </a:ln>
              <a:solidFill>
                <a:prstClr val="white"/>
              </a:solidFill>
              <a:effectLst/>
              <a:uLnTx/>
              <a:uFillTx/>
              <a:latin typeface="Candara"/>
              <a:ea typeface="+mn-ea"/>
              <a:cs typeface="Arial"/>
              <a:sym typeface="Arial"/>
            </a:endParaRPr>
          </a:p>
        </p:txBody>
      </p:sp>
      <p:sp>
        <p:nvSpPr>
          <p:cNvPr id="25" name="Titre 1"/>
          <p:cNvSpPr>
            <a:spLocks noGrp="1"/>
          </p:cNvSpPr>
          <p:nvPr>
            <p:ph type="title"/>
          </p:nvPr>
        </p:nvSpPr>
        <p:spPr>
          <a:xfrm>
            <a:off x="0" y="-1490"/>
            <a:ext cx="12191999" cy="1143000"/>
          </a:xfrm>
        </p:spPr>
        <p:txBody>
          <a:bodyPr>
            <a:normAutofit/>
          </a:bodyPr>
          <a:lstStyle/>
          <a:p>
            <a:r>
              <a:rPr lang="fr-FR" dirty="0" err="1">
                <a:solidFill>
                  <a:srgbClr val="FFFFFF"/>
                </a:solidFill>
              </a:rPr>
              <a:t>Reinforcement</a:t>
            </a:r>
            <a:r>
              <a:rPr lang="fr-FR" dirty="0">
                <a:solidFill>
                  <a:srgbClr val="FFFFFF"/>
                </a:solidFill>
              </a:rPr>
              <a:t> Learning</a:t>
            </a:r>
            <a:endParaRPr lang="fr-FR" dirty="0"/>
          </a:p>
        </p:txBody>
      </p:sp>
      <p:sp>
        <p:nvSpPr>
          <p:cNvPr id="5" name="Flèche droite 4"/>
          <p:cNvSpPr/>
          <p:nvPr/>
        </p:nvSpPr>
        <p:spPr>
          <a:xfrm>
            <a:off x="6615590" y="1773305"/>
            <a:ext cx="453943" cy="260167"/>
          </a:xfrm>
          <a:prstGeom prs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sym typeface="Arial"/>
            </a:endParaRPr>
          </a:p>
        </p:txBody>
      </p:sp>
      <p:sp>
        <p:nvSpPr>
          <p:cNvPr id="26" name="Flèche droite 25"/>
          <p:cNvSpPr/>
          <p:nvPr/>
        </p:nvSpPr>
        <p:spPr>
          <a:xfrm>
            <a:off x="8855762" y="1773305"/>
            <a:ext cx="453943" cy="260167"/>
          </a:xfrm>
          <a:prstGeom prs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sym typeface="Arial"/>
            </a:endParaRPr>
          </a:p>
        </p:txBody>
      </p:sp>
      <p:sp>
        <p:nvSpPr>
          <p:cNvPr id="4" name="Rectangle à coins arrondis 3"/>
          <p:cNvSpPr/>
          <p:nvPr/>
        </p:nvSpPr>
        <p:spPr>
          <a:xfrm>
            <a:off x="6882449" y="2757245"/>
            <a:ext cx="2278771" cy="3427523"/>
          </a:xfrm>
          <a:prstGeom prst="roundRect">
            <a:avLst>
              <a:gd name="adj" fmla="val 5245"/>
            </a:avLst>
          </a:prstGeom>
          <a:noFill/>
          <a:ln w="28575">
            <a:solidFill>
              <a:schemeClr val="tx1">
                <a:lumMod val="75000"/>
                <a:lumOff val="2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endParaRPr kumimoji="0" lang="fr-FR" sz="1800" b="0" i="0" u="none" strike="noStrike" kern="1200" cap="none" spc="0" normalizeH="0" baseline="0" noProof="0">
              <a:ln>
                <a:noFill/>
              </a:ln>
              <a:solidFill>
                <a:prstClr val="white"/>
              </a:solidFill>
              <a:effectLst/>
              <a:uLnTx/>
              <a:uFillTx/>
              <a:latin typeface="Candara"/>
              <a:ea typeface="+mn-ea"/>
              <a:cs typeface="+mn-cs"/>
              <a:sym typeface="Arial"/>
            </a:endParaRPr>
          </a:p>
        </p:txBody>
      </p:sp>
      <p:sp>
        <p:nvSpPr>
          <p:cNvPr id="6" name="Rectangle à coins arrondis 5"/>
          <p:cNvSpPr/>
          <p:nvPr/>
        </p:nvSpPr>
        <p:spPr>
          <a:xfrm>
            <a:off x="9317756" y="2757245"/>
            <a:ext cx="711105" cy="3427523"/>
          </a:xfrm>
          <a:prstGeom prst="roundRect">
            <a:avLst/>
          </a:prstGeom>
          <a:noFill/>
          <a:ln w="28575">
            <a:solidFill>
              <a:schemeClr val="tx1">
                <a:lumMod val="75000"/>
                <a:lumOff val="2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endParaRPr kumimoji="0" lang="fr-FR" sz="1800" b="0" i="0" u="none" strike="noStrike" kern="1200" cap="none" spc="0" normalizeH="0" baseline="0" noProof="0">
              <a:ln>
                <a:noFill/>
              </a:ln>
              <a:solidFill>
                <a:prstClr val="white"/>
              </a:solidFill>
              <a:effectLst/>
              <a:uLnTx/>
              <a:uFillTx/>
              <a:latin typeface="Candara"/>
              <a:ea typeface="+mn-ea"/>
              <a:cs typeface="+mn-cs"/>
              <a:sym typeface="Arial"/>
            </a:endParaRPr>
          </a:p>
        </p:txBody>
      </p:sp>
      <p:sp>
        <p:nvSpPr>
          <p:cNvPr id="16" name="Rectangle à coins arrondis 15"/>
          <p:cNvSpPr/>
          <p:nvPr/>
        </p:nvSpPr>
        <p:spPr>
          <a:xfrm>
            <a:off x="5658926" y="2757245"/>
            <a:ext cx="1121580" cy="3427523"/>
          </a:xfrm>
          <a:prstGeom prst="roundRect">
            <a:avLst/>
          </a:prstGeom>
          <a:noFill/>
          <a:ln w="28575">
            <a:solidFill>
              <a:schemeClr val="tx1">
                <a:lumMod val="75000"/>
                <a:lumOff val="2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endParaRPr kumimoji="0" lang="fr-FR" sz="1800" b="0" i="0" u="none" strike="noStrike" kern="1200" cap="none" spc="0" normalizeH="0" baseline="0" noProof="0">
              <a:ln>
                <a:noFill/>
              </a:ln>
              <a:solidFill>
                <a:prstClr val="white"/>
              </a:solidFill>
              <a:effectLst/>
              <a:uLnTx/>
              <a:uFillTx/>
              <a:latin typeface="Candara"/>
              <a:ea typeface="+mn-ea"/>
              <a:cs typeface="+mn-cs"/>
              <a:sym typeface="Arial"/>
            </a:endParaRPr>
          </a:p>
        </p:txBody>
      </p:sp>
      <p:sp>
        <p:nvSpPr>
          <p:cNvPr id="27" name="Rectangle à coins arrondis 26"/>
          <p:cNvSpPr/>
          <p:nvPr/>
        </p:nvSpPr>
        <p:spPr>
          <a:xfrm>
            <a:off x="3900140" y="6259540"/>
            <a:ext cx="2839845" cy="449493"/>
          </a:xfrm>
          <a:prstGeom prst="roundRect">
            <a:avLst/>
          </a:prstGeom>
          <a:noFill/>
          <a:ln w="28575">
            <a:solidFill>
              <a:schemeClr val="tx1">
                <a:lumMod val="75000"/>
                <a:lumOff val="2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endParaRPr kumimoji="0" lang="fr-FR" sz="1800" b="0" i="0" u="none" strike="noStrike" kern="1200" cap="none" spc="0" normalizeH="0" baseline="0" noProof="0">
              <a:ln>
                <a:noFill/>
              </a:ln>
              <a:solidFill>
                <a:prstClr val="white"/>
              </a:solidFill>
              <a:effectLst/>
              <a:uLnTx/>
              <a:uFillTx/>
              <a:latin typeface="Candara"/>
              <a:ea typeface="+mn-ea"/>
              <a:cs typeface="+mn-cs"/>
              <a:sym typeface="Arial"/>
            </a:endParaRPr>
          </a:p>
        </p:txBody>
      </p:sp>
      <p:sp>
        <p:nvSpPr>
          <p:cNvPr id="28" name="ZoneTexte 27"/>
          <p:cNvSpPr txBox="1"/>
          <p:nvPr/>
        </p:nvSpPr>
        <p:spPr>
          <a:xfrm>
            <a:off x="3649618" y="2284301"/>
            <a:ext cx="1446897" cy="369332"/>
          </a:xfrm>
          <a:prstGeom prst="rect">
            <a:avLst/>
          </a:prstGeom>
          <a:solidFill>
            <a:schemeClr val="accent6">
              <a:lumMod val="75000"/>
            </a:schemeClr>
          </a:solid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kumimoji="0" lang="fr-FR" sz="1800" b="0" i="0" u="none" strike="noStrike" kern="1200" cap="none" spc="0" normalizeH="0" baseline="0" noProof="0" dirty="0" err="1">
                <a:ln>
                  <a:noFill/>
                </a:ln>
                <a:solidFill>
                  <a:prstClr val="white"/>
                </a:solidFill>
                <a:effectLst/>
                <a:uLnTx/>
                <a:uFillTx/>
                <a:latin typeface="Candara"/>
                <a:ea typeface="+mn-ea"/>
                <a:cs typeface="Arial"/>
                <a:sym typeface="Arial"/>
              </a:rPr>
              <a:t>Reward</a:t>
            </a:r>
            <a:endParaRPr kumimoji="0" lang="fr-FR" sz="1800" b="0" i="0" u="none" strike="noStrike" kern="1200" cap="none" spc="0" normalizeH="0" baseline="0" noProof="0" dirty="0">
              <a:ln>
                <a:noFill/>
              </a:ln>
              <a:solidFill>
                <a:prstClr val="white"/>
              </a:solidFill>
              <a:effectLst/>
              <a:uLnTx/>
              <a:uFillTx/>
              <a:latin typeface="Candara"/>
              <a:ea typeface="+mn-ea"/>
              <a:cs typeface="Arial"/>
              <a:sym typeface="Arial"/>
            </a:endParaRPr>
          </a:p>
        </p:txBody>
      </p:sp>
      <p:sp>
        <p:nvSpPr>
          <p:cNvPr id="29" name="ZoneTexte 28"/>
          <p:cNvSpPr txBox="1"/>
          <p:nvPr/>
        </p:nvSpPr>
        <p:spPr>
          <a:xfrm>
            <a:off x="5813196" y="2284301"/>
            <a:ext cx="1623018" cy="369332"/>
          </a:xfrm>
          <a:prstGeom prst="rect">
            <a:avLst/>
          </a:prstGeom>
          <a:solidFill>
            <a:schemeClr val="accent6">
              <a:lumMod val="75000"/>
            </a:schemeClr>
          </a:solid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kumimoji="0" lang="fr-FR" sz="1800" b="0" i="0" u="none" strike="noStrike" kern="1200" cap="none" spc="0" normalizeH="0" baseline="0" noProof="0" dirty="0">
                <a:ln>
                  <a:noFill/>
                </a:ln>
                <a:solidFill>
                  <a:prstClr val="white"/>
                </a:solidFill>
                <a:effectLst/>
                <a:uLnTx/>
                <a:uFillTx/>
                <a:latin typeface="Candara"/>
                <a:ea typeface="+mn-ea"/>
                <a:cs typeface="Arial"/>
                <a:sym typeface="Arial"/>
              </a:rPr>
              <a:t>Learning</a:t>
            </a:r>
          </a:p>
        </p:txBody>
      </p:sp>
      <p:sp>
        <p:nvSpPr>
          <p:cNvPr id="31" name="Flèche droite 30"/>
          <p:cNvSpPr/>
          <p:nvPr/>
        </p:nvSpPr>
        <p:spPr>
          <a:xfrm>
            <a:off x="5257310" y="2338883"/>
            <a:ext cx="453943" cy="260167"/>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sym typeface="Arial"/>
            </a:endParaRPr>
          </a:p>
        </p:txBody>
      </p:sp>
      <p:sp>
        <p:nvSpPr>
          <p:cNvPr id="9" name="Demi-tour 8"/>
          <p:cNvSpPr/>
          <p:nvPr/>
        </p:nvSpPr>
        <p:spPr>
          <a:xfrm flipH="1">
            <a:off x="5776219" y="1185693"/>
            <a:ext cx="4575363" cy="448899"/>
          </a:xfrm>
          <a:prstGeom prst="uturnArrow">
            <a:avLst>
              <a:gd name="adj1" fmla="val 25000"/>
              <a:gd name="adj2" fmla="val 25000"/>
              <a:gd name="adj3" fmla="val 40463"/>
              <a:gd name="adj4" fmla="val 43750"/>
              <a:gd name="adj5" fmla="val 10000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ndara"/>
              <a:ea typeface="+mn-ea"/>
              <a:cs typeface="+mn-cs"/>
              <a:sym typeface="Arial"/>
            </a:endParaRPr>
          </a:p>
        </p:txBody>
      </p:sp>
      <p:sp>
        <p:nvSpPr>
          <p:cNvPr id="12" name="Virage 11"/>
          <p:cNvSpPr/>
          <p:nvPr/>
        </p:nvSpPr>
        <p:spPr>
          <a:xfrm rot="5400000" flipH="1">
            <a:off x="7613650" y="2037559"/>
            <a:ext cx="402261" cy="601040"/>
          </a:xfrm>
          <a:prstGeom prst="bentArrow">
            <a:avLst>
              <a:gd name="adj1" fmla="val 34036"/>
              <a:gd name="adj2" fmla="val 30172"/>
              <a:gd name="adj3" fmla="val 33683"/>
              <a:gd name="adj4" fmla="val 4375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ndara"/>
              <a:ea typeface="+mn-ea"/>
              <a:cs typeface="+mn-cs"/>
              <a:sym typeface="Arial"/>
            </a:endParaRPr>
          </a:p>
        </p:txBody>
      </p:sp>
      <p:sp>
        <p:nvSpPr>
          <p:cNvPr id="34" name="Flèche droite 33"/>
          <p:cNvSpPr/>
          <p:nvPr/>
        </p:nvSpPr>
        <p:spPr>
          <a:xfrm rot="5400000">
            <a:off x="3910787" y="1656391"/>
            <a:ext cx="828675" cy="230527"/>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sym typeface="Arial"/>
            </a:endParaRPr>
          </a:p>
        </p:txBody>
      </p:sp>
      <p:pic>
        <p:nvPicPr>
          <p:cNvPr id="23" name="Image 2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75746" y="1699577"/>
            <a:ext cx="1454447" cy="1368363"/>
          </a:xfrm>
          <a:prstGeom prst="rect">
            <a:avLst/>
          </a:prstGeom>
        </p:spPr>
      </p:pic>
    </p:spTree>
    <p:extLst>
      <p:ext uri="{BB962C8B-B14F-4D97-AF65-F5344CB8AC3E}">
        <p14:creationId xmlns:p14="http://schemas.microsoft.com/office/powerpoint/2010/main" val="102414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3" grpId="0" animBg="1"/>
      <p:bldP spid="27" grpId="0" animBg="1"/>
      <p:bldP spid="28" grpId="0" animBg="1"/>
      <p:bldP spid="29" grpId="0" animBg="1"/>
      <p:bldP spid="31" grpId="0" animBg="1"/>
      <p:bldP spid="9" grpId="0" animBg="1"/>
      <p:bldP spid="12" grpId="0" animBg="1"/>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Outline</a:t>
            </a:r>
            <a:endParaRPr lang="fr-FR" dirty="0"/>
          </a:p>
        </p:txBody>
      </p:sp>
      <p:sp>
        <p:nvSpPr>
          <p:cNvPr id="3" name="ZoneTexte 2"/>
          <p:cNvSpPr txBox="1"/>
          <p:nvPr/>
        </p:nvSpPr>
        <p:spPr>
          <a:xfrm>
            <a:off x="4223271" y="1711204"/>
            <a:ext cx="3416320" cy="3847207"/>
          </a:xfrm>
          <a:prstGeom prst="rect">
            <a:avLst/>
          </a:prstGeom>
          <a:noFill/>
        </p:spPr>
        <p:txBody>
          <a:bodyPr wrap="none" rtlCol="0">
            <a:spAutoFit/>
          </a:bodyPr>
          <a:lstStyle/>
          <a:p>
            <a:r>
              <a:rPr lang="en-US" sz="2800" b="1" dirty="0">
                <a:solidFill>
                  <a:schemeClr val="tx2"/>
                </a:solidFill>
              </a:rPr>
              <a:t>Introduction</a:t>
            </a:r>
          </a:p>
          <a:p>
            <a:endParaRPr lang="en-US" sz="2800" b="1" dirty="0">
              <a:solidFill>
                <a:schemeClr val="tx2"/>
              </a:solidFill>
            </a:endParaRPr>
          </a:p>
          <a:p>
            <a:r>
              <a:rPr lang="en-US" sz="2800" b="1" dirty="0" err="1">
                <a:solidFill>
                  <a:schemeClr val="tx2"/>
                </a:solidFill>
              </a:rPr>
              <a:t>Activités</a:t>
            </a:r>
            <a:endParaRPr lang="en-US" sz="2800" b="1" dirty="0">
              <a:solidFill>
                <a:schemeClr val="tx2"/>
              </a:solidFill>
            </a:endParaRPr>
          </a:p>
          <a:p>
            <a:endParaRPr lang="en-US" sz="2800" b="1" dirty="0">
              <a:solidFill>
                <a:schemeClr val="tx2"/>
              </a:solidFill>
            </a:endParaRPr>
          </a:p>
          <a:p>
            <a:r>
              <a:rPr lang="en-US" sz="2800" b="1" dirty="0">
                <a:solidFill>
                  <a:schemeClr val="tx2"/>
                </a:solidFill>
              </a:rPr>
              <a:t>Résumé</a:t>
            </a:r>
          </a:p>
          <a:p>
            <a:endParaRPr lang="en-US" sz="2800" b="1" dirty="0">
              <a:solidFill>
                <a:schemeClr val="tx2"/>
              </a:solidFill>
            </a:endParaRPr>
          </a:p>
          <a:p>
            <a:r>
              <a:rPr lang="en-US" sz="2800" b="1" dirty="0">
                <a:solidFill>
                  <a:schemeClr val="tx2"/>
                </a:solidFill>
              </a:rPr>
              <a:t>Pour </a:t>
            </a:r>
            <a:r>
              <a:rPr lang="en-US" sz="2800" b="1" dirty="0" err="1">
                <a:solidFill>
                  <a:schemeClr val="tx2"/>
                </a:solidFill>
              </a:rPr>
              <a:t>aller</a:t>
            </a:r>
            <a:r>
              <a:rPr lang="en-US" sz="2800" b="1" dirty="0">
                <a:solidFill>
                  <a:schemeClr val="tx2"/>
                </a:solidFill>
              </a:rPr>
              <a:t> plus loin</a:t>
            </a:r>
            <a:endParaRPr lang="en-US" sz="2400" dirty="0"/>
          </a:p>
          <a:p>
            <a:pPr marL="285750" lvl="4" indent="-285750">
              <a:buFont typeface="Arial" panose="020B0604020202020204" pitchFamily="34" charset="0"/>
              <a:buChar char="•"/>
            </a:pPr>
            <a:endParaRPr lang="en-US" sz="2400" dirty="0"/>
          </a:p>
          <a:p>
            <a:pPr lvl="4"/>
            <a:r>
              <a:rPr lang="en-US" sz="2400" dirty="0"/>
              <a:t>	</a:t>
            </a:r>
            <a:endParaRPr lang="fr-FR" sz="2400" dirty="0"/>
          </a:p>
        </p:txBody>
      </p:sp>
      <p:sp>
        <p:nvSpPr>
          <p:cNvPr id="4" name="Rectangle 3">
            <a:extLst>
              <a:ext uri="{FF2B5EF4-FFF2-40B4-BE49-F238E27FC236}">
                <a16:creationId xmlns:a16="http://schemas.microsoft.com/office/drawing/2014/main" id="{51D6B8C0-6FD7-9599-6300-49BCB67C3EA4}"/>
              </a:ext>
            </a:extLst>
          </p:cNvPr>
          <p:cNvSpPr/>
          <p:nvPr/>
        </p:nvSpPr>
        <p:spPr>
          <a:xfrm>
            <a:off x="3759200" y="1191492"/>
            <a:ext cx="4350327" cy="1182254"/>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523A528-D0EF-6037-91E1-207E32457E5B}"/>
              </a:ext>
            </a:extLst>
          </p:cNvPr>
          <p:cNvSpPr/>
          <p:nvPr/>
        </p:nvSpPr>
        <p:spPr>
          <a:xfrm>
            <a:off x="3759200" y="3428999"/>
            <a:ext cx="4350327" cy="1835727"/>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756032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3" name="Image 2"/>
          <p:cNvPicPr>
            <a:picLocks noChangeAspect="1"/>
          </p:cNvPicPr>
          <p:nvPr/>
        </p:nvPicPr>
        <p:blipFill rotWithShape="1">
          <a:blip r:embed="rId3"/>
          <a:srcRect l="535" t="-163" r="1710" b="163"/>
          <a:stretch/>
        </p:blipFill>
        <p:spPr>
          <a:xfrm>
            <a:off x="0" y="0"/>
            <a:ext cx="12199434" cy="6858000"/>
          </a:xfrm>
          <a:prstGeom prst="rect">
            <a:avLst/>
          </a:prstGeom>
        </p:spPr>
      </p:pic>
      <p:sp>
        <p:nvSpPr>
          <p:cNvPr id="70" name="Google Shape;70;p2"/>
          <p:cNvSpPr/>
          <p:nvPr/>
        </p:nvSpPr>
        <p:spPr>
          <a:xfrm>
            <a:off x="3816579" y="6055093"/>
            <a:ext cx="3643586" cy="566661"/>
          </a:xfrm>
          <a:prstGeom prst="rect">
            <a:avLst/>
          </a:prstGeom>
          <a:solidFill>
            <a:schemeClr val="lt1">
              <a:alpha val="86666"/>
            </a:schemeClr>
          </a:solidFill>
          <a:ln w="127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fr-FR" sz="1800" b="1" dirty="0" err="1">
                <a:solidFill>
                  <a:schemeClr val="dk2"/>
                </a:solidFill>
                <a:latin typeface="Calibri"/>
                <a:ea typeface="Calibri"/>
                <a:cs typeface="Calibri"/>
                <a:sym typeface="Calibri"/>
              </a:rPr>
              <a:t>Website</a:t>
            </a:r>
            <a:r>
              <a:rPr lang="fr-FR" sz="1800" b="1" dirty="0">
                <a:solidFill>
                  <a:schemeClr val="dk2"/>
                </a:solidFill>
                <a:latin typeface="Calibri"/>
                <a:ea typeface="Calibri"/>
                <a:cs typeface="Calibri"/>
                <a:sym typeface="Calibri"/>
              </a:rPr>
              <a:t>: </a:t>
            </a:r>
            <a:r>
              <a:rPr lang="fr-FR" sz="1800" u="sng" dirty="0">
                <a:solidFill>
                  <a:schemeClr val="dk2"/>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https://learningrobots.ai</a:t>
            </a:r>
            <a:endParaRPr sz="1800" dirty="0">
              <a:solidFill>
                <a:schemeClr val="dk2"/>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grpSp>
        <p:nvGrpSpPr>
          <p:cNvPr id="59" name="Google Shape;181;p8"/>
          <p:cNvGrpSpPr/>
          <p:nvPr/>
        </p:nvGrpSpPr>
        <p:grpSpPr>
          <a:xfrm>
            <a:off x="2450427" y="1341205"/>
            <a:ext cx="1701166" cy="1362974"/>
            <a:chOff x="6166028" y="1643397"/>
            <a:chExt cx="1701166" cy="1362974"/>
          </a:xfrm>
        </p:grpSpPr>
        <p:sp>
          <p:nvSpPr>
            <p:cNvPr id="60" name="Google Shape;182;p8"/>
            <p:cNvSpPr/>
            <p:nvPr/>
          </p:nvSpPr>
          <p:spPr>
            <a:xfrm>
              <a:off x="6166028" y="1643397"/>
              <a:ext cx="1701166" cy="1362974"/>
            </a:xfrm>
            <a:prstGeom prst="roundRect">
              <a:avLst>
                <a:gd name="adj" fmla="val 16667"/>
              </a:avLst>
            </a:prstGeom>
            <a:solidFill>
              <a:schemeClr val="bg1"/>
            </a:solidFill>
            <a:ln w="12700" cap="flat" cmpd="sng">
              <a:solidFill>
                <a:schemeClr val="dk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200" b="1" dirty="0">
                  <a:solidFill>
                    <a:schemeClr val="dk1"/>
                  </a:solidFill>
                  <a:latin typeface="Calibri"/>
                  <a:ea typeface="Calibri"/>
                  <a:cs typeface="Calibri"/>
                  <a:sym typeface="Calibri"/>
                </a:rPr>
                <a:t>Robot race</a:t>
              </a:r>
            </a:p>
          </p:txBody>
        </p:sp>
        <p:pic>
          <p:nvPicPr>
            <p:cNvPr id="61" name="Google Shape;183;p8"/>
            <p:cNvPicPr preferRelativeResize="0"/>
            <p:nvPr/>
          </p:nvPicPr>
          <p:blipFill rotWithShape="1">
            <a:blip r:embed="rId3">
              <a:alphaModFix/>
            </a:blip>
            <a:srcRect/>
            <a:stretch/>
          </p:blipFill>
          <p:spPr>
            <a:xfrm>
              <a:off x="6307920" y="1969589"/>
              <a:ext cx="1430064" cy="965167"/>
            </a:xfrm>
            <a:prstGeom prst="rect">
              <a:avLst/>
            </a:prstGeom>
            <a:noFill/>
            <a:ln>
              <a:noFill/>
            </a:ln>
          </p:spPr>
        </p:pic>
      </p:grpSp>
      <p:grpSp>
        <p:nvGrpSpPr>
          <p:cNvPr id="4" name="Groupe 3"/>
          <p:cNvGrpSpPr/>
          <p:nvPr/>
        </p:nvGrpSpPr>
        <p:grpSpPr>
          <a:xfrm>
            <a:off x="2186798" y="3470653"/>
            <a:ext cx="1701166" cy="1362974"/>
            <a:chOff x="235493" y="1643397"/>
            <a:chExt cx="1701166" cy="1362974"/>
          </a:xfrm>
        </p:grpSpPr>
        <p:sp>
          <p:nvSpPr>
            <p:cNvPr id="165" name="Google Shape;165;p8"/>
            <p:cNvSpPr/>
            <p:nvPr/>
          </p:nvSpPr>
          <p:spPr>
            <a:xfrm>
              <a:off x="235493" y="1643397"/>
              <a:ext cx="1701166" cy="1362974"/>
            </a:xfrm>
            <a:prstGeom prst="roundRect">
              <a:avLst>
                <a:gd name="adj" fmla="val 16667"/>
              </a:avLst>
            </a:prstGeom>
            <a:solidFill>
              <a:schemeClr val="bg1"/>
            </a:solidFill>
            <a:ln w="12700" cap="flat" cmpd="sng">
              <a:solidFill>
                <a:schemeClr val="dk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200" b="1" dirty="0">
                  <a:solidFill>
                    <a:schemeClr val="dk1"/>
                  </a:solidFill>
                  <a:latin typeface="Calibri"/>
                  <a:ea typeface="Calibri"/>
                  <a:cs typeface="Calibri"/>
                  <a:sym typeface="Calibri"/>
                </a:rPr>
                <a:t>Manual </a:t>
              </a:r>
              <a:r>
                <a:rPr lang="fr-FR" sz="1200" b="1" dirty="0" err="1">
                  <a:solidFill>
                    <a:schemeClr val="dk1"/>
                  </a:solidFill>
                  <a:latin typeface="Calibri"/>
                  <a:ea typeface="Calibri"/>
                  <a:cs typeface="Calibri"/>
                  <a:sym typeface="Calibri"/>
                </a:rPr>
                <a:t>edition</a:t>
              </a:r>
              <a:endParaRPr lang="fr-FR" sz="1200" b="1" dirty="0">
                <a:solidFill>
                  <a:schemeClr val="dk1"/>
                </a:solidFill>
                <a:latin typeface="Calibri"/>
                <a:ea typeface="Calibri"/>
                <a:cs typeface="Calibri"/>
                <a:sym typeface="Calibri"/>
              </a:endParaRPr>
            </a:p>
          </p:txBody>
        </p:sp>
        <p:pic>
          <p:nvPicPr>
            <p:cNvPr id="170" name="Google Shape;170;p8"/>
            <p:cNvPicPr preferRelativeResize="0"/>
            <p:nvPr/>
          </p:nvPicPr>
          <p:blipFill rotWithShape="1">
            <a:blip r:embed="rId4">
              <a:alphaModFix/>
            </a:blip>
            <a:srcRect/>
            <a:stretch/>
          </p:blipFill>
          <p:spPr>
            <a:xfrm>
              <a:off x="460716" y="1987503"/>
              <a:ext cx="1250717" cy="938037"/>
            </a:xfrm>
            <a:prstGeom prst="rect">
              <a:avLst/>
            </a:prstGeom>
            <a:noFill/>
            <a:ln>
              <a:noFill/>
            </a:ln>
          </p:spPr>
        </p:pic>
        <p:pic>
          <p:nvPicPr>
            <p:cNvPr id="171" name="Google Shape;171;p8"/>
            <p:cNvPicPr preferRelativeResize="0"/>
            <p:nvPr/>
          </p:nvPicPr>
          <p:blipFill rotWithShape="1">
            <a:blip r:embed="rId5">
              <a:alphaModFix/>
            </a:blip>
            <a:srcRect/>
            <a:stretch/>
          </p:blipFill>
          <p:spPr>
            <a:xfrm>
              <a:off x="731505" y="2289463"/>
              <a:ext cx="303295" cy="389105"/>
            </a:xfrm>
            <a:prstGeom prst="rect">
              <a:avLst/>
            </a:prstGeom>
            <a:noFill/>
            <a:ln>
              <a:noFill/>
            </a:ln>
          </p:spPr>
        </p:pic>
      </p:grpSp>
      <p:grpSp>
        <p:nvGrpSpPr>
          <p:cNvPr id="8" name="Groupe 7"/>
          <p:cNvGrpSpPr/>
          <p:nvPr/>
        </p:nvGrpSpPr>
        <p:grpSpPr>
          <a:xfrm>
            <a:off x="8137357" y="1347819"/>
            <a:ext cx="1701166" cy="1362974"/>
            <a:chOff x="10220916" y="1643397"/>
            <a:chExt cx="1701166" cy="1362974"/>
          </a:xfrm>
        </p:grpSpPr>
        <p:sp>
          <p:nvSpPr>
            <p:cNvPr id="195" name="Google Shape;195;p8"/>
            <p:cNvSpPr/>
            <p:nvPr/>
          </p:nvSpPr>
          <p:spPr>
            <a:xfrm>
              <a:off x="10220916" y="1643397"/>
              <a:ext cx="1701166" cy="1362974"/>
            </a:xfrm>
            <a:prstGeom prst="roundRect">
              <a:avLst>
                <a:gd name="adj" fmla="val 16667"/>
              </a:avLst>
            </a:prstGeom>
            <a:solidFill>
              <a:schemeClr val="bg1"/>
            </a:solidFill>
            <a:ln w="12700" cap="flat" cmpd="sng">
              <a:solidFill>
                <a:schemeClr val="dk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200" b="1" dirty="0">
                  <a:solidFill>
                    <a:schemeClr val="dk1"/>
                  </a:solidFill>
                  <a:latin typeface="Calibri"/>
                  <a:ea typeface="Calibri"/>
                  <a:cs typeface="Calibri"/>
                  <a:sym typeface="Calibri"/>
                </a:rPr>
                <a:t>Obstacle </a:t>
              </a:r>
              <a:r>
                <a:rPr lang="fr-FR" sz="1200" b="1" dirty="0" err="1">
                  <a:solidFill>
                    <a:schemeClr val="dk1"/>
                  </a:solidFill>
                  <a:latin typeface="Calibri"/>
                  <a:ea typeface="Calibri"/>
                  <a:cs typeface="Calibri"/>
                  <a:sym typeface="Calibri"/>
                </a:rPr>
                <a:t>avoidance</a:t>
              </a:r>
              <a:endParaRPr lang="fr-FR" sz="1200" b="1" dirty="0">
                <a:solidFill>
                  <a:schemeClr val="dk1"/>
                </a:solidFill>
                <a:latin typeface="Calibri"/>
                <a:ea typeface="Calibri"/>
                <a:cs typeface="Calibri"/>
                <a:sym typeface="Calibri"/>
              </a:endParaRPr>
            </a:p>
          </p:txBody>
        </p:sp>
        <p:pic>
          <p:nvPicPr>
            <p:cNvPr id="203" name="Google Shape;203;p8"/>
            <p:cNvPicPr preferRelativeResize="0"/>
            <p:nvPr/>
          </p:nvPicPr>
          <p:blipFill rotWithShape="1">
            <a:blip r:embed="rId6">
              <a:alphaModFix/>
            </a:blip>
            <a:srcRect l="11914" r="15744"/>
            <a:stretch/>
          </p:blipFill>
          <p:spPr>
            <a:xfrm>
              <a:off x="10255421" y="2007555"/>
              <a:ext cx="1632155" cy="861385"/>
            </a:xfrm>
            <a:prstGeom prst="rect">
              <a:avLst/>
            </a:prstGeom>
            <a:noFill/>
            <a:ln>
              <a:noFill/>
            </a:ln>
          </p:spPr>
        </p:pic>
        <p:sp>
          <p:nvSpPr>
            <p:cNvPr id="204" name="Google Shape;204;p8"/>
            <p:cNvSpPr/>
            <p:nvPr/>
          </p:nvSpPr>
          <p:spPr>
            <a:xfrm>
              <a:off x="10608367" y="2578894"/>
              <a:ext cx="473969" cy="208890"/>
            </a:xfrm>
            <a:custGeom>
              <a:avLst/>
              <a:gdLst/>
              <a:ahLst/>
              <a:cxnLst/>
              <a:rect l="l" t="t" r="r" b="b"/>
              <a:pathLst>
                <a:path w="473969" h="208890" extrusionOk="0">
                  <a:moveTo>
                    <a:pt x="473969" y="16669"/>
                  </a:moveTo>
                  <a:cubicBezTo>
                    <a:pt x="450553" y="46037"/>
                    <a:pt x="429784" y="76464"/>
                    <a:pt x="402532" y="107156"/>
                  </a:cubicBezTo>
                  <a:cubicBezTo>
                    <a:pt x="375280" y="137848"/>
                    <a:pt x="354113" y="185738"/>
                    <a:pt x="310457" y="200819"/>
                  </a:cubicBezTo>
                  <a:cubicBezTo>
                    <a:pt x="266801" y="215900"/>
                    <a:pt x="191129" y="206904"/>
                    <a:pt x="140594" y="197644"/>
                  </a:cubicBezTo>
                  <a:cubicBezTo>
                    <a:pt x="90059" y="188384"/>
                    <a:pt x="26691" y="170656"/>
                    <a:pt x="7244" y="145256"/>
                  </a:cubicBezTo>
                  <a:cubicBezTo>
                    <a:pt x="-12203" y="119856"/>
                    <a:pt x="12404" y="69453"/>
                    <a:pt x="23913" y="45244"/>
                  </a:cubicBezTo>
                  <a:cubicBezTo>
                    <a:pt x="35422" y="21035"/>
                    <a:pt x="43757" y="18654"/>
                    <a:pt x="76300" y="0"/>
                  </a:cubicBezTo>
                </a:path>
              </a:pathLst>
            </a:custGeom>
            <a:noFill/>
            <a:ln w="127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88" name="Google Shape;188;p8"/>
          <p:cNvGrpSpPr/>
          <p:nvPr/>
        </p:nvGrpSpPr>
        <p:grpSpPr>
          <a:xfrm>
            <a:off x="4373712" y="3481406"/>
            <a:ext cx="2154259" cy="1445382"/>
            <a:chOff x="3874937" y="4859302"/>
            <a:chExt cx="2154259" cy="1445382"/>
          </a:xfrm>
        </p:grpSpPr>
        <p:sp>
          <p:nvSpPr>
            <p:cNvPr id="193" name="Google Shape;193;p8"/>
            <p:cNvSpPr/>
            <p:nvPr/>
          </p:nvSpPr>
          <p:spPr>
            <a:xfrm>
              <a:off x="4328030" y="4859302"/>
              <a:ext cx="1701166" cy="1362974"/>
            </a:xfrm>
            <a:prstGeom prst="roundRect">
              <a:avLst>
                <a:gd name="adj" fmla="val 16667"/>
              </a:avLst>
            </a:prstGeom>
            <a:solidFill>
              <a:schemeClr val="bg1"/>
            </a:solidFill>
            <a:ln w="12700" cap="flat" cmpd="sng">
              <a:solidFill>
                <a:schemeClr val="dk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200" b="1" dirty="0" err="1">
                  <a:solidFill>
                    <a:schemeClr val="dk1"/>
                  </a:solidFill>
                  <a:latin typeface="Calibri"/>
                  <a:ea typeface="Calibri"/>
                  <a:cs typeface="Calibri"/>
                  <a:sym typeface="Calibri"/>
                </a:rPr>
                <a:t>Intruder</a:t>
              </a:r>
              <a:r>
                <a:rPr lang="fr-FR" sz="1200" b="1" dirty="0">
                  <a:solidFill>
                    <a:schemeClr val="dk1"/>
                  </a:solidFill>
                  <a:latin typeface="Calibri"/>
                  <a:ea typeface="Calibri"/>
                  <a:cs typeface="Calibri"/>
                  <a:sym typeface="Calibri"/>
                </a:rPr>
                <a:t> </a:t>
              </a:r>
              <a:r>
                <a:rPr lang="fr-FR" sz="1200" b="1" dirty="0" err="1">
                  <a:solidFill>
                    <a:schemeClr val="dk1"/>
                  </a:solidFill>
                  <a:latin typeface="Calibri"/>
                  <a:ea typeface="Calibri"/>
                  <a:cs typeface="Calibri"/>
                  <a:sym typeface="Calibri"/>
                </a:rPr>
                <a:t>detection</a:t>
              </a:r>
              <a:endParaRPr lang="fr-FR" sz="1200" b="1" dirty="0">
                <a:solidFill>
                  <a:schemeClr val="dk1"/>
                </a:solidFill>
                <a:latin typeface="Calibri"/>
                <a:ea typeface="Calibri"/>
                <a:cs typeface="Calibri"/>
                <a:sym typeface="Calibri"/>
              </a:endParaRPr>
            </a:p>
          </p:txBody>
        </p:sp>
        <p:grpSp>
          <p:nvGrpSpPr>
            <p:cNvPr id="189" name="Google Shape;189;p8"/>
            <p:cNvGrpSpPr/>
            <p:nvPr/>
          </p:nvGrpSpPr>
          <p:grpSpPr>
            <a:xfrm>
              <a:off x="3874937" y="4924972"/>
              <a:ext cx="2070068" cy="1379712"/>
              <a:chOff x="7590509" y="2522130"/>
              <a:chExt cx="3419500" cy="2279116"/>
            </a:xfrm>
          </p:grpSpPr>
          <p:pic>
            <p:nvPicPr>
              <p:cNvPr id="190" name="Google Shape;190;p8"/>
              <p:cNvPicPr preferRelativeResize="0"/>
              <p:nvPr/>
            </p:nvPicPr>
            <p:blipFill rotWithShape="1">
              <a:blip r:embed="rId7">
                <a:alphaModFix/>
              </a:blip>
              <a:srcRect t="13934"/>
              <a:stretch/>
            </p:blipFill>
            <p:spPr>
              <a:xfrm>
                <a:off x="8683249" y="2950801"/>
                <a:ext cx="2151475" cy="1681513"/>
              </a:xfrm>
              <a:prstGeom prst="rect">
                <a:avLst/>
              </a:prstGeom>
              <a:noFill/>
              <a:ln>
                <a:noFill/>
              </a:ln>
            </p:spPr>
          </p:pic>
          <p:sp>
            <p:nvSpPr>
              <p:cNvPr id="191" name="Google Shape;191;p8"/>
              <p:cNvSpPr/>
              <p:nvPr/>
            </p:nvSpPr>
            <p:spPr>
              <a:xfrm>
                <a:off x="7590509" y="2522130"/>
                <a:ext cx="3419500" cy="2279116"/>
              </a:xfrm>
              <a:prstGeom prst="pie">
                <a:avLst>
                  <a:gd name="adj1" fmla="val 2205965"/>
                  <a:gd name="adj2" fmla="val 5694002"/>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92" name="Google Shape;192;p8"/>
              <p:cNvSpPr txBox="1"/>
              <p:nvPr/>
            </p:nvSpPr>
            <p:spPr>
              <a:xfrm>
                <a:off x="9855430" y="3221788"/>
                <a:ext cx="816077" cy="137270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4800" b="1" dirty="0">
                    <a:solidFill>
                      <a:schemeClr val="accent4"/>
                    </a:solidFill>
                    <a:latin typeface="Calibri"/>
                    <a:ea typeface="Calibri"/>
                    <a:cs typeface="Calibri"/>
                    <a:sym typeface="Calibri"/>
                  </a:rPr>
                  <a:t>?</a:t>
                </a:r>
                <a:endParaRPr dirty="0"/>
              </a:p>
            </p:txBody>
          </p:sp>
        </p:grpSp>
      </p:grpSp>
      <p:grpSp>
        <p:nvGrpSpPr>
          <p:cNvPr id="184" name="Google Shape;184;p8"/>
          <p:cNvGrpSpPr/>
          <p:nvPr/>
        </p:nvGrpSpPr>
        <p:grpSpPr>
          <a:xfrm>
            <a:off x="3650290" y="4042410"/>
            <a:ext cx="1701166" cy="1362974"/>
            <a:chOff x="6166028" y="3252392"/>
            <a:chExt cx="1701166" cy="1362974"/>
          </a:xfrm>
        </p:grpSpPr>
        <p:sp>
          <p:nvSpPr>
            <p:cNvPr id="185" name="Google Shape;185;p8"/>
            <p:cNvSpPr/>
            <p:nvPr/>
          </p:nvSpPr>
          <p:spPr>
            <a:xfrm>
              <a:off x="6166028" y="3252392"/>
              <a:ext cx="1701166" cy="1362974"/>
            </a:xfrm>
            <a:prstGeom prst="roundRect">
              <a:avLst>
                <a:gd name="adj" fmla="val 16667"/>
              </a:avLst>
            </a:prstGeom>
            <a:solidFill>
              <a:schemeClr val="bg1"/>
            </a:solidFill>
            <a:ln w="12700" cap="flat" cmpd="sng">
              <a:solidFill>
                <a:schemeClr val="dk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1" i="0" u="none" strike="noStrike" kern="0" cap="none" spc="0" normalizeH="0" baseline="0" noProof="0" dirty="0">
                  <a:ln>
                    <a:noFill/>
                  </a:ln>
                  <a:solidFill>
                    <a:srgbClr val="000000"/>
                  </a:solidFill>
                  <a:effectLst/>
                  <a:uLnTx/>
                  <a:uFillTx/>
                  <a:latin typeface="Calibri"/>
                  <a:ea typeface="Calibri"/>
                  <a:cs typeface="Calibri"/>
                  <a:sym typeface="Calibri"/>
                </a:rPr>
                <a:t>K </a:t>
              </a:r>
              <a:r>
                <a:rPr kumimoji="0" lang="fr-FR" sz="1200" b="1" i="0" u="none" strike="noStrike" kern="0" cap="none" spc="0" normalizeH="0" baseline="0" noProof="0" dirty="0" err="1">
                  <a:ln>
                    <a:noFill/>
                  </a:ln>
                  <a:solidFill>
                    <a:srgbClr val="000000"/>
                  </a:solidFill>
                  <a:effectLst/>
                  <a:uLnTx/>
                  <a:uFillTx/>
                  <a:latin typeface="Calibri"/>
                  <a:ea typeface="Calibri"/>
                  <a:cs typeface="Calibri"/>
                  <a:sym typeface="Calibri"/>
                </a:rPr>
                <a:t>nearest</a:t>
              </a:r>
              <a:r>
                <a:rPr kumimoji="0" lang="fr-FR" sz="1200" b="1"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fr-FR" sz="1200" b="1" i="0" u="none" strike="noStrike" kern="0" cap="none" spc="0" normalizeH="0" baseline="0" noProof="0" dirty="0" err="1">
                  <a:ln>
                    <a:noFill/>
                  </a:ln>
                  <a:solidFill>
                    <a:srgbClr val="000000"/>
                  </a:solidFill>
                  <a:effectLst/>
                  <a:uLnTx/>
                  <a:uFillTx/>
                  <a:latin typeface="Calibri"/>
                  <a:ea typeface="Calibri"/>
                  <a:cs typeface="Calibri"/>
                  <a:sym typeface="Calibri"/>
                </a:rPr>
                <a:t>neighbors</a:t>
              </a:r>
              <a:endParaRPr kumimoji="0" lang="fr-FR" sz="12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86" name="Google Shape;186;p8"/>
            <p:cNvPicPr preferRelativeResize="0"/>
            <p:nvPr/>
          </p:nvPicPr>
          <p:blipFill rotWithShape="1">
            <a:blip r:embed="rId8">
              <a:alphaModFix/>
            </a:blip>
            <a:srcRect l="3317" t="29699" r="25411" b="1960"/>
            <a:stretch/>
          </p:blipFill>
          <p:spPr>
            <a:xfrm>
              <a:off x="6349989" y="3605840"/>
              <a:ext cx="1333243" cy="957430"/>
            </a:xfrm>
            <a:prstGeom prst="rect">
              <a:avLst/>
            </a:prstGeom>
            <a:noFill/>
            <a:ln>
              <a:noFill/>
            </a:ln>
          </p:spPr>
        </p:pic>
      </p:grpSp>
      <p:cxnSp>
        <p:nvCxnSpPr>
          <p:cNvPr id="63" name="Connecteur droit 62"/>
          <p:cNvCxnSpPr/>
          <p:nvPr/>
        </p:nvCxnSpPr>
        <p:spPr>
          <a:xfrm>
            <a:off x="7152248" y="881230"/>
            <a:ext cx="0" cy="5943600"/>
          </a:xfrm>
          <a:prstGeom prst="line">
            <a:avLst/>
          </a:prstGeom>
          <a:ln w="12700">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64" name="Connecteur droit 63"/>
          <p:cNvCxnSpPr/>
          <p:nvPr/>
        </p:nvCxnSpPr>
        <p:spPr>
          <a:xfrm>
            <a:off x="65606" y="3288445"/>
            <a:ext cx="12126394" cy="0"/>
          </a:xfrm>
          <a:prstGeom prst="line">
            <a:avLst/>
          </a:prstGeom>
          <a:ln w="12700">
            <a:solidFill>
              <a:schemeClr val="bg2"/>
            </a:solidFill>
            <a:prstDash val="dash"/>
          </a:ln>
        </p:spPr>
        <p:style>
          <a:lnRef idx="1">
            <a:schemeClr val="accent1"/>
          </a:lnRef>
          <a:fillRef idx="0">
            <a:schemeClr val="accent1"/>
          </a:fillRef>
          <a:effectRef idx="0">
            <a:schemeClr val="accent1"/>
          </a:effectRef>
          <a:fontRef idx="minor">
            <a:schemeClr val="tx1"/>
          </a:fontRef>
        </p:style>
      </p:cxnSp>
      <p:grpSp>
        <p:nvGrpSpPr>
          <p:cNvPr id="199" name="Google Shape;199;p8"/>
          <p:cNvGrpSpPr/>
          <p:nvPr/>
        </p:nvGrpSpPr>
        <p:grpSpPr>
          <a:xfrm>
            <a:off x="4944006" y="1426319"/>
            <a:ext cx="1701166" cy="1362974"/>
            <a:chOff x="6166028" y="4855940"/>
            <a:chExt cx="1701166" cy="1362974"/>
          </a:xfrm>
        </p:grpSpPr>
        <p:sp>
          <p:nvSpPr>
            <p:cNvPr id="200" name="Google Shape;200;p8"/>
            <p:cNvSpPr/>
            <p:nvPr/>
          </p:nvSpPr>
          <p:spPr>
            <a:xfrm>
              <a:off x="6166028" y="4855940"/>
              <a:ext cx="1701166" cy="1362974"/>
            </a:xfrm>
            <a:prstGeom prst="roundRect">
              <a:avLst>
                <a:gd name="adj" fmla="val 16667"/>
              </a:avLst>
            </a:prstGeom>
            <a:solidFill>
              <a:schemeClr val="bg1"/>
            </a:solidFill>
            <a:ln w="12700" cap="flat" cmpd="sng">
              <a:solidFill>
                <a:schemeClr val="dk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200" b="1" dirty="0">
                  <a:solidFill>
                    <a:schemeClr val="dk1"/>
                  </a:solidFill>
                  <a:latin typeface="Calibri"/>
                  <a:ea typeface="Calibri"/>
                  <a:cs typeface="Calibri"/>
                  <a:sym typeface="Calibri"/>
                </a:rPr>
                <a:t>To </a:t>
              </a:r>
              <a:r>
                <a:rPr lang="fr-FR" sz="1200" b="1" dirty="0" err="1">
                  <a:solidFill>
                    <a:schemeClr val="dk1"/>
                  </a:solidFill>
                  <a:latin typeface="Calibri"/>
                  <a:ea typeface="Calibri"/>
                  <a:cs typeface="Calibri"/>
                  <a:sym typeface="Calibri"/>
                </a:rPr>
                <a:t>your</a:t>
              </a:r>
              <a:r>
                <a:rPr lang="fr-FR" sz="1200" b="1" dirty="0">
                  <a:solidFill>
                    <a:schemeClr val="dk1"/>
                  </a:solidFill>
                  <a:latin typeface="Calibri"/>
                  <a:ea typeface="Calibri"/>
                  <a:cs typeface="Calibri"/>
                  <a:sym typeface="Calibri"/>
                </a:rPr>
                <a:t> imagination !</a:t>
              </a:r>
            </a:p>
          </p:txBody>
        </p:sp>
        <p:pic>
          <p:nvPicPr>
            <p:cNvPr id="201" name="Google Shape;201;p8"/>
            <p:cNvPicPr preferRelativeResize="0"/>
            <p:nvPr/>
          </p:nvPicPr>
          <p:blipFill rotWithShape="1">
            <a:blip r:embed="rId9">
              <a:alphaModFix/>
            </a:blip>
            <a:srcRect/>
            <a:stretch/>
          </p:blipFill>
          <p:spPr>
            <a:xfrm>
              <a:off x="6365156" y="5169331"/>
              <a:ext cx="1295306" cy="1033086"/>
            </a:xfrm>
            <a:prstGeom prst="rect">
              <a:avLst/>
            </a:prstGeom>
            <a:noFill/>
            <a:ln>
              <a:noFill/>
            </a:ln>
          </p:spPr>
        </p:pic>
      </p:grpSp>
      <p:sp>
        <p:nvSpPr>
          <p:cNvPr id="164" name="Google Shape;164;p8"/>
          <p:cNvSpPr txBox="1">
            <a:spLocks noGrp="1"/>
          </p:cNvSpPr>
          <p:nvPr>
            <p:ph type="title"/>
          </p:nvPr>
        </p:nvSpPr>
        <p:spPr>
          <a:xfrm>
            <a:off x="296091" y="60961"/>
            <a:ext cx="11730446" cy="67926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ct val="100000"/>
              <a:buFont typeface="Arial"/>
              <a:buNone/>
            </a:pPr>
            <a:r>
              <a:rPr lang="en-US" dirty="0"/>
              <a:t>The "brick" of our activities: the </a:t>
            </a:r>
            <a:r>
              <a:rPr lang="en-US" b="1" dirty="0"/>
              <a:t>mini learning scenario</a:t>
            </a:r>
            <a:endParaRPr dirty="0"/>
          </a:p>
        </p:txBody>
      </p:sp>
      <p:sp>
        <p:nvSpPr>
          <p:cNvPr id="168" name="Google Shape;168;p8"/>
          <p:cNvSpPr txBox="1"/>
          <p:nvPr/>
        </p:nvSpPr>
        <p:spPr>
          <a:xfrm>
            <a:off x="3046192" y="842164"/>
            <a:ext cx="2206438"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dirty="0" err="1">
                <a:solidFill>
                  <a:srgbClr val="023770"/>
                </a:solidFill>
                <a:latin typeface="Calibri"/>
                <a:ea typeface="Calibri"/>
                <a:cs typeface="Calibri"/>
                <a:sym typeface="Calibri"/>
              </a:rPr>
              <a:t>Supervised</a:t>
            </a:r>
            <a:r>
              <a:rPr lang="fr-FR" sz="1600" dirty="0">
                <a:solidFill>
                  <a:srgbClr val="023770"/>
                </a:solidFill>
                <a:latin typeface="Calibri"/>
                <a:ea typeface="Calibri"/>
                <a:cs typeface="Calibri"/>
                <a:sym typeface="Calibri"/>
              </a:rPr>
              <a:t> Learning</a:t>
            </a:r>
            <a:endParaRPr dirty="0"/>
          </a:p>
        </p:txBody>
      </p:sp>
      <p:sp>
        <p:nvSpPr>
          <p:cNvPr id="169" name="Google Shape;169;p8"/>
          <p:cNvSpPr txBox="1"/>
          <p:nvPr/>
        </p:nvSpPr>
        <p:spPr>
          <a:xfrm>
            <a:off x="8299573" y="842164"/>
            <a:ext cx="288066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600" dirty="0" err="1">
                <a:solidFill>
                  <a:srgbClr val="023770"/>
                </a:solidFill>
                <a:latin typeface="Calibri"/>
                <a:ea typeface="Calibri"/>
                <a:cs typeface="Calibri"/>
                <a:sym typeface="Calibri"/>
              </a:rPr>
              <a:t>Reinforcement</a:t>
            </a:r>
            <a:r>
              <a:rPr lang="fr-FR" sz="1600" dirty="0">
                <a:solidFill>
                  <a:srgbClr val="023770"/>
                </a:solidFill>
                <a:latin typeface="Calibri"/>
                <a:ea typeface="Calibri"/>
                <a:cs typeface="Calibri"/>
                <a:sym typeface="Calibri"/>
              </a:rPr>
              <a:t> Learning</a:t>
            </a:r>
            <a:endParaRPr dirty="0"/>
          </a:p>
        </p:txBody>
      </p:sp>
      <p:grpSp>
        <p:nvGrpSpPr>
          <p:cNvPr id="175" name="Google Shape;175;p8"/>
          <p:cNvGrpSpPr/>
          <p:nvPr/>
        </p:nvGrpSpPr>
        <p:grpSpPr>
          <a:xfrm>
            <a:off x="3720808" y="1810719"/>
            <a:ext cx="1701166" cy="1362974"/>
            <a:chOff x="4328030" y="3252392"/>
            <a:chExt cx="1701166" cy="1362974"/>
          </a:xfrm>
        </p:grpSpPr>
        <p:sp>
          <p:nvSpPr>
            <p:cNvPr id="176" name="Google Shape;176;p8"/>
            <p:cNvSpPr/>
            <p:nvPr/>
          </p:nvSpPr>
          <p:spPr>
            <a:xfrm>
              <a:off x="4328030" y="3252392"/>
              <a:ext cx="1701166" cy="1362974"/>
            </a:xfrm>
            <a:prstGeom prst="roundRect">
              <a:avLst>
                <a:gd name="adj" fmla="val 16667"/>
              </a:avLst>
            </a:prstGeom>
            <a:solidFill>
              <a:schemeClr val="bg1"/>
            </a:solidFill>
            <a:ln w="12700" cap="flat" cmpd="sng">
              <a:solidFill>
                <a:schemeClr val="dk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200" b="1" dirty="0">
                  <a:solidFill>
                    <a:schemeClr val="dk1"/>
                  </a:solidFill>
                  <a:latin typeface="Calibri"/>
                  <a:ea typeface="Calibri"/>
                  <a:cs typeface="Calibri"/>
                  <a:sym typeface="Calibri"/>
                </a:rPr>
                <a:t>Image recognition</a:t>
              </a:r>
            </a:p>
          </p:txBody>
        </p:sp>
        <p:pic>
          <p:nvPicPr>
            <p:cNvPr id="177" name="Google Shape;177;p8"/>
            <p:cNvPicPr preferRelativeResize="0"/>
            <p:nvPr/>
          </p:nvPicPr>
          <p:blipFill rotWithShape="1">
            <a:blip r:embed="rId10">
              <a:alphaModFix/>
            </a:blip>
            <a:srcRect/>
            <a:stretch/>
          </p:blipFill>
          <p:spPr>
            <a:xfrm>
              <a:off x="4593034" y="3561998"/>
              <a:ext cx="1205657" cy="1017273"/>
            </a:xfrm>
            <a:prstGeom prst="rect">
              <a:avLst/>
            </a:prstGeom>
            <a:noFill/>
            <a:ln>
              <a:noFill/>
            </a:ln>
          </p:spPr>
        </p:pic>
      </p:grpSp>
      <p:sp>
        <p:nvSpPr>
          <p:cNvPr id="187" name="Google Shape;187;p8"/>
          <p:cNvSpPr/>
          <p:nvPr/>
        </p:nvSpPr>
        <p:spPr>
          <a:xfrm>
            <a:off x="9105789" y="1145252"/>
            <a:ext cx="1639003" cy="1639003"/>
          </a:xfrm>
          <a:prstGeom prst="pie">
            <a:avLst>
              <a:gd name="adj1" fmla="val 2205965"/>
              <a:gd name="adj2" fmla="val 5694002"/>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162" name="Google Shape;162;p8"/>
          <p:cNvPicPr preferRelativeResize="0"/>
          <p:nvPr/>
        </p:nvPicPr>
        <p:blipFill rotWithShape="1">
          <a:blip r:embed="rId11">
            <a:alphaModFix/>
          </a:blip>
          <a:srcRect/>
          <a:stretch/>
        </p:blipFill>
        <p:spPr>
          <a:xfrm>
            <a:off x="9274823" y="4846414"/>
            <a:ext cx="1484583" cy="241136"/>
          </a:xfrm>
          <a:prstGeom prst="rect">
            <a:avLst/>
          </a:prstGeom>
          <a:noFill/>
          <a:ln>
            <a:noFill/>
          </a:ln>
        </p:spPr>
      </p:pic>
      <p:sp>
        <p:nvSpPr>
          <p:cNvPr id="194" name="Google Shape;194;p8"/>
          <p:cNvSpPr/>
          <p:nvPr/>
        </p:nvSpPr>
        <p:spPr>
          <a:xfrm>
            <a:off x="9159209" y="3608035"/>
            <a:ext cx="1683654" cy="1549018"/>
          </a:xfrm>
          <a:prstGeom prst="roundRect">
            <a:avLst>
              <a:gd name="adj" fmla="val 16667"/>
            </a:avLst>
          </a:prstGeom>
          <a:noFill/>
          <a:ln w="12700" cap="flat" cmpd="sng">
            <a:solidFill>
              <a:schemeClr val="dk2"/>
            </a:solidFill>
            <a:prstDash val="solid"/>
            <a:miter lim="800000"/>
            <a:headEnd type="none" w="sm" len="sm"/>
            <a:tailEnd type="none" w="sm" len="sm"/>
          </a:ln>
        </p:spPr>
        <p:txBody>
          <a:bodyPr spcFirstLastPara="1" wrap="none" lIns="91425" tIns="45700" rIns="91425" bIns="45700" anchor="t" anchorCtr="0">
            <a:noAutofit/>
          </a:bodyPr>
          <a:lstStyle/>
          <a:p>
            <a:pPr lvl="0" algn="ctr"/>
            <a:r>
              <a:rPr lang="fr-FR" sz="1200" b="1" dirty="0" err="1">
                <a:solidFill>
                  <a:schemeClr val="dk1"/>
                </a:solidFill>
                <a:latin typeface="Calibri"/>
                <a:ea typeface="Calibri"/>
                <a:cs typeface="Calibri"/>
                <a:sym typeface="Calibri"/>
              </a:rPr>
              <a:t>Blocked</a:t>
            </a:r>
            <a:r>
              <a:rPr lang="fr-FR" sz="1200" b="1" dirty="0">
                <a:solidFill>
                  <a:schemeClr val="dk1"/>
                </a:solidFill>
                <a:latin typeface="Calibri"/>
                <a:ea typeface="Calibri"/>
                <a:cs typeface="Calibri"/>
                <a:sym typeface="Calibri"/>
              </a:rPr>
              <a:t> vs. Motion</a:t>
            </a:r>
          </a:p>
        </p:txBody>
      </p:sp>
      <p:grpSp>
        <p:nvGrpSpPr>
          <p:cNvPr id="7" name="Groupe 6"/>
          <p:cNvGrpSpPr/>
          <p:nvPr/>
        </p:nvGrpSpPr>
        <p:grpSpPr>
          <a:xfrm>
            <a:off x="10248316" y="1394979"/>
            <a:ext cx="1701166" cy="1362974"/>
            <a:chOff x="10220916" y="3252392"/>
            <a:chExt cx="1701166" cy="1362974"/>
          </a:xfrm>
        </p:grpSpPr>
        <p:sp>
          <p:nvSpPr>
            <p:cNvPr id="197" name="Google Shape;197;p8"/>
            <p:cNvSpPr/>
            <p:nvPr/>
          </p:nvSpPr>
          <p:spPr>
            <a:xfrm>
              <a:off x="10220916" y="3252392"/>
              <a:ext cx="1701166" cy="1362974"/>
            </a:xfrm>
            <a:prstGeom prst="roundRect">
              <a:avLst>
                <a:gd name="adj" fmla="val 16667"/>
              </a:avLst>
            </a:prstGeom>
            <a:solidFill>
              <a:schemeClr val="bg1"/>
            </a:solidFill>
            <a:ln w="12700" cap="flat" cmpd="sng">
              <a:solidFill>
                <a:schemeClr val="dk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200" b="1" dirty="0">
                  <a:solidFill>
                    <a:schemeClr val="dk1"/>
                  </a:solidFill>
                  <a:latin typeface="Calibri"/>
                  <a:ea typeface="Calibri"/>
                  <a:cs typeface="Calibri"/>
                  <a:sym typeface="Calibri"/>
                </a:rPr>
                <a:t>Line </a:t>
              </a:r>
              <a:r>
                <a:rPr lang="fr-FR" sz="1200" b="1" dirty="0" err="1">
                  <a:solidFill>
                    <a:schemeClr val="dk1"/>
                  </a:solidFill>
                  <a:latin typeface="Calibri"/>
                  <a:ea typeface="Calibri"/>
                  <a:cs typeface="Calibri"/>
                  <a:sym typeface="Calibri"/>
                </a:rPr>
                <a:t>tracking</a:t>
              </a:r>
              <a:endParaRPr lang="fr-FR" sz="1200" b="1" dirty="0">
                <a:solidFill>
                  <a:schemeClr val="dk1"/>
                </a:solidFill>
                <a:latin typeface="Calibri"/>
                <a:ea typeface="Calibri"/>
                <a:cs typeface="Calibri"/>
                <a:sym typeface="Calibri"/>
              </a:endParaRPr>
            </a:p>
          </p:txBody>
        </p:sp>
        <p:pic>
          <p:nvPicPr>
            <p:cNvPr id="198" name="Google Shape;198;p8"/>
            <p:cNvPicPr preferRelativeResize="0"/>
            <p:nvPr/>
          </p:nvPicPr>
          <p:blipFill rotWithShape="1">
            <a:blip r:embed="rId12">
              <a:alphaModFix/>
            </a:blip>
            <a:srcRect l="67500" t="23656" r="19354" b="59857"/>
            <a:stretch/>
          </p:blipFill>
          <p:spPr>
            <a:xfrm>
              <a:off x="10370995" y="3576413"/>
              <a:ext cx="1401008" cy="988441"/>
            </a:xfrm>
            <a:prstGeom prst="rect">
              <a:avLst/>
            </a:prstGeom>
            <a:noFill/>
            <a:ln>
              <a:noFill/>
            </a:ln>
          </p:spPr>
        </p:pic>
      </p:grpSp>
      <p:grpSp>
        <p:nvGrpSpPr>
          <p:cNvPr id="9" name="Groupe 8"/>
          <p:cNvGrpSpPr/>
          <p:nvPr/>
        </p:nvGrpSpPr>
        <p:grpSpPr>
          <a:xfrm>
            <a:off x="2682810" y="5492748"/>
            <a:ext cx="3539164" cy="1362974"/>
            <a:chOff x="8382918" y="5348525"/>
            <a:chExt cx="3539164" cy="1362974"/>
          </a:xfrm>
        </p:grpSpPr>
        <p:sp>
          <p:nvSpPr>
            <p:cNvPr id="206" name="Google Shape;206;p8"/>
            <p:cNvSpPr/>
            <p:nvPr/>
          </p:nvSpPr>
          <p:spPr>
            <a:xfrm>
              <a:off x="8382918" y="5348525"/>
              <a:ext cx="3539164" cy="1362974"/>
            </a:xfrm>
            <a:prstGeom prst="roundRect">
              <a:avLst>
                <a:gd name="adj" fmla="val 16667"/>
              </a:avLst>
            </a:prstGeom>
            <a:solidFill>
              <a:schemeClr val="bg1"/>
            </a:solidFill>
            <a:ln w="12700" cap="flat" cmpd="sng">
              <a:solidFill>
                <a:schemeClr val="dk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200" b="1" dirty="0">
                  <a:solidFill>
                    <a:schemeClr val="dk1"/>
                  </a:solidFill>
                  <a:latin typeface="Calibri"/>
                  <a:ea typeface="Calibri"/>
                  <a:cs typeface="Calibri"/>
                  <a:sym typeface="Calibri"/>
                </a:rPr>
                <a:t>Code AI</a:t>
              </a:r>
              <a:endParaRPr sz="1200" b="1" dirty="0">
                <a:solidFill>
                  <a:schemeClr val="dk1"/>
                </a:solidFill>
                <a:latin typeface="Calibri"/>
                <a:ea typeface="Calibri"/>
                <a:cs typeface="Calibri"/>
                <a:sym typeface="Calibri"/>
              </a:endParaRPr>
            </a:p>
          </p:txBody>
        </p:sp>
        <p:sp>
          <p:nvSpPr>
            <p:cNvPr id="207" name="Google Shape;207;p8"/>
            <p:cNvSpPr/>
            <p:nvPr/>
          </p:nvSpPr>
          <p:spPr>
            <a:xfrm>
              <a:off x="8477944" y="5650197"/>
              <a:ext cx="3358108" cy="1015663"/>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dirty="0" err="1">
                  <a:solidFill>
                    <a:srgbClr val="0032B3"/>
                  </a:solidFill>
                  <a:latin typeface="Consolas"/>
                  <a:ea typeface="Consolas"/>
                  <a:cs typeface="Consolas"/>
                  <a:sym typeface="Consolas"/>
                </a:rPr>
                <a:t>def</a:t>
              </a:r>
              <a:r>
                <a:rPr lang="fr-FR" sz="1200" dirty="0">
                  <a:solidFill>
                    <a:srgbClr val="0032B3"/>
                  </a:solidFill>
                  <a:latin typeface="Consolas"/>
                  <a:ea typeface="Consolas"/>
                  <a:cs typeface="Consolas"/>
                  <a:sym typeface="Consolas"/>
                </a:rPr>
                <a:t> </a:t>
              </a:r>
              <a:r>
                <a:rPr lang="fr-FR" sz="1200" dirty="0" err="1">
                  <a:solidFill>
                    <a:srgbClr val="000000"/>
                  </a:solidFill>
                  <a:latin typeface="Consolas"/>
                  <a:ea typeface="Consolas"/>
                  <a:cs typeface="Consolas"/>
                  <a:sym typeface="Consolas"/>
                </a:rPr>
                <a:t>take_decision</a:t>
              </a:r>
              <a:r>
                <a:rPr lang="fr-FR" sz="1200" dirty="0">
                  <a:solidFill>
                    <a:srgbClr val="080808"/>
                  </a:solidFill>
                  <a:latin typeface="Consolas"/>
                  <a:ea typeface="Consolas"/>
                  <a:cs typeface="Consolas"/>
                  <a:sym typeface="Consolas"/>
                </a:rPr>
                <a:t>(x):</a:t>
              </a:r>
              <a:endParaRPr dirty="0"/>
            </a:p>
            <a:p>
              <a:pPr marL="0" marR="0" lvl="0" indent="0" algn="l" rtl="0">
                <a:spcBef>
                  <a:spcPts val="0"/>
                </a:spcBef>
                <a:spcAft>
                  <a:spcPts val="0"/>
                </a:spcAft>
                <a:buNone/>
              </a:pPr>
              <a:r>
                <a:rPr lang="fr-FR" sz="1200" dirty="0">
                  <a:solidFill>
                    <a:srgbClr val="080808"/>
                  </a:solidFill>
                  <a:latin typeface="Consolas"/>
                  <a:ea typeface="Consolas"/>
                  <a:cs typeface="Consolas"/>
                  <a:sym typeface="Consolas"/>
                </a:rPr>
                <a:t>    </a:t>
              </a:r>
              <a:r>
                <a:rPr lang="fr-FR" sz="1200" dirty="0">
                  <a:solidFill>
                    <a:srgbClr val="0032B3"/>
                  </a:solidFill>
                  <a:latin typeface="Consolas"/>
                  <a:ea typeface="Consolas"/>
                  <a:cs typeface="Consolas"/>
                  <a:sym typeface="Consolas"/>
                </a:rPr>
                <a:t>if </a:t>
              </a:r>
              <a:r>
                <a:rPr lang="fr-FR" sz="1200" dirty="0" err="1">
                  <a:solidFill>
                    <a:srgbClr val="080808"/>
                  </a:solidFill>
                  <a:latin typeface="Consolas"/>
                  <a:ea typeface="Consolas"/>
                  <a:cs typeface="Consolas"/>
                  <a:sym typeface="Consolas"/>
                </a:rPr>
                <a:t>X_training</a:t>
              </a:r>
              <a:r>
                <a:rPr lang="fr-FR" sz="1200" dirty="0">
                  <a:solidFill>
                    <a:srgbClr val="080808"/>
                  </a:solidFill>
                  <a:latin typeface="Consolas"/>
                  <a:ea typeface="Consolas"/>
                  <a:cs typeface="Consolas"/>
                  <a:sym typeface="Consolas"/>
                </a:rPr>
                <a:t> </a:t>
              </a:r>
              <a:r>
                <a:rPr lang="fr-FR" sz="1200" dirty="0" err="1">
                  <a:solidFill>
                    <a:srgbClr val="0032B3"/>
                  </a:solidFill>
                  <a:latin typeface="Consolas"/>
                  <a:ea typeface="Consolas"/>
                  <a:cs typeface="Consolas"/>
                  <a:sym typeface="Consolas"/>
                </a:rPr>
                <a:t>is</a:t>
              </a:r>
              <a:r>
                <a:rPr lang="fr-FR" sz="1200" dirty="0">
                  <a:solidFill>
                    <a:srgbClr val="0032B3"/>
                  </a:solidFill>
                  <a:latin typeface="Consolas"/>
                  <a:ea typeface="Consolas"/>
                  <a:cs typeface="Consolas"/>
                  <a:sym typeface="Consolas"/>
                </a:rPr>
                <a:t> None</a:t>
              </a:r>
              <a:r>
                <a:rPr lang="fr-FR" sz="1200" dirty="0">
                  <a:solidFill>
                    <a:srgbClr val="080808"/>
                  </a:solidFill>
                  <a:latin typeface="Consolas"/>
                  <a:ea typeface="Consolas"/>
                  <a:cs typeface="Consolas"/>
                  <a:sym typeface="Consolas"/>
                </a:rPr>
                <a:t>:</a:t>
              </a:r>
              <a:endParaRPr dirty="0"/>
            </a:p>
            <a:p>
              <a:pPr marL="0" marR="0" lvl="0" indent="0" algn="l" rtl="0">
                <a:spcBef>
                  <a:spcPts val="0"/>
                </a:spcBef>
                <a:spcAft>
                  <a:spcPts val="0"/>
                </a:spcAft>
                <a:buNone/>
              </a:pPr>
              <a:r>
                <a:rPr lang="fr-FR" sz="1200" dirty="0">
                  <a:solidFill>
                    <a:srgbClr val="080808"/>
                  </a:solidFill>
                  <a:latin typeface="Consolas"/>
                  <a:ea typeface="Consolas"/>
                  <a:cs typeface="Consolas"/>
                  <a:sym typeface="Consolas"/>
                </a:rPr>
                <a:t>        </a:t>
              </a:r>
              <a:r>
                <a:rPr lang="fr-FR" sz="1200" dirty="0">
                  <a:solidFill>
                    <a:srgbClr val="0032B3"/>
                  </a:solidFill>
                  <a:latin typeface="Consolas"/>
                  <a:ea typeface="Consolas"/>
                  <a:cs typeface="Consolas"/>
                  <a:sym typeface="Consolas"/>
                </a:rPr>
                <a:t>return </a:t>
              </a:r>
              <a:r>
                <a:rPr lang="fr-FR" sz="1200" dirty="0">
                  <a:solidFill>
                    <a:srgbClr val="1650EB"/>
                  </a:solidFill>
                  <a:latin typeface="Consolas"/>
                  <a:ea typeface="Consolas"/>
                  <a:cs typeface="Consolas"/>
                  <a:sym typeface="Consolas"/>
                </a:rPr>
                <a:t>0</a:t>
              </a:r>
              <a:endParaRPr dirty="0"/>
            </a:p>
            <a:p>
              <a:pPr marL="0" marR="0" lvl="0" indent="0" algn="l" rtl="0">
                <a:spcBef>
                  <a:spcPts val="0"/>
                </a:spcBef>
                <a:spcAft>
                  <a:spcPts val="0"/>
                </a:spcAft>
                <a:buNone/>
              </a:pPr>
              <a:r>
                <a:rPr lang="fr-FR" sz="1200" dirty="0">
                  <a:solidFill>
                    <a:srgbClr val="1650EB"/>
                  </a:solidFill>
                  <a:latin typeface="Consolas"/>
                  <a:ea typeface="Consolas"/>
                  <a:cs typeface="Consolas"/>
                  <a:sym typeface="Consolas"/>
                </a:rPr>
                <a:t>    </a:t>
              </a:r>
              <a:r>
                <a:rPr lang="fr-FR" sz="1200" dirty="0">
                  <a:solidFill>
                    <a:srgbClr val="0032B3"/>
                  </a:solidFill>
                  <a:latin typeface="Consolas"/>
                  <a:ea typeface="Consolas"/>
                  <a:cs typeface="Consolas"/>
                  <a:sym typeface="Consolas"/>
                </a:rPr>
                <a:t>return </a:t>
              </a:r>
              <a:r>
                <a:rPr lang="fr-FR" sz="1200" dirty="0" err="1">
                  <a:solidFill>
                    <a:srgbClr val="080808"/>
                  </a:solidFill>
                  <a:latin typeface="Consolas"/>
                  <a:ea typeface="Consolas"/>
                  <a:cs typeface="Consolas"/>
                  <a:sym typeface="Consolas"/>
                </a:rPr>
                <a:t>nearest_neighbor_decision</a:t>
              </a:r>
              <a:r>
                <a:rPr lang="fr-FR" sz="1200" dirty="0">
                  <a:solidFill>
                    <a:srgbClr val="080808"/>
                  </a:solidFill>
                  <a:latin typeface="Consolas"/>
                  <a:ea typeface="Consolas"/>
                  <a:cs typeface="Consolas"/>
                  <a:sym typeface="Consolas"/>
                </a:rPr>
                <a:t>(</a:t>
              </a:r>
              <a:endParaRPr dirty="0"/>
            </a:p>
            <a:p>
              <a:pPr marL="0" marR="0" lvl="0" indent="0" algn="l" rtl="0">
                <a:spcBef>
                  <a:spcPts val="0"/>
                </a:spcBef>
                <a:spcAft>
                  <a:spcPts val="0"/>
                </a:spcAft>
                <a:buNone/>
              </a:pPr>
              <a:r>
                <a:rPr lang="fr-FR" sz="1200" dirty="0">
                  <a:solidFill>
                    <a:srgbClr val="080808"/>
                  </a:solidFill>
                  <a:latin typeface="Consolas"/>
                  <a:ea typeface="Consolas"/>
                  <a:cs typeface="Consolas"/>
                  <a:sym typeface="Consolas"/>
                </a:rPr>
                <a:t>        </a:t>
              </a:r>
              <a:r>
                <a:rPr lang="fr-FR" sz="1200" dirty="0" err="1">
                  <a:solidFill>
                    <a:srgbClr val="080808"/>
                  </a:solidFill>
                  <a:latin typeface="Consolas"/>
                  <a:ea typeface="Consolas"/>
                  <a:cs typeface="Consolas"/>
                  <a:sym typeface="Consolas"/>
                </a:rPr>
                <a:t>X_training</a:t>
              </a:r>
              <a:r>
                <a:rPr lang="fr-FR" sz="1200" dirty="0">
                  <a:solidFill>
                    <a:srgbClr val="080808"/>
                  </a:solidFill>
                  <a:latin typeface="Consolas"/>
                  <a:ea typeface="Consolas"/>
                  <a:cs typeface="Consolas"/>
                  <a:sym typeface="Consolas"/>
                </a:rPr>
                <a:t>, </a:t>
              </a:r>
              <a:r>
                <a:rPr lang="fr-FR" sz="1200" dirty="0" err="1">
                  <a:solidFill>
                    <a:srgbClr val="080808"/>
                  </a:solidFill>
                  <a:latin typeface="Consolas"/>
                  <a:ea typeface="Consolas"/>
                  <a:cs typeface="Consolas"/>
                  <a:sym typeface="Consolas"/>
                </a:rPr>
                <a:t>y_training</a:t>
              </a:r>
              <a:r>
                <a:rPr lang="fr-FR" sz="1200" dirty="0">
                  <a:solidFill>
                    <a:srgbClr val="080808"/>
                  </a:solidFill>
                  <a:latin typeface="Consolas"/>
                  <a:ea typeface="Consolas"/>
                  <a:cs typeface="Consolas"/>
                  <a:sym typeface="Consolas"/>
                </a:rPr>
                <a:t>, x) </a:t>
              </a:r>
              <a:endParaRPr sz="1200" dirty="0">
                <a:solidFill>
                  <a:schemeClr val="dk1"/>
                </a:solidFill>
                <a:latin typeface="Calibri"/>
                <a:ea typeface="Calibri"/>
                <a:cs typeface="Calibri"/>
                <a:sym typeface="Calibri"/>
              </a:endParaRPr>
            </a:p>
          </p:txBody>
        </p:sp>
      </p:grpSp>
      <p:grpSp>
        <p:nvGrpSpPr>
          <p:cNvPr id="6" name="Groupe 5"/>
          <p:cNvGrpSpPr/>
          <p:nvPr/>
        </p:nvGrpSpPr>
        <p:grpSpPr>
          <a:xfrm>
            <a:off x="9159209" y="1733739"/>
            <a:ext cx="1701166" cy="1362974"/>
            <a:chOff x="8382918" y="3252392"/>
            <a:chExt cx="1701166" cy="1362974"/>
          </a:xfrm>
        </p:grpSpPr>
        <p:sp>
          <p:nvSpPr>
            <p:cNvPr id="196" name="Google Shape;196;p8"/>
            <p:cNvSpPr/>
            <p:nvPr/>
          </p:nvSpPr>
          <p:spPr>
            <a:xfrm>
              <a:off x="8382918" y="3252392"/>
              <a:ext cx="1701166" cy="1362974"/>
            </a:xfrm>
            <a:prstGeom prst="roundRect">
              <a:avLst>
                <a:gd name="adj" fmla="val 16667"/>
              </a:avLst>
            </a:prstGeom>
            <a:solidFill>
              <a:schemeClr val="bg1"/>
            </a:solidFill>
            <a:ln w="12700" cap="flat" cmpd="sng">
              <a:solidFill>
                <a:schemeClr val="dk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200" b="1">
                  <a:solidFill>
                    <a:schemeClr val="dk1"/>
                  </a:solidFill>
                  <a:latin typeface="Calibri"/>
                  <a:ea typeface="Calibri"/>
                  <a:cs typeface="Calibri"/>
                  <a:sym typeface="Calibri"/>
                </a:rPr>
                <a:t>Football</a:t>
              </a:r>
              <a:endParaRPr sz="1200" b="1">
                <a:solidFill>
                  <a:schemeClr val="dk1"/>
                </a:solidFill>
                <a:latin typeface="Calibri"/>
                <a:ea typeface="Calibri"/>
                <a:cs typeface="Calibri"/>
                <a:sym typeface="Calibri"/>
              </a:endParaRPr>
            </a:p>
          </p:txBody>
        </p:sp>
        <p:pic>
          <p:nvPicPr>
            <p:cNvPr id="202" name="Google Shape;202;p8"/>
            <p:cNvPicPr preferRelativeResize="0"/>
            <p:nvPr/>
          </p:nvPicPr>
          <p:blipFill rotWithShape="1">
            <a:blip r:embed="rId13">
              <a:alphaModFix/>
            </a:blip>
            <a:srcRect l="17464" t="34122" r="17282" b="27884"/>
            <a:stretch/>
          </p:blipFill>
          <p:spPr>
            <a:xfrm>
              <a:off x="8591096" y="3560260"/>
              <a:ext cx="1358793" cy="1003010"/>
            </a:xfrm>
            <a:prstGeom prst="rect">
              <a:avLst/>
            </a:prstGeom>
            <a:noFill/>
            <a:ln>
              <a:noFill/>
            </a:ln>
          </p:spPr>
        </p:pic>
      </p:grpSp>
      <p:sp>
        <p:nvSpPr>
          <p:cNvPr id="56" name="Google Shape;167;p8"/>
          <p:cNvSpPr txBox="1"/>
          <p:nvPr/>
        </p:nvSpPr>
        <p:spPr>
          <a:xfrm rot="16200000">
            <a:off x="-220528" y="4306230"/>
            <a:ext cx="910796" cy="338514"/>
          </a:xfrm>
          <a:prstGeom prst="rect">
            <a:avLst/>
          </a:prstGeom>
          <a:noFill/>
          <a:ln>
            <a:noFill/>
          </a:ln>
        </p:spPr>
        <p:txBody>
          <a:bodyPr spcFirstLastPara="1" wrap="none" lIns="91425" tIns="45700" rIns="91425" bIns="45700" anchor="t" anchorCtr="0">
            <a:spAutoFit/>
          </a:bodyPr>
          <a:lstStyle/>
          <a:p>
            <a:pPr marL="0" marR="0" lvl="0" indent="0" algn="ctr" rtl="0">
              <a:spcBef>
                <a:spcPts val="0"/>
              </a:spcBef>
              <a:spcAft>
                <a:spcPts val="0"/>
              </a:spcAft>
              <a:buNone/>
            </a:pPr>
            <a:r>
              <a:rPr lang="fr-FR" sz="1600" dirty="0" err="1">
                <a:solidFill>
                  <a:srgbClr val="023770"/>
                </a:solidFill>
                <a:latin typeface="Calibri"/>
                <a:ea typeface="Calibri"/>
                <a:cs typeface="Calibri"/>
                <a:sym typeface="Calibri"/>
              </a:rPr>
              <a:t>Visualize</a:t>
            </a:r>
            <a:endParaRPr dirty="0"/>
          </a:p>
        </p:txBody>
      </p:sp>
      <p:sp>
        <p:nvSpPr>
          <p:cNvPr id="57" name="Google Shape;167;p8"/>
          <p:cNvSpPr txBox="1"/>
          <p:nvPr/>
        </p:nvSpPr>
        <p:spPr>
          <a:xfrm rot="16200000">
            <a:off x="-335942" y="2012406"/>
            <a:ext cx="1141629" cy="338514"/>
          </a:xfrm>
          <a:prstGeom prst="rect">
            <a:avLst/>
          </a:prstGeom>
          <a:noFill/>
          <a:ln>
            <a:noFill/>
          </a:ln>
        </p:spPr>
        <p:txBody>
          <a:bodyPr spcFirstLastPara="1" wrap="none" lIns="91425" tIns="45700" rIns="91425" bIns="45700" anchor="t" anchorCtr="0">
            <a:spAutoFit/>
          </a:bodyPr>
          <a:lstStyle/>
          <a:p>
            <a:pPr marL="0" marR="0" lvl="0" indent="0" algn="ctr" rtl="0">
              <a:spcBef>
                <a:spcPts val="0"/>
              </a:spcBef>
              <a:spcAft>
                <a:spcPts val="0"/>
              </a:spcAft>
              <a:buNone/>
            </a:pPr>
            <a:r>
              <a:rPr lang="fr-FR" sz="1600" dirty="0" err="1">
                <a:solidFill>
                  <a:srgbClr val="023770"/>
                </a:solidFill>
                <a:latin typeface="Calibri"/>
                <a:ea typeface="Calibri"/>
                <a:cs typeface="Calibri"/>
                <a:sym typeface="Calibri"/>
              </a:rPr>
              <a:t>Manipulate</a:t>
            </a:r>
            <a:endParaRPr dirty="0"/>
          </a:p>
        </p:txBody>
      </p:sp>
      <p:cxnSp>
        <p:nvCxnSpPr>
          <p:cNvPr id="51" name="Connecteur droit 50">
            <a:extLst>
              <a:ext uri="{FF2B5EF4-FFF2-40B4-BE49-F238E27FC236}">
                <a16:creationId xmlns:a16="http://schemas.microsoft.com/office/drawing/2014/main" id="{76EC3E02-5948-7653-44D6-E2CE226C4149}"/>
              </a:ext>
            </a:extLst>
          </p:cNvPr>
          <p:cNvCxnSpPr/>
          <p:nvPr/>
        </p:nvCxnSpPr>
        <p:spPr>
          <a:xfrm>
            <a:off x="65606" y="5453009"/>
            <a:ext cx="12126394" cy="0"/>
          </a:xfrm>
          <a:prstGeom prst="line">
            <a:avLst/>
          </a:prstGeom>
          <a:ln w="12700">
            <a:solidFill>
              <a:schemeClr val="bg2"/>
            </a:solidFill>
            <a:prstDash val="dash"/>
          </a:ln>
        </p:spPr>
        <p:style>
          <a:lnRef idx="1">
            <a:schemeClr val="accent1"/>
          </a:lnRef>
          <a:fillRef idx="0">
            <a:schemeClr val="accent1"/>
          </a:fillRef>
          <a:effectRef idx="0">
            <a:schemeClr val="accent1"/>
          </a:effectRef>
          <a:fontRef idx="minor">
            <a:schemeClr val="tx1"/>
          </a:fontRef>
        </p:style>
      </p:cxnSp>
      <p:grpSp>
        <p:nvGrpSpPr>
          <p:cNvPr id="5" name="Groupe 4">
            <a:extLst>
              <a:ext uri="{FF2B5EF4-FFF2-40B4-BE49-F238E27FC236}">
                <a16:creationId xmlns:a16="http://schemas.microsoft.com/office/drawing/2014/main" id="{20E80210-58E3-06F0-7B26-DF9D49DD1CE1}"/>
              </a:ext>
            </a:extLst>
          </p:cNvPr>
          <p:cNvGrpSpPr/>
          <p:nvPr/>
        </p:nvGrpSpPr>
        <p:grpSpPr>
          <a:xfrm>
            <a:off x="392215" y="1228186"/>
            <a:ext cx="895682" cy="1022203"/>
            <a:chOff x="4416654" y="1841943"/>
            <a:chExt cx="3447186" cy="3934125"/>
          </a:xfrm>
        </p:grpSpPr>
        <p:pic>
          <p:nvPicPr>
            <p:cNvPr id="55" name="Google Shape;86;p4">
              <a:extLst>
                <a:ext uri="{FF2B5EF4-FFF2-40B4-BE49-F238E27FC236}">
                  <a16:creationId xmlns:a16="http://schemas.microsoft.com/office/drawing/2014/main" id="{6EA29EEC-DA71-7BE9-BFD2-FC09EAC35E63}"/>
                </a:ext>
              </a:extLst>
            </p:cNvPr>
            <p:cNvPicPr preferRelativeResize="0"/>
            <p:nvPr/>
          </p:nvPicPr>
          <p:blipFill rotWithShape="1">
            <a:blip r:embed="rId14">
              <a:clrChange>
                <a:clrFrom>
                  <a:srgbClr val="FFFFFF"/>
                </a:clrFrom>
                <a:clrTo>
                  <a:srgbClr val="FFFFFF">
                    <a:alpha val="0"/>
                  </a:srgbClr>
                </a:clrTo>
              </a:clrChange>
              <a:alphaModFix/>
            </a:blip>
            <a:srcRect/>
            <a:stretch/>
          </p:blipFill>
          <p:spPr>
            <a:xfrm flipH="1">
              <a:off x="4416654" y="1841943"/>
              <a:ext cx="3447186" cy="3934124"/>
            </a:xfrm>
            <a:prstGeom prst="rect">
              <a:avLst/>
            </a:prstGeom>
            <a:noFill/>
            <a:ln>
              <a:noFill/>
            </a:ln>
          </p:spPr>
        </p:pic>
        <p:sp>
          <p:nvSpPr>
            <p:cNvPr id="62" name="Parallélogramme 61">
              <a:extLst>
                <a:ext uri="{FF2B5EF4-FFF2-40B4-BE49-F238E27FC236}">
                  <a16:creationId xmlns:a16="http://schemas.microsoft.com/office/drawing/2014/main" id="{9B553654-B599-14D6-8D91-F8CF08A5AD19}"/>
                </a:ext>
              </a:extLst>
            </p:cNvPr>
            <p:cNvSpPr/>
            <p:nvPr/>
          </p:nvSpPr>
          <p:spPr>
            <a:xfrm rot="5400000" flipV="1">
              <a:off x="5549760" y="3461988"/>
              <a:ext cx="2930764" cy="1697396"/>
            </a:xfrm>
            <a:prstGeom prst="parallelogram">
              <a:avLst>
                <a:gd name="adj" fmla="val 57777"/>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Parallélogramme 64">
              <a:extLst>
                <a:ext uri="{FF2B5EF4-FFF2-40B4-BE49-F238E27FC236}">
                  <a16:creationId xmlns:a16="http://schemas.microsoft.com/office/drawing/2014/main" id="{AC9AA1DD-E9A2-F2C6-2307-5E86C00FDF76}"/>
                </a:ext>
              </a:extLst>
            </p:cNvPr>
            <p:cNvSpPr/>
            <p:nvPr/>
          </p:nvSpPr>
          <p:spPr>
            <a:xfrm rot="12600000" flipH="1" flipV="1">
              <a:off x="4682232" y="1971813"/>
              <a:ext cx="2930763" cy="1697396"/>
            </a:xfrm>
            <a:prstGeom prst="parallelogram">
              <a:avLst>
                <a:gd name="adj" fmla="val 57777"/>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66" name="Google Shape;167;p8">
            <a:extLst>
              <a:ext uri="{FF2B5EF4-FFF2-40B4-BE49-F238E27FC236}">
                <a16:creationId xmlns:a16="http://schemas.microsoft.com/office/drawing/2014/main" id="{C723D832-661B-B23C-D58B-A84F3E83BE3E}"/>
              </a:ext>
            </a:extLst>
          </p:cNvPr>
          <p:cNvSpPr txBox="1"/>
          <p:nvPr/>
        </p:nvSpPr>
        <p:spPr>
          <a:xfrm rot="16200000">
            <a:off x="-71448" y="6031132"/>
            <a:ext cx="612638" cy="338514"/>
          </a:xfrm>
          <a:prstGeom prst="rect">
            <a:avLst/>
          </a:prstGeom>
          <a:noFill/>
          <a:ln>
            <a:noFill/>
          </a:ln>
        </p:spPr>
        <p:txBody>
          <a:bodyPr spcFirstLastPara="1" wrap="none" lIns="91425" tIns="45700" rIns="91425" bIns="45700" anchor="t" anchorCtr="0">
            <a:spAutoFit/>
          </a:bodyPr>
          <a:lstStyle/>
          <a:p>
            <a:pPr marL="0" marR="0" lvl="0" indent="0" algn="ctr" rtl="0">
              <a:spcBef>
                <a:spcPts val="0"/>
              </a:spcBef>
              <a:spcAft>
                <a:spcPts val="0"/>
              </a:spcAft>
              <a:buNone/>
            </a:pPr>
            <a:r>
              <a:rPr lang="fr-FR" sz="1600" dirty="0">
                <a:solidFill>
                  <a:srgbClr val="023770"/>
                </a:solidFill>
                <a:latin typeface="Calibri"/>
                <a:ea typeface="Calibri"/>
                <a:cs typeface="Calibri"/>
                <a:sym typeface="Calibri"/>
              </a:rPr>
              <a:t>Code</a:t>
            </a:r>
            <a:endParaRPr dirty="0"/>
          </a:p>
        </p:txBody>
      </p:sp>
      <p:grpSp>
        <p:nvGrpSpPr>
          <p:cNvPr id="67" name="Groupe 66">
            <a:extLst>
              <a:ext uri="{FF2B5EF4-FFF2-40B4-BE49-F238E27FC236}">
                <a16:creationId xmlns:a16="http://schemas.microsoft.com/office/drawing/2014/main" id="{C5ED3151-A259-C9C5-3CD0-D37A7A9190DF}"/>
              </a:ext>
            </a:extLst>
          </p:cNvPr>
          <p:cNvGrpSpPr/>
          <p:nvPr/>
        </p:nvGrpSpPr>
        <p:grpSpPr>
          <a:xfrm>
            <a:off x="392215" y="3365891"/>
            <a:ext cx="895682" cy="1022203"/>
            <a:chOff x="4416654" y="1841943"/>
            <a:chExt cx="3447186" cy="3934125"/>
          </a:xfrm>
        </p:grpSpPr>
        <p:pic>
          <p:nvPicPr>
            <p:cNvPr id="68" name="Google Shape;86;p4">
              <a:extLst>
                <a:ext uri="{FF2B5EF4-FFF2-40B4-BE49-F238E27FC236}">
                  <a16:creationId xmlns:a16="http://schemas.microsoft.com/office/drawing/2014/main" id="{36D7E8E2-8B78-3168-D02D-3068A4A7017E}"/>
                </a:ext>
              </a:extLst>
            </p:cNvPr>
            <p:cNvPicPr preferRelativeResize="0"/>
            <p:nvPr/>
          </p:nvPicPr>
          <p:blipFill rotWithShape="1">
            <a:blip r:embed="rId14">
              <a:clrChange>
                <a:clrFrom>
                  <a:srgbClr val="FFFFFF"/>
                </a:clrFrom>
                <a:clrTo>
                  <a:srgbClr val="FFFFFF">
                    <a:alpha val="0"/>
                  </a:srgbClr>
                </a:clrTo>
              </a:clrChange>
              <a:alphaModFix/>
            </a:blip>
            <a:srcRect/>
            <a:stretch/>
          </p:blipFill>
          <p:spPr>
            <a:xfrm flipH="1">
              <a:off x="4416654" y="1841943"/>
              <a:ext cx="3447186" cy="3934124"/>
            </a:xfrm>
            <a:prstGeom prst="rect">
              <a:avLst/>
            </a:prstGeom>
            <a:noFill/>
            <a:ln>
              <a:noFill/>
            </a:ln>
          </p:spPr>
        </p:pic>
        <p:sp>
          <p:nvSpPr>
            <p:cNvPr id="70" name="Parallélogramme 69">
              <a:extLst>
                <a:ext uri="{FF2B5EF4-FFF2-40B4-BE49-F238E27FC236}">
                  <a16:creationId xmlns:a16="http://schemas.microsoft.com/office/drawing/2014/main" id="{51736295-654C-A6CF-613D-3E478FB6BE40}"/>
                </a:ext>
              </a:extLst>
            </p:cNvPr>
            <p:cNvSpPr/>
            <p:nvPr/>
          </p:nvSpPr>
          <p:spPr>
            <a:xfrm rot="5400000" flipV="1">
              <a:off x="5549760" y="3461988"/>
              <a:ext cx="2930764" cy="1697396"/>
            </a:xfrm>
            <a:prstGeom prst="parallelogram">
              <a:avLst>
                <a:gd name="adj" fmla="val 57777"/>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73" name="Google Shape;86;p4">
            <a:extLst>
              <a:ext uri="{FF2B5EF4-FFF2-40B4-BE49-F238E27FC236}">
                <a16:creationId xmlns:a16="http://schemas.microsoft.com/office/drawing/2014/main" id="{D292793B-B228-8C32-87E2-B3961C8BB48C}"/>
              </a:ext>
            </a:extLst>
          </p:cNvPr>
          <p:cNvPicPr preferRelativeResize="0"/>
          <p:nvPr/>
        </p:nvPicPr>
        <p:blipFill rotWithShape="1">
          <a:blip r:embed="rId14">
            <a:clrChange>
              <a:clrFrom>
                <a:srgbClr val="FFFFFF"/>
              </a:clrFrom>
              <a:clrTo>
                <a:srgbClr val="FFFFFF">
                  <a:alpha val="0"/>
                </a:srgbClr>
              </a:clrTo>
            </a:clrChange>
            <a:alphaModFix/>
          </a:blip>
          <a:srcRect/>
          <a:stretch/>
        </p:blipFill>
        <p:spPr>
          <a:xfrm flipH="1">
            <a:off x="392215" y="5574781"/>
            <a:ext cx="895682" cy="1022203"/>
          </a:xfrm>
          <a:prstGeom prst="rect">
            <a:avLst/>
          </a:prstGeom>
          <a:noFill/>
          <a:ln>
            <a:noFill/>
          </a:ln>
        </p:spPr>
      </p:pic>
      <p:grpSp>
        <p:nvGrpSpPr>
          <p:cNvPr id="77" name="Groupe 76">
            <a:extLst>
              <a:ext uri="{FF2B5EF4-FFF2-40B4-BE49-F238E27FC236}">
                <a16:creationId xmlns:a16="http://schemas.microsoft.com/office/drawing/2014/main" id="{3D5F9A2E-9399-AF42-BF5E-8E18E28350DA}"/>
              </a:ext>
            </a:extLst>
          </p:cNvPr>
          <p:cNvGrpSpPr/>
          <p:nvPr/>
        </p:nvGrpSpPr>
        <p:grpSpPr>
          <a:xfrm>
            <a:off x="7970321" y="5492747"/>
            <a:ext cx="3539164" cy="1304287"/>
            <a:chOff x="8382918" y="5348525"/>
            <a:chExt cx="3539164" cy="1362974"/>
          </a:xfrm>
        </p:grpSpPr>
        <p:sp>
          <p:nvSpPr>
            <p:cNvPr id="78" name="Google Shape;206;p8">
              <a:extLst>
                <a:ext uri="{FF2B5EF4-FFF2-40B4-BE49-F238E27FC236}">
                  <a16:creationId xmlns:a16="http://schemas.microsoft.com/office/drawing/2014/main" id="{33CAD4CC-D9AE-490A-AA43-C0EB846F01AD}"/>
                </a:ext>
              </a:extLst>
            </p:cNvPr>
            <p:cNvSpPr/>
            <p:nvPr/>
          </p:nvSpPr>
          <p:spPr>
            <a:xfrm>
              <a:off x="8382918" y="5348525"/>
              <a:ext cx="3539164" cy="1362974"/>
            </a:xfrm>
            <a:prstGeom prst="roundRect">
              <a:avLst>
                <a:gd name="adj" fmla="val 16667"/>
              </a:avLst>
            </a:prstGeom>
            <a:solidFill>
              <a:schemeClr val="bg1"/>
            </a:solidFill>
            <a:ln w="12700" cap="flat" cmpd="sng">
              <a:solidFill>
                <a:schemeClr val="dk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200" b="1" dirty="0">
                  <a:solidFill>
                    <a:schemeClr val="dk1"/>
                  </a:solidFill>
                  <a:latin typeface="Calibri"/>
                  <a:ea typeface="Calibri"/>
                  <a:cs typeface="Calibri"/>
                  <a:sym typeface="Calibri"/>
                </a:rPr>
                <a:t>Code </a:t>
              </a:r>
              <a:r>
                <a:rPr lang="fr-FR" sz="1200" b="1" dirty="0" err="1">
                  <a:solidFill>
                    <a:schemeClr val="dk1"/>
                  </a:solidFill>
                  <a:latin typeface="Calibri"/>
                  <a:ea typeface="Calibri"/>
                  <a:cs typeface="Calibri"/>
                  <a:sym typeface="Calibri"/>
                </a:rPr>
                <a:t>Reward</a:t>
              </a:r>
              <a:endParaRPr sz="1200" b="1" dirty="0">
                <a:solidFill>
                  <a:schemeClr val="dk1"/>
                </a:solidFill>
                <a:latin typeface="Calibri"/>
                <a:ea typeface="Calibri"/>
                <a:cs typeface="Calibri"/>
                <a:sym typeface="Calibri"/>
              </a:endParaRPr>
            </a:p>
          </p:txBody>
        </p:sp>
        <p:sp>
          <p:nvSpPr>
            <p:cNvPr id="79" name="Google Shape;207;p8">
              <a:extLst>
                <a:ext uri="{FF2B5EF4-FFF2-40B4-BE49-F238E27FC236}">
                  <a16:creationId xmlns:a16="http://schemas.microsoft.com/office/drawing/2014/main" id="{7C5C8C71-7296-F6FE-2B60-2A51C1603871}"/>
                </a:ext>
              </a:extLst>
            </p:cNvPr>
            <p:cNvSpPr/>
            <p:nvPr/>
          </p:nvSpPr>
          <p:spPr>
            <a:xfrm>
              <a:off x="8712511" y="5683815"/>
              <a:ext cx="2733410" cy="868345"/>
            </a:xfrm>
            <a:prstGeom prst="rect">
              <a:avLst/>
            </a:prstGeom>
            <a:solidFill>
              <a:srgbClr val="F2F2F2"/>
            </a:solidFill>
            <a:ln>
              <a:noFill/>
            </a:ln>
          </p:spPr>
          <p:txBody>
            <a:bodyPr spcFirstLastPara="1" wrap="none" lIns="91425" tIns="45700" rIns="91425" bIns="45700" anchor="t" anchorCtr="0">
              <a:spAutoFit/>
            </a:bodyPr>
            <a:lstStyle/>
            <a:p>
              <a:pPr marL="0" marR="0" lvl="0" indent="0" algn="l" rtl="0">
                <a:spcBef>
                  <a:spcPts val="0"/>
                </a:spcBef>
                <a:spcAft>
                  <a:spcPts val="0"/>
                </a:spcAft>
                <a:buNone/>
              </a:pPr>
              <a:r>
                <a:rPr lang="en-US" sz="1200" dirty="0">
                  <a:solidFill>
                    <a:schemeClr val="tx2"/>
                  </a:solidFill>
                  <a:latin typeface="Consolas"/>
                  <a:ea typeface="Consolas"/>
                  <a:cs typeface="Consolas"/>
                  <a:sym typeface="Consolas"/>
                </a:rPr>
                <a:t>def</a:t>
              </a:r>
              <a:r>
                <a:rPr lang="en-US" sz="1200" dirty="0">
                  <a:solidFill>
                    <a:schemeClr val="tx1"/>
                  </a:solidFill>
                  <a:latin typeface="Consolas"/>
                  <a:ea typeface="Consolas"/>
                  <a:cs typeface="Consolas"/>
                  <a:sym typeface="Consolas"/>
                </a:rPr>
                <a:t> reward(state):</a:t>
              </a:r>
            </a:p>
            <a:p>
              <a:pPr marL="0" marR="0" lvl="0" indent="0" algn="l" rtl="0">
                <a:spcBef>
                  <a:spcPts val="0"/>
                </a:spcBef>
                <a:spcAft>
                  <a:spcPts val="0"/>
                </a:spcAft>
                <a:buNone/>
              </a:pPr>
              <a:r>
                <a:rPr lang="en-US" sz="1200" dirty="0">
                  <a:solidFill>
                    <a:schemeClr val="tx1"/>
                  </a:solidFill>
                  <a:latin typeface="Consolas"/>
                  <a:ea typeface="Consolas"/>
                  <a:cs typeface="Consolas"/>
                  <a:sym typeface="Consolas"/>
                </a:rPr>
                <a:t>    </a:t>
              </a:r>
              <a:r>
                <a:rPr lang="en-US" sz="1200" dirty="0">
                  <a:solidFill>
                    <a:schemeClr val="tx2"/>
                  </a:solidFill>
                  <a:latin typeface="Consolas"/>
                  <a:ea typeface="Consolas"/>
                  <a:cs typeface="Consolas"/>
                  <a:sym typeface="Consolas"/>
                </a:rPr>
                <a:t>print</a:t>
              </a:r>
              <a:r>
                <a:rPr lang="en-US" sz="1200" dirty="0">
                  <a:solidFill>
                    <a:schemeClr val="tx1"/>
                  </a:solidFill>
                  <a:latin typeface="Consolas"/>
                  <a:ea typeface="Consolas"/>
                  <a:cs typeface="Consolas"/>
                  <a:sym typeface="Consolas"/>
                </a:rPr>
                <a:t>(</a:t>
              </a:r>
              <a:r>
                <a:rPr lang="en-US" sz="1200" dirty="0">
                  <a:solidFill>
                    <a:schemeClr val="accent6"/>
                  </a:solidFill>
                  <a:latin typeface="Consolas"/>
                  <a:ea typeface="Consolas"/>
                  <a:cs typeface="Consolas"/>
                  <a:sym typeface="Consolas"/>
                </a:rPr>
                <a:t>'Current state is:'</a:t>
              </a:r>
              <a:r>
                <a:rPr lang="en-US" sz="1200" dirty="0">
                  <a:solidFill>
                    <a:schemeClr val="tx1"/>
                  </a:solidFill>
                  <a:latin typeface="Consolas"/>
                  <a:ea typeface="Consolas"/>
                  <a:cs typeface="Consolas"/>
                  <a:sym typeface="Consolas"/>
                </a:rPr>
                <a:t>)</a:t>
              </a:r>
            </a:p>
            <a:p>
              <a:pPr marL="0" marR="0" lvl="0" indent="0" algn="l" rtl="0">
                <a:spcBef>
                  <a:spcPts val="0"/>
                </a:spcBef>
                <a:spcAft>
                  <a:spcPts val="0"/>
                </a:spcAft>
                <a:buNone/>
              </a:pPr>
              <a:r>
                <a:rPr lang="en-US" sz="1200" dirty="0">
                  <a:solidFill>
                    <a:schemeClr val="tx1"/>
                  </a:solidFill>
                  <a:latin typeface="Consolas"/>
                  <a:ea typeface="Consolas"/>
                  <a:cs typeface="Consolas"/>
                  <a:sym typeface="Consolas"/>
                </a:rPr>
                <a:t>    </a:t>
              </a:r>
              <a:r>
                <a:rPr lang="en-US" sz="1200" dirty="0">
                  <a:solidFill>
                    <a:schemeClr val="tx2"/>
                  </a:solidFill>
                  <a:latin typeface="Consolas"/>
                  <a:ea typeface="Consolas"/>
                  <a:cs typeface="Consolas"/>
                  <a:sym typeface="Consolas"/>
                </a:rPr>
                <a:t>print</a:t>
              </a:r>
              <a:r>
                <a:rPr lang="en-US" sz="1200" dirty="0">
                  <a:solidFill>
                    <a:schemeClr val="tx1"/>
                  </a:solidFill>
                  <a:latin typeface="Consolas"/>
                  <a:ea typeface="Consolas"/>
                  <a:cs typeface="Consolas"/>
                  <a:sym typeface="Consolas"/>
                </a:rPr>
                <a:t>(state)</a:t>
              </a:r>
            </a:p>
            <a:p>
              <a:pPr marL="0" marR="0" lvl="0" indent="0" algn="l" rtl="0">
                <a:spcBef>
                  <a:spcPts val="0"/>
                </a:spcBef>
                <a:spcAft>
                  <a:spcPts val="0"/>
                </a:spcAft>
                <a:buNone/>
              </a:pPr>
              <a:r>
                <a:rPr lang="en-US" sz="1200" dirty="0">
                  <a:solidFill>
                    <a:schemeClr val="tx1"/>
                  </a:solidFill>
                  <a:latin typeface="Consolas"/>
                  <a:ea typeface="Consolas"/>
                  <a:cs typeface="Consolas"/>
                  <a:sym typeface="Consolas"/>
                </a:rPr>
                <a:t>    </a:t>
              </a:r>
              <a:r>
                <a:rPr lang="en-US" sz="1200" dirty="0">
                  <a:solidFill>
                    <a:schemeClr val="tx2"/>
                  </a:solidFill>
                  <a:latin typeface="Consolas"/>
                  <a:ea typeface="Consolas"/>
                  <a:cs typeface="Consolas"/>
                  <a:sym typeface="Consolas"/>
                </a:rPr>
                <a:t>return</a:t>
              </a:r>
              <a:r>
                <a:rPr lang="en-US" sz="1200" dirty="0">
                  <a:solidFill>
                    <a:schemeClr val="tx1"/>
                  </a:solidFill>
                  <a:latin typeface="Consolas"/>
                  <a:ea typeface="Consolas"/>
                  <a:cs typeface="Consolas"/>
                  <a:sym typeface="Consolas"/>
                </a:rPr>
                <a:t> state[</a:t>
              </a:r>
              <a:r>
                <a:rPr lang="en-US" sz="1200" dirty="0">
                  <a:solidFill>
                    <a:schemeClr val="accent6"/>
                  </a:solidFill>
                  <a:latin typeface="Consolas"/>
                  <a:ea typeface="Consolas"/>
                  <a:cs typeface="Consolas"/>
                  <a:sym typeface="Consolas"/>
                </a:rPr>
                <a:t>'speed'</a:t>
              </a:r>
              <a:r>
                <a:rPr lang="en-US" sz="1200" dirty="0">
                  <a:solidFill>
                    <a:schemeClr val="tx1"/>
                  </a:solidFill>
                  <a:latin typeface="Consolas"/>
                  <a:ea typeface="Consolas"/>
                  <a:cs typeface="Consolas"/>
                  <a:sym typeface="Consolas"/>
                </a:rPr>
                <a:t>]</a:t>
              </a:r>
              <a:endParaRPr sz="1200" dirty="0">
                <a:solidFill>
                  <a:schemeClr val="tx1"/>
                </a:solidFill>
                <a:latin typeface="Calibri"/>
                <a:ea typeface="Calibri"/>
                <a:cs typeface="Calibri"/>
                <a:sym typeface="Calibri"/>
              </a:endParaRPr>
            </a:p>
          </p:txBody>
        </p:sp>
      </p:grpSp>
      <p:cxnSp>
        <p:nvCxnSpPr>
          <p:cNvPr id="82" name="Connecteur droit 81">
            <a:extLst>
              <a:ext uri="{FF2B5EF4-FFF2-40B4-BE49-F238E27FC236}">
                <a16:creationId xmlns:a16="http://schemas.microsoft.com/office/drawing/2014/main" id="{535AA629-C7A6-3AC6-9F77-13A14BDEF8AF}"/>
              </a:ext>
            </a:extLst>
          </p:cNvPr>
          <p:cNvCxnSpPr/>
          <p:nvPr/>
        </p:nvCxnSpPr>
        <p:spPr>
          <a:xfrm>
            <a:off x="1599173" y="881230"/>
            <a:ext cx="0" cy="5943600"/>
          </a:xfrm>
          <a:prstGeom prst="line">
            <a:avLst/>
          </a:prstGeom>
          <a:ln w="12700">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83" name="Connecteur droit 82">
            <a:extLst>
              <a:ext uri="{FF2B5EF4-FFF2-40B4-BE49-F238E27FC236}">
                <a16:creationId xmlns:a16="http://schemas.microsoft.com/office/drawing/2014/main" id="{43ACA9AA-59A6-90E7-B9E8-AB5E1EC39B51}"/>
              </a:ext>
            </a:extLst>
          </p:cNvPr>
          <p:cNvCxnSpPr/>
          <p:nvPr/>
        </p:nvCxnSpPr>
        <p:spPr>
          <a:xfrm>
            <a:off x="65606" y="1176008"/>
            <a:ext cx="12126394" cy="0"/>
          </a:xfrm>
          <a:prstGeom prst="line">
            <a:avLst/>
          </a:prstGeom>
          <a:ln w="12700">
            <a:solidFill>
              <a:schemeClr val="bg2"/>
            </a:solidFill>
            <a:prstDash val="dash"/>
          </a:ln>
        </p:spPr>
        <p:style>
          <a:lnRef idx="1">
            <a:schemeClr val="accent1"/>
          </a:lnRef>
          <a:fillRef idx="0">
            <a:schemeClr val="accent1"/>
          </a:fillRef>
          <a:effectRef idx="0">
            <a:schemeClr val="accent1"/>
          </a:effectRef>
          <a:fontRef idx="minor">
            <a:schemeClr val="tx1"/>
          </a:fontRef>
        </p:style>
      </p:cxnSp>
      <p:pic>
        <p:nvPicPr>
          <p:cNvPr id="16" name="Image 15">
            <a:extLst>
              <a:ext uri="{FF2B5EF4-FFF2-40B4-BE49-F238E27FC236}">
                <a16:creationId xmlns:a16="http://schemas.microsoft.com/office/drawing/2014/main" id="{CC8B6AA9-A3C9-8A95-893F-0EF2D3E91C0A}"/>
              </a:ext>
            </a:extLst>
          </p:cNvPr>
          <p:cNvPicPr>
            <a:picLocks noChangeAspect="1"/>
          </p:cNvPicPr>
          <p:nvPr/>
        </p:nvPicPr>
        <p:blipFill>
          <a:blip r:embed="rId15"/>
          <a:stretch>
            <a:fillRect/>
          </a:stretch>
        </p:blipFill>
        <p:spPr>
          <a:xfrm>
            <a:off x="9252710" y="3906616"/>
            <a:ext cx="1477384" cy="99382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4" name="Google Shape;414;p19"/>
          <p:cNvSpPr txBox="1"/>
          <p:nvPr/>
        </p:nvSpPr>
        <p:spPr>
          <a:xfrm>
            <a:off x="3187809" y="1486329"/>
            <a:ext cx="2909067" cy="400069"/>
          </a:xfrm>
          <a:prstGeom prst="rect">
            <a:avLst/>
          </a:prstGeom>
          <a:noFill/>
          <a:ln>
            <a:noFill/>
          </a:ln>
        </p:spPr>
        <p:txBody>
          <a:bodyPr spcFirstLastPara="1" wrap="square" lIns="91425" tIns="45700" rIns="91425" bIns="45700" anchor="t" anchorCtr="0">
            <a:spAutoFit/>
          </a:bodyPr>
          <a:lstStyle/>
          <a:p>
            <a:pPr algn="ctr"/>
            <a:r>
              <a:rPr lang="fr-FR" sz="2000" b="1" u="sng" dirty="0">
                <a:solidFill>
                  <a:srgbClr val="262626"/>
                </a:solidFill>
                <a:latin typeface="Calibri"/>
                <a:ea typeface="Calibri"/>
                <a:cs typeface="Calibri"/>
                <a:sym typeface="Calibri"/>
              </a:rPr>
              <a:t>Niveau 2: Programmation</a:t>
            </a:r>
            <a:endParaRPr sz="2000" b="1" u="sng" dirty="0">
              <a:solidFill>
                <a:srgbClr val="262626"/>
              </a:solidFill>
              <a:latin typeface="Calibri"/>
              <a:ea typeface="Calibri"/>
              <a:cs typeface="Calibri"/>
              <a:sym typeface="Calibri"/>
            </a:endParaRPr>
          </a:p>
        </p:txBody>
      </p:sp>
      <p:grpSp>
        <p:nvGrpSpPr>
          <p:cNvPr id="415" name="Google Shape;415;p19"/>
          <p:cNvGrpSpPr/>
          <p:nvPr/>
        </p:nvGrpSpPr>
        <p:grpSpPr>
          <a:xfrm>
            <a:off x="3484355" y="2550348"/>
            <a:ext cx="393355" cy="829729"/>
            <a:chOff x="8463921" y="871268"/>
            <a:chExt cx="352275" cy="743077"/>
          </a:xfrm>
        </p:grpSpPr>
        <p:sp>
          <p:nvSpPr>
            <p:cNvPr id="416" name="Google Shape;416;p19"/>
            <p:cNvSpPr/>
            <p:nvPr/>
          </p:nvSpPr>
          <p:spPr>
            <a:xfrm>
              <a:off x="8463921" y="871268"/>
              <a:ext cx="352275" cy="283559"/>
            </a:xfrm>
            <a:prstGeom prst="ellipse">
              <a:avLst/>
            </a:prstGeom>
            <a:solidFill>
              <a:schemeClr val="accent1"/>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17" name="Google Shape;417;p19"/>
            <p:cNvSpPr/>
            <p:nvPr/>
          </p:nvSpPr>
          <p:spPr>
            <a:xfrm>
              <a:off x="8504896" y="1164659"/>
              <a:ext cx="270324" cy="449686"/>
            </a:xfrm>
            <a:prstGeom prst="triangle">
              <a:avLst>
                <a:gd name="adj" fmla="val 50000"/>
              </a:avLst>
            </a:prstGeom>
            <a:solidFill>
              <a:schemeClr val="accent1"/>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grpSp>
        <p:nvGrpSpPr>
          <p:cNvPr id="418" name="Google Shape;418;p19"/>
          <p:cNvGrpSpPr/>
          <p:nvPr/>
        </p:nvGrpSpPr>
        <p:grpSpPr>
          <a:xfrm>
            <a:off x="3375919" y="4005468"/>
            <a:ext cx="1020552" cy="1017485"/>
            <a:chOff x="8122026" y="936700"/>
            <a:chExt cx="1349778" cy="1345721"/>
          </a:xfrm>
        </p:grpSpPr>
        <p:sp>
          <p:nvSpPr>
            <p:cNvPr id="419" name="Google Shape;419;p19"/>
            <p:cNvSpPr/>
            <p:nvPr/>
          </p:nvSpPr>
          <p:spPr>
            <a:xfrm>
              <a:off x="8126083" y="936700"/>
              <a:ext cx="1345721" cy="1345721"/>
            </a:xfrm>
            <a:prstGeom prst="chord">
              <a:avLst>
                <a:gd name="adj1" fmla="val 9365415"/>
                <a:gd name="adj2" fmla="val 1512623"/>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nvGrpSpPr>
            <p:cNvPr id="420" name="Google Shape;420;p19"/>
            <p:cNvGrpSpPr/>
            <p:nvPr/>
          </p:nvGrpSpPr>
          <p:grpSpPr>
            <a:xfrm>
              <a:off x="8386971" y="1179688"/>
              <a:ext cx="824230" cy="675723"/>
              <a:chOff x="8377943" y="1184450"/>
              <a:chExt cx="824230" cy="675723"/>
            </a:xfrm>
          </p:grpSpPr>
          <p:sp>
            <p:nvSpPr>
              <p:cNvPr id="421" name="Google Shape;421;p19"/>
              <p:cNvSpPr/>
              <p:nvPr/>
            </p:nvSpPr>
            <p:spPr>
              <a:xfrm>
                <a:off x="8377943" y="1572504"/>
                <a:ext cx="824230" cy="287669"/>
              </a:xfrm>
              <a:prstGeom prst="roundRect">
                <a:avLst>
                  <a:gd name="adj" fmla="val 50000"/>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22" name="Google Shape;422;p19"/>
              <p:cNvSpPr/>
              <p:nvPr/>
            </p:nvSpPr>
            <p:spPr>
              <a:xfrm>
                <a:off x="8472395" y="1594570"/>
                <a:ext cx="270898" cy="255600"/>
              </a:xfrm>
              <a:prstGeom prst="ellipse">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23" name="Google Shape;423;p19"/>
              <p:cNvSpPr/>
              <p:nvPr/>
            </p:nvSpPr>
            <p:spPr>
              <a:xfrm>
                <a:off x="8837284" y="1594570"/>
                <a:ext cx="270898" cy="255600"/>
              </a:xfrm>
              <a:prstGeom prst="ellipse">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24" name="Google Shape;424;p19"/>
              <p:cNvSpPr/>
              <p:nvPr/>
            </p:nvSpPr>
            <p:spPr>
              <a:xfrm>
                <a:off x="8654466" y="1184450"/>
                <a:ext cx="270898" cy="255600"/>
              </a:xfrm>
              <a:prstGeom prst="ellipse">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cxnSp>
          <p:nvCxnSpPr>
            <p:cNvPr id="425" name="Google Shape;425;p19"/>
            <p:cNvCxnSpPr/>
            <p:nvPr/>
          </p:nvCxnSpPr>
          <p:spPr>
            <a:xfrm rot="10800000" flipH="1">
              <a:off x="8122026" y="1532934"/>
              <a:ext cx="1349778" cy="1878"/>
            </a:xfrm>
            <a:prstGeom prst="straightConnector1">
              <a:avLst/>
            </a:prstGeom>
            <a:noFill/>
            <a:ln w="19050" cap="flat" cmpd="sng">
              <a:solidFill>
                <a:srgbClr val="001B38"/>
              </a:solidFill>
              <a:prstDash val="solid"/>
              <a:miter lim="800000"/>
              <a:headEnd type="none" w="sm" len="sm"/>
              <a:tailEnd type="none" w="sm" len="sm"/>
            </a:ln>
          </p:spPr>
        </p:cxnSp>
      </p:grpSp>
      <p:sp>
        <p:nvSpPr>
          <p:cNvPr id="426" name="Google Shape;426;p19"/>
          <p:cNvSpPr txBox="1"/>
          <p:nvPr/>
        </p:nvSpPr>
        <p:spPr>
          <a:xfrm>
            <a:off x="4615316" y="3026823"/>
            <a:ext cx="1280672" cy="369291"/>
          </a:xfrm>
          <a:prstGeom prst="rect">
            <a:avLst/>
          </a:prstGeom>
          <a:noFill/>
          <a:ln>
            <a:noFill/>
          </a:ln>
        </p:spPr>
        <p:txBody>
          <a:bodyPr spcFirstLastPara="1" wrap="square" lIns="91425" tIns="45700" rIns="91425" bIns="45700" anchor="t" anchorCtr="0">
            <a:spAutoFit/>
          </a:bodyPr>
          <a:lstStyle/>
          <a:p>
            <a:r>
              <a:rPr lang="fr-FR" sz="1800">
                <a:solidFill>
                  <a:srgbClr val="2EA2BA"/>
                </a:solidFill>
                <a:latin typeface="Calibri"/>
                <a:ea typeface="Calibri"/>
                <a:cs typeface="Calibri"/>
                <a:sym typeface="Calibri"/>
              </a:rPr>
              <a:t>Programme</a:t>
            </a:r>
            <a:endParaRPr sz="1800">
              <a:solidFill>
                <a:srgbClr val="2EA2BA"/>
              </a:solidFill>
              <a:latin typeface="Calibri"/>
              <a:ea typeface="Calibri"/>
              <a:cs typeface="Calibri"/>
              <a:sym typeface="Calibri"/>
            </a:endParaRPr>
          </a:p>
        </p:txBody>
      </p:sp>
      <p:sp>
        <p:nvSpPr>
          <p:cNvPr id="427" name="Google Shape;427;p19"/>
          <p:cNvSpPr txBox="1"/>
          <p:nvPr/>
        </p:nvSpPr>
        <p:spPr>
          <a:xfrm>
            <a:off x="4620568" y="4283569"/>
            <a:ext cx="1000467" cy="307736"/>
          </a:xfrm>
          <a:prstGeom prst="rect">
            <a:avLst/>
          </a:prstGeom>
          <a:noFill/>
          <a:ln>
            <a:noFill/>
          </a:ln>
        </p:spPr>
        <p:txBody>
          <a:bodyPr spcFirstLastPara="1" wrap="square" lIns="91425" tIns="45700" rIns="91425" bIns="45700" anchor="t" anchorCtr="0">
            <a:spAutoFit/>
          </a:bodyPr>
          <a:lstStyle/>
          <a:p>
            <a:r>
              <a:rPr lang="fr-FR">
                <a:solidFill>
                  <a:srgbClr val="FF0000"/>
                </a:solidFill>
                <a:latin typeface="Calibri"/>
                <a:ea typeface="Calibri"/>
                <a:cs typeface="Calibri"/>
                <a:sym typeface="Calibri"/>
              </a:rPr>
              <a:t>Autonomie</a:t>
            </a:r>
            <a:endParaRPr>
              <a:solidFill>
                <a:srgbClr val="FF0000"/>
              </a:solidFill>
              <a:latin typeface="Calibri"/>
              <a:ea typeface="Calibri"/>
              <a:cs typeface="Calibri"/>
              <a:sym typeface="Calibri"/>
            </a:endParaRPr>
          </a:p>
        </p:txBody>
      </p:sp>
      <p:sp>
        <p:nvSpPr>
          <p:cNvPr id="428" name="Google Shape;428;p19"/>
          <p:cNvSpPr/>
          <p:nvPr/>
        </p:nvSpPr>
        <p:spPr>
          <a:xfrm>
            <a:off x="3606363" y="3194327"/>
            <a:ext cx="917064" cy="1020597"/>
          </a:xfrm>
          <a:prstGeom prst="arc">
            <a:avLst>
              <a:gd name="adj1" fmla="val 15671678"/>
              <a:gd name="adj2" fmla="val 3356391"/>
            </a:avLst>
          </a:prstGeom>
          <a:noFill/>
          <a:ln w="127000" cap="flat" cmpd="sng">
            <a:solidFill>
              <a:schemeClr val="accent1"/>
            </a:solidFill>
            <a:prstDash val="solid"/>
            <a:miter lim="800000"/>
            <a:headEnd type="none" w="sm" len="sm"/>
            <a:tailEnd type="triangle" w="med" len="med"/>
          </a:ln>
        </p:spPr>
        <p:txBody>
          <a:bodyPr spcFirstLastPara="1" wrap="square" lIns="91425" tIns="45700" rIns="91425" bIns="45700" anchor="ctr" anchorCtr="0">
            <a:noAutofit/>
          </a:bodyPr>
          <a:lstStyle/>
          <a:p>
            <a:pPr algn="ctr"/>
            <a:endParaRPr sz="1800">
              <a:solidFill>
                <a:schemeClr val="dk1"/>
              </a:solidFill>
              <a:latin typeface="Calibri"/>
              <a:ea typeface="Calibri"/>
              <a:cs typeface="Calibri"/>
              <a:sym typeface="Calibri"/>
            </a:endParaRPr>
          </a:p>
        </p:txBody>
      </p:sp>
      <p:sp>
        <p:nvSpPr>
          <p:cNvPr id="429" name="Google Shape;429;p19"/>
          <p:cNvSpPr/>
          <p:nvPr/>
        </p:nvSpPr>
        <p:spPr>
          <a:xfrm>
            <a:off x="3140047" y="1335198"/>
            <a:ext cx="2941295" cy="4623887"/>
          </a:xfrm>
          <a:prstGeom prst="rect">
            <a:avLst/>
          </a:prstGeom>
          <a:noFill/>
          <a:ln w="1270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30" name="Google Shape;430;p19"/>
          <p:cNvSpPr txBox="1"/>
          <p:nvPr/>
        </p:nvSpPr>
        <p:spPr>
          <a:xfrm>
            <a:off x="6328941" y="1477955"/>
            <a:ext cx="2819233" cy="707846"/>
          </a:xfrm>
          <a:prstGeom prst="rect">
            <a:avLst/>
          </a:prstGeom>
          <a:noFill/>
          <a:ln>
            <a:noFill/>
          </a:ln>
        </p:spPr>
        <p:txBody>
          <a:bodyPr spcFirstLastPara="1" wrap="square" lIns="91425" tIns="45700" rIns="91425" bIns="45700" anchor="t" anchorCtr="0">
            <a:spAutoFit/>
          </a:bodyPr>
          <a:lstStyle/>
          <a:p>
            <a:pPr algn="ctr"/>
            <a:r>
              <a:rPr lang="fr-FR" sz="2000" b="1" u="sng" dirty="0">
                <a:solidFill>
                  <a:srgbClr val="262626"/>
                </a:solidFill>
                <a:latin typeface="Calibri"/>
                <a:ea typeface="Calibri"/>
                <a:cs typeface="Calibri"/>
                <a:sym typeface="Calibri"/>
              </a:rPr>
              <a:t>Niveau 3: Apprentissage </a:t>
            </a:r>
            <a:endParaRPr sz="1800" dirty="0"/>
          </a:p>
          <a:p>
            <a:pPr algn="ctr"/>
            <a:r>
              <a:rPr lang="fr-FR" sz="2000" b="1" u="sng" dirty="0">
                <a:solidFill>
                  <a:srgbClr val="262626"/>
                </a:solidFill>
                <a:latin typeface="Calibri"/>
                <a:ea typeface="Calibri"/>
                <a:cs typeface="Calibri"/>
                <a:sym typeface="Calibri"/>
              </a:rPr>
              <a:t>Supervisé</a:t>
            </a:r>
            <a:endParaRPr sz="2000" b="1" u="sng" dirty="0">
              <a:solidFill>
                <a:srgbClr val="262626"/>
              </a:solidFill>
              <a:latin typeface="Calibri"/>
              <a:ea typeface="Calibri"/>
              <a:cs typeface="Calibri"/>
              <a:sym typeface="Calibri"/>
            </a:endParaRPr>
          </a:p>
        </p:txBody>
      </p:sp>
      <p:grpSp>
        <p:nvGrpSpPr>
          <p:cNvPr id="431" name="Google Shape;431;p19"/>
          <p:cNvGrpSpPr/>
          <p:nvPr/>
        </p:nvGrpSpPr>
        <p:grpSpPr>
          <a:xfrm>
            <a:off x="6524623" y="2550348"/>
            <a:ext cx="393355" cy="829729"/>
            <a:chOff x="8463921" y="871268"/>
            <a:chExt cx="352275" cy="743077"/>
          </a:xfrm>
        </p:grpSpPr>
        <p:sp>
          <p:nvSpPr>
            <p:cNvPr id="432" name="Google Shape;432;p19"/>
            <p:cNvSpPr/>
            <p:nvPr/>
          </p:nvSpPr>
          <p:spPr>
            <a:xfrm>
              <a:off x="8463921" y="871268"/>
              <a:ext cx="352275" cy="283559"/>
            </a:xfrm>
            <a:prstGeom prst="ellipse">
              <a:avLst/>
            </a:prstGeom>
            <a:solidFill>
              <a:schemeClr val="accent1"/>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33" name="Google Shape;433;p19"/>
            <p:cNvSpPr/>
            <p:nvPr/>
          </p:nvSpPr>
          <p:spPr>
            <a:xfrm>
              <a:off x="8504896" y="1164659"/>
              <a:ext cx="270324" cy="449686"/>
            </a:xfrm>
            <a:prstGeom prst="triangle">
              <a:avLst>
                <a:gd name="adj" fmla="val 50000"/>
              </a:avLst>
            </a:prstGeom>
            <a:solidFill>
              <a:schemeClr val="accent1"/>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grpSp>
        <p:nvGrpSpPr>
          <p:cNvPr id="434" name="Google Shape;434;p19"/>
          <p:cNvGrpSpPr/>
          <p:nvPr/>
        </p:nvGrpSpPr>
        <p:grpSpPr>
          <a:xfrm>
            <a:off x="6416187" y="4005468"/>
            <a:ext cx="1020552" cy="1017485"/>
            <a:chOff x="8122026" y="936700"/>
            <a:chExt cx="1349778" cy="1345721"/>
          </a:xfrm>
        </p:grpSpPr>
        <p:sp>
          <p:nvSpPr>
            <p:cNvPr id="435" name="Google Shape;435;p19"/>
            <p:cNvSpPr/>
            <p:nvPr/>
          </p:nvSpPr>
          <p:spPr>
            <a:xfrm>
              <a:off x="8126083" y="936700"/>
              <a:ext cx="1345721" cy="1345721"/>
            </a:xfrm>
            <a:prstGeom prst="chord">
              <a:avLst>
                <a:gd name="adj1" fmla="val 9365415"/>
                <a:gd name="adj2" fmla="val 1512623"/>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nvGrpSpPr>
            <p:cNvPr id="436" name="Google Shape;436;p19"/>
            <p:cNvGrpSpPr/>
            <p:nvPr/>
          </p:nvGrpSpPr>
          <p:grpSpPr>
            <a:xfrm>
              <a:off x="8386971" y="1179688"/>
              <a:ext cx="824230" cy="675723"/>
              <a:chOff x="8377943" y="1184450"/>
              <a:chExt cx="824230" cy="675723"/>
            </a:xfrm>
          </p:grpSpPr>
          <p:sp>
            <p:nvSpPr>
              <p:cNvPr id="437" name="Google Shape;437;p19"/>
              <p:cNvSpPr/>
              <p:nvPr/>
            </p:nvSpPr>
            <p:spPr>
              <a:xfrm>
                <a:off x="8377943" y="1572504"/>
                <a:ext cx="824230" cy="287669"/>
              </a:xfrm>
              <a:prstGeom prst="roundRect">
                <a:avLst>
                  <a:gd name="adj" fmla="val 50000"/>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38" name="Google Shape;438;p19"/>
              <p:cNvSpPr/>
              <p:nvPr/>
            </p:nvSpPr>
            <p:spPr>
              <a:xfrm>
                <a:off x="8472395" y="1594570"/>
                <a:ext cx="270898" cy="255600"/>
              </a:xfrm>
              <a:prstGeom prst="ellipse">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39" name="Google Shape;439;p19"/>
              <p:cNvSpPr/>
              <p:nvPr/>
            </p:nvSpPr>
            <p:spPr>
              <a:xfrm>
                <a:off x="8837284" y="1594570"/>
                <a:ext cx="270898" cy="255600"/>
              </a:xfrm>
              <a:prstGeom prst="ellipse">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40" name="Google Shape;440;p19"/>
              <p:cNvSpPr/>
              <p:nvPr/>
            </p:nvSpPr>
            <p:spPr>
              <a:xfrm>
                <a:off x="8654466" y="1184450"/>
                <a:ext cx="270898" cy="255600"/>
              </a:xfrm>
              <a:prstGeom prst="ellipse">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cxnSp>
          <p:nvCxnSpPr>
            <p:cNvPr id="441" name="Google Shape;441;p19"/>
            <p:cNvCxnSpPr/>
            <p:nvPr/>
          </p:nvCxnSpPr>
          <p:spPr>
            <a:xfrm rot="10800000" flipH="1">
              <a:off x="8122026" y="1532934"/>
              <a:ext cx="1349778" cy="1878"/>
            </a:xfrm>
            <a:prstGeom prst="straightConnector1">
              <a:avLst/>
            </a:prstGeom>
            <a:noFill/>
            <a:ln w="19050" cap="flat" cmpd="sng">
              <a:solidFill>
                <a:srgbClr val="001B38"/>
              </a:solidFill>
              <a:prstDash val="solid"/>
              <a:miter lim="800000"/>
              <a:headEnd type="none" w="sm" len="sm"/>
              <a:tailEnd type="none" w="sm" len="sm"/>
            </a:ln>
          </p:spPr>
        </p:cxnSp>
      </p:grpSp>
      <p:sp>
        <p:nvSpPr>
          <p:cNvPr id="442" name="Google Shape;442;p19"/>
          <p:cNvSpPr txBox="1"/>
          <p:nvPr/>
        </p:nvSpPr>
        <p:spPr>
          <a:xfrm>
            <a:off x="7655584" y="3026823"/>
            <a:ext cx="1069845" cy="369291"/>
          </a:xfrm>
          <a:prstGeom prst="rect">
            <a:avLst/>
          </a:prstGeom>
          <a:noFill/>
          <a:ln>
            <a:noFill/>
          </a:ln>
        </p:spPr>
        <p:txBody>
          <a:bodyPr spcFirstLastPara="1" wrap="square" lIns="91425" tIns="45700" rIns="91425" bIns="45700" anchor="t" anchorCtr="0">
            <a:spAutoFit/>
          </a:bodyPr>
          <a:lstStyle/>
          <a:p>
            <a:r>
              <a:rPr lang="fr-FR" sz="1800">
                <a:solidFill>
                  <a:srgbClr val="2EA2BA"/>
                </a:solidFill>
                <a:latin typeface="Calibri"/>
                <a:ea typeface="Calibri"/>
                <a:cs typeface="Calibri"/>
                <a:sym typeface="Calibri"/>
              </a:rPr>
              <a:t>Exemples</a:t>
            </a:r>
            <a:endParaRPr sz="1800">
              <a:solidFill>
                <a:srgbClr val="2EA2BA"/>
              </a:solidFill>
              <a:latin typeface="Calibri"/>
              <a:ea typeface="Calibri"/>
              <a:cs typeface="Calibri"/>
              <a:sym typeface="Calibri"/>
            </a:endParaRPr>
          </a:p>
        </p:txBody>
      </p:sp>
      <p:sp>
        <p:nvSpPr>
          <p:cNvPr id="443" name="Google Shape;443;p19"/>
          <p:cNvSpPr txBox="1"/>
          <p:nvPr/>
        </p:nvSpPr>
        <p:spPr>
          <a:xfrm>
            <a:off x="7660835" y="4110590"/>
            <a:ext cx="1224311" cy="738623"/>
          </a:xfrm>
          <a:prstGeom prst="rect">
            <a:avLst/>
          </a:prstGeom>
          <a:noFill/>
          <a:ln>
            <a:noFill/>
          </a:ln>
        </p:spPr>
        <p:txBody>
          <a:bodyPr spcFirstLastPara="1" wrap="square" lIns="91425" tIns="45700" rIns="91425" bIns="45700" anchor="t" anchorCtr="0">
            <a:spAutoFit/>
          </a:bodyPr>
          <a:lstStyle/>
          <a:p>
            <a:r>
              <a:rPr lang="fr-FR">
                <a:solidFill>
                  <a:srgbClr val="FF0000"/>
                </a:solidFill>
                <a:latin typeface="Calibri"/>
                <a:ea typeface="Calibri"/>
                <a:cs typeface="Calibri"/>
                <a:sym typeface="Calibri"/>
              </a:rPr>
              <a:t>Autonomie</a:t>
            </a:r>
            <a:endParaRPr>
              <a:solidFill>
                <a:srgbClr val="FF0000"/>
              </a:solidFill>
              <a:latin typeface="Calibri"/>
              <a:ea typeface="Calibri"/>
              <a:cs typeface="Calibri"/>
              <a:sym typeface="Calibri"/>
            </a:endParaRPr>
          </a:p>
          <a:p>
            <a:r>
              <a:rPr lang="fr-FR">
                <a:solidFill>
                  <a:srgbClr val="FF0000"/>
                </a:solidFill>
                <a:latin typeface="Calibri"/>
                <a:ea typeface="Calibri"/>
                <a:cs typeface="Calibri"/>
                <a:sym typeface="Calibri"/>
              </a:rPr>
              <a:t>Mémoire</a:t>
            </a:r>
            <a:endParaRPr>
              <a:solidFill>
                <a:srgbClr val="FF0000"/>
              </a:solidFill>
              <a:latin typeface="Calibri"/>
              <a:ea typeface="Calibri"/>
              <a:cs typeface="Calibri"/>
              <a:sym typeface="Calibri"/>
            </a:endParaRPr>
          </a:p>
          <a:p>
            <a:r>
              <a:rPr lang="fr-FR">
                <a:solidFill>
                  <a:srgbClr val="FF0000"/>
                </a:solidFill>
                <a:latin typeface="Calibri"/>
                <a:ea typeface="Calibri"/>
                <a:cs typeface="Calibri"/>
                <a:sym typeface="Calibri"/>
              </a:rPr>
              <a:t>Apprentissage</a:t>
            </a:r>
            <a:endParaRPr>
              <a:solidFill>
                <a:srgbClr val="FF0000"/>
              </a:solidFill>
              <a:latin typeface="Calibri"/>
              <a:ea typeface="Calibri"/>
              <a:cs typeface="Calibri"/>
              <a:sym typeface="Calibri"/>
            </a:endParaRPr>
          </a:p>
        </p:txBody>
      </p:sp>
      <p:sp>
        <p:nvSpPr>
          <p:cNvPr id="444" name="Google Shape;444;p19"/>
          <p:cNvSpPr/>
          <p:nvPr/>
        </p:nvSpPr>
        <p:spPr>
          <a:xfrm>
            <a:off x="6646631" y="3194327"/>
            <a:ext cx="917064" cy="1020597"/>
          </a:xfrm>
          <a:prstGeom prst="arc">
            <a:avLst>
              <a:gd name="adj1" fmla="val 15671678"/>
              <a:gd name="adj2" fmla="val 3356391"/>
            </a:avLst>
          </a:prstGeom>
          <a:noFill/>
          <a:ln w="127000" cap="flat" cmpd="sng">
            <a:solidFill>
              <a:schemeClr val="accent1"/>
            </a:solidFill>
            <a:prstDash val="solid"/>
            <a:miter lim="800000"/>
            <a:headEnd type="none" w="sm" len="sm"/>
            <a:tailEnd type="triangle" w="med" len="med"/>
          </a:ln>
        </p:spPr>
        <p:txBody>
          <a:bodyPr spcFirstLastPara="1" wrap="square" lIns="91425" tIns="45700" rIns="91425" bIns="45700" anchor="ctr" anchorCtr="0">
            <a:noAutofit/>
          </a:bodyPr>
          <a:lstStyle/>
          <a:p>
            <a:pPr algn="ctr"/>
            <a:endParaRPr sz="1800">
              <a:solidFill>
                <a:schemeClr val="dk1"/>
              </a:solidFill>
              <a:latin typeface="Calibri"/>
              <a:ea typeface="Calibri"/>
              <a:cs typeface="Calibri"/>
              <a:sym typeface="Calibri"/>
            </a:endParaRPr>
          </a:p>
        </p:txBody>
      </p:sp>
      <p:sp>
        <p:nvSpPr>
          <p:cNvPr id="445" name="Google Shape;445;p19"/>
          <p:cNvSpPr/>
          <p:nvPr/>
        </p:nvSpPr>
        <p:spPr>
          <a:xfrm>
            <a:off x="6180315" y="1335198"/>
            <a:ext cx="2941295" cy="4623887"/>
          </a:xfrm>
          <a:prstGeom prst="rect">
            <a:avLst/>
          </a:prstGeom>
          <a:noFill/>
          <a:ln w="1270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46" name="Google Shape;446;p19"/>
          <p:cNvSpPr txBox="1"/>
          <p:nvPr/>
        </p:nvSpPr>
        <p:spPr>
          <a:xfrm>
            <a:off x="9317457" y="1477955"/>
            <a:ext cx="2819233" cy="707846"/>
          </a:xfrm>
          <a:prstGeom prst="rect">
            <a:avLst/>
          </a:prstGeom>
          <a:noFill/>
          <a:ln>
            <a:noFill/>
          </a:ln>
        </p:spPr>
        <p:txBody>
          <a:bodyPr spcFirstLastPara="1" wrap="square" lIns="91425" tIns="45700" rIns="91425" bIns="45700" anchor="t" anchorCtr="0">
            <a:spAutoFit/>
          </a:bodyPr>
          <a:lstStyle/>
          <a:p>
            <a:pPr algn="ctr"/>
            <a:r>
              <a:rPr lang="fr-FR" sz="2000" b="1" u="sng" dirty="0">
                <a:solidFill>
                  <a:srgbClr val="262626"/>
                </a:solidFill>
                <a:latin typeface="Calibri"/>
                <a:ea typeface="Calibri"/>
                <a:cs typeface="Calibri"/>
                <a:sym typeface="Calibri"/>
              </a:rPr>
              <a:t>Niveau 4: Apprentissage </a:t>
            </a:r>
            <a:endParaRPr sz="1800" dirty="0"/>
          </a:p>
          <a:p>
            <a:pPr algn="ctr"/>
            <a:r>
              <a:rPr lang="fr-FR" sz="2000" b="1" u="sng" dirty="0">
                <a:solidFill>
                  <a:srgbClr val="262626"/>
                </a:solidFill>
                <a:latin typeface="Calibri"/>
                <a:ea typeface="Calibri"/>
                <a:cs typeface="Calibri"/>
                <a:sym typeface="Calibri"/>
              </a:rPr>
              <a:t>par Renforcement</a:t>
            </a:r>
            <a:endParaRPr sz="2000" b="1" u="sng" dirty="0">
              <a:solidFill>
                <a:srgbClr val="262626"/>
              </a:solidFill>
              <a:latin typeface="Calibri"/>
              <a:ea typeface="Calibri"/>
              <a:cs typeface="Calibri"/>
              <a:sym typeface="Calibri"/>
            </a:endParaRPr>
          </a:p>
        </p:txBody>
      </p:sp>
      <p:grpSp>
        <p:nvGrpSpPr>
          <p:cNvPr id="447" name="Google Shape;447;p19"/>
          <p:cNvGrpSpPr/>
          <p:nvPr/>
        </p:nvGrpSpPr>
        <p:grpSpPr>
          <a:xfrm>
            <a:off x="9564891" y="2550348"/>
            <a:ext cx="393355" cy="829729"/>
            <a:chOff x="8463921" y="871268"/>
            <a:chExt cx="352275" cy="743077"/>
          </a:xfrm>
        </p:grpSpPr>
        <p:sp>
          <p:nvSpPr>
            <p:cNvPr id="448" name="Google Shape;448;p19"/>
            <p:cNvSpPr/>
            <p:nvPr/>
          </p:nvSpPr>
          <p:spPr>
            <a:xfrm>
              <a:off x="8463921" y="871268"/>
              <a:ext cx="352275" cy="283559"/>
            </a:xfrm>
            <a:prstGeom prst="ellipse">
              <a:avLst/>
            </a:prstGeom>
            <a:solidFill>
              <a:schemeClr val="accent1"/>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49" name="Google Shape;449;p19"/>
            <p:cNvSpPr/>
            <p:nvPr/>
          </p:nvSpPr>
          <p:spPr>
            <a:xfrm>
              <a:off x="8504896" y="1164659"/>
              <a:ext cx="270324" cy="449686"/>
            </a:xfrm>
            <a:prstGeom prst="triangle">
              <a:avLst>
                <a:gd name="adj" fmla="val 50000"/>
              </a:avLst>
            </a:prstGeom>
            <a:solidFill>
              <a:schemeClr val="accent1"/>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grpSp>
        <p:nvGrpSpPr>
          <p:cNvPr id="450" name="Google Shape;450;p19"/>
          <p:cNvGrpSpPr/>
          <p:nvPr/>
        </p:nvGrpSpPr>
        <p:grpSpPr>
          <a:xfrm>
            <a:off x="9456455" y="4005468"/>
            <a:ext cx="1020552" cy="1017485"/>
            <a:chOff x="8122026" y="936700"/>
            <a:chExt cx="1349778" cy="1345721"/>
          </a:xfrm>
        </p:grpSpPr>
        <p:sp>
          <p:nvSpPr>
            <p:cNvPr id="451" name="Google Shape;451;p19"/>
            <p:cNvSpPr/>
            <p:nvPr/>
          </p:nvSpPr>
          <p:spPr>
            <a:xfrm>
              <a:off x="8126083" y="936700"/>
              <a:ext cx="1345721" cy="1345721"/>
            </a:xfrm>
            <a:prstGeom prst="chord">
              <a:avLst>
                <a:gd name="adj1" fmla="val 9365415"/>
                <a:gd name="adj2" fmla="val 1512623"/>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nvGrpSpPr>
            <p:cNvPr id="452" name="Google Shape;452;p19"/>
            <p:cNvGrpSpPr/>
            <p:nvPr/>
          </p:nvGrpSpPr>
          <p:grpSpPr>
            <a:xfrm>
              <a:off x="8386971" y="1179688"/>
              <a:ext cx="824230" cy="675723"/>
              <a:chOff x="8377943" y="1184450"/>
              <a:chExt cx="824230" cy="675723"/>
            </a:xfrm>
          </p:grpSpPr>
          <p:sp>
            <p:nvSpPr>
              <p:cNvPr id="453" name="Google Shape;453;p19"/>
              <p:cNvSpPr/>
              <p:nvPr/>
            </p:nvSpPr>
            <p:spPr>
              <a:xfrm>
                <a:off x="8377943" y="1572504"/>
                <a:ext cx="824230" cy="287669"/>
              </a:xfrm>
              <a:prstGeom prst="roundRect">
                <a:avLst>
                  <a:gd name="adj" fmla="val 50000"/>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54" name="Google Shape;454;p19"/>
              <p:cNvSpPr/>
              <p:nvPr/>
            </p:nvSpPr>
            <p:spPr>
              <a:xfrm>
                <a:off x="8472395" y="1594570"/>
                <a:ext cx="270898" cy="255600"/>
              </a:xfrm>
              <a:prstGeom prst="ellipse">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55" name="Google Shape;455;p19"/>
              <p:cNvSpPr/>
              <p:nvPr/>
            </p:nvSpPr>
            <p:spPr>
              <a:xfrm>
                <a:off x="8837284" y="1594570"/>
                <a:ext cx="270898" cy="255600"/>
              </a:xfrm>
              <a:prstGeom prst="ellipse">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56" name="Google Shape;456;p19"/>
              <p:cNvSpPr/>
              <p:nvPr/>
            </p:nvSpPr>
            <p:spPr>
              <a:xfrm>
                <a:off x="8654466" y="1184450"/>
                <a:ext cx="270898" cy="255600"/>
              </a:xfrm>
              <a:prstGeom prst="ellipse">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cxnSp>
          <p:nvCxnSpPr>
            <p:cNvPr id="457" name="Google Shape;457;p19"/>
            <p:cNvCxnSpPr/>
            <p:nvPr/>
          </p:nvCxnSpPr>
          <p:spPr>
            <a:xfrm rot="10800000" flipH="1">
              <a:off x="8122026" y="1532934"/>
              <a:ext cx="1349778" cy="1878"/>
            </a:xfrm>
            <a:prstGeom prst="straightConnector1">
              <a:avLst/>
            </a:prstGeom>
            <a:noFill/>
            <a:ln w="19050" cap="flat" cmpd="sng">
              <a:solidFill>
                <a:srgbClr val="001B38"/>
              </a:solidFill>
              <a:prstDash val="solid"/>
              <a:miter lim="800000"/>
              <a:headEnd type="none" w="sm" len="sm"/>
              <a:tailEnd type="none" w="sm" len="sm"/>
            </a:ln>
          </p:spPr>
        </p:cxnSp>
      </p:grpSp>
      <p:sp>
        <p:nvSpPr>
          <p:cNvPr id="458" name="Google Shape;458;p19"/>
          <p:cNvSpPr txBox="1"/>
          <p:nvPr/>
        </p:nvSpPr>
        <p:spPr>
          <a:xfrm>
            <a:off x="10695853" y="3026825"/>
            <a:ext cx="1496148" cy="646290"/>
          </a:xfrm>
          <a:prstGeom prst="rect">
            <a:avLst/>
          </a:prstGeom>
          <a:noFill/>
          <a:ln>
            <a:noFill/>
          </a:ln>
        </p:spPr>
        <p:txBody>
          <a:bodyPr spcFirstLastPara="1" wrap="square" lIns="91425" tIns="45700" rIns="91425" bIns="45700" anchor="t" anchorCtr="0">
            <a:spAutoFit/>
          </a:bodyPr>
          <a:lstStyle/>
          <a:p>
            <a:r>
              <a:rPr lang="fr-FR" sz="1800">
                <a:solidFill>
                  <a:srgbClr val="2EA2BA"/>
                </a:solidFill>
                <a:latin typeface="Calibri"/>
                <a:ea typeface="Calibri"/>
                <a:cs typeface="Calibri"/>
                <a:sym typeface="Calibri"/>
              </a:rPr>
              <a:t>Système de récompenses</a:t>
            </a:r>
            <a:endParaRPr sz="1800">
              <a:solidFill>
                <a:srgbClr val="2EA2BA"/>
              </a:solidFill>
              <a:latin typeface="Calibri"/>
              <a:ea typeface="Calibri"/>
              <a:cs typeface="Calibri"/>
              <a:sym typeface="Calibri"/>
            </a:endParaRPr>
          </a:p>
        </p:txBody>
      </p:sp>
      <p:sp>
        <p:nvSpPr>
          <p:cNvPr id="459" name="Google Shape;459;p19"/>
          <p:cNvSpPr txBox="1"/>
          <p:nvPr/>
        </p:nvSpPr>
        <p:spPr>
          <a:xfrm>
            <a:off x="10701103" y="3997772"/>
            <a:ext cx="1314079" cy="954067"/>
          </a:xfrm>
          <a:prstGeom prst="rect">
            <a:avLst/>
          </a:prstGeom>
          <a:noFill/>
          <a:ln>
            <a:noFill/>
          </a:ln>
        </p:spPr>
        <p:txBody>
          <a:bodyPr spcFirstLastPara="1" wrap="square" lIns="91425" tIns="45700" rIns="91425" bIns="45700" anchor="t" anchorCtr="0">
            <a:spAutoFit/>
          </a:bodyPr>
          <a:lstStyle/>
          <a:p>
            <a:r>
              <a:rPr lang="fr-FR">
                <a:solidFill>
                  <a:srgbClr val="FF0000"/>
                </a:solidFill>
                <a:latin typeface="Calibri"/>
                <a:ea typeface="Calibri"/>
                <a:cs typeface="Calibri"/>
                <a:sym typeface="Calibri"/>
              </a:rPr>
              <a:t>Autonomie</a:t>
            </a:r>
            <a:endParaRPr>
              <a:solidFill>
                <a:srgbClr val="FF0000"/>
              </a:solidFill>
              <a:latin typeface="Calibri"/>
              <a:ea typeface="Calibri"/>
              <a:cs typeface="Calibri"/>
              <a:sym typeface="Calibri"/>
            </a:endParaRPr>
          </a:p>
          <a:p>
            <a:r>
              <a:rPr lang="fr-FR">
                <a:solidFill>
                  <a:srgbClr val="FF0000"/>
                </a:solidFill>
                <a:latin typeface="Calibri"/>
                <a:ea typeface="Calibri"/>
                <a:cs typeface="Calibri"/>
                <a:sym typeface="Calibri"/>
              </a:rPr>
              <a:t>Mémoire</a:t>
            </a:r>
            <a:endParaRPr>
              <a:solidFill>
                <a:srgbClr val="FF0000"/>
              </a:solidFill>
              <a:latin typeface="Calibri"/>
              <a:ea typeface="Calibri"/>
              <a:cs typeface="Calibri"/>
              <a:sym typeface="Calibri"/>
            </a:endParaRPr>
          </a:p>
          <a:p>
            <a:r>
              <a:rPr lang="fr-FR">
                <a:solidFill>
                  <a:srgbClr val="FF0000"/>
                </a:solidFill>
                <a:latin typeface="Calibri"/>
                <a:ea typeface="Calibri"/>
                <a:cs typeface="Calibri"/>
                <a:sym typeface="Calibri"/>
              </a:rPr>
              <a:t>Apprentissage+</a:t>
            </a:r>
            <a:endParaRPr>
              <a:solidFill>
                <a:srgbClr val="FF0000"/>
              </a:solidFill>
              <a:latin typeface="Calibri"/>
              <a:ea typeface="Calibri"/>
              <a:cs typeface="Calibri"/>
              <a:sym typeface="Calibri"/>
            </a:endParaRPr>
          </a:p>
          <a:p>
            <a:r>
              <a:rPr lang="fr-FR">
                <a:solidFill>
                  <a:srgbClr val="FF0000"/>
                </a:solidFill>
                <a:latin typeface="Calibri"/>
                <a:ea typeface="Calibri"/>
                <a:cs typeface="Calibri"/>
                <a:sym typeface="Calibri"/>
              </a:rPr>
              <a:t>Explorations</a:t>
            </a:r>
            <a:endParaRPr>
              <a:solidFill>
                <a:srgbClr val="FF0000"/>
              </a:solidFill>
              <a:latin typeface="Calibri"/>
              <a:ea typeface="Calibri"/>
              <a:cs typeface="Calibri"/>
              <a:sym typeface="Calibri"/>
            </a:endParaRPr>
          </a:p>
        </p:txBody>
      </p:sp>
      <p:sp>
        <p:nvSpPr>
          <p:cNvPr id="460" name="Google Shape;460;p19"/>
          <p:cNvSpPr/>
          <p:nvPr/>
        </p:nvSpPr>
        <p:spPr>
          <a:xfrm>
            <a:off x="9686899" y="3194327"/>
            <a:ext cx="917064" cy="1020597"/>
          </a:xfrm>
          <a:prstGeom prst="arc">
            <a:avLst>
              <a:gd name="adj1" fmla="val 15671678"/>
              <a:gd name="adj2" fmla="val 3356391"/>
            </a:avLst>
          </a:prstGeom>
          <a:noFill/>
          <a:ln w="127000" cap="flat" cmpd="sng">
            <a:solidFill>
              <a:schemeClr val="accent1"/>
            </a:solidFill>
            <a:prstDash val="solid"/>
            <a:miter lim="800000"/>
            <a:headEnd type="none" w="sm" len="sm"/>
            <a:tailEnd type="triangle" w="med" len="med"/>
          </a:ln>
        </p:spPr>
        <p:txBody>
          <a:bodyPr spcFirstLastPara="1" wrap="square" lIns="91425" tIns="45700" rIns="91425" bIns="45700" anchor="ctr" anchorCtr="0">
            <a:noAutofit/>
          </a:bodyPr>
          <a:lstStyle/>
          <a:p>
            <a:pPr algn="ctr"/>
            <a:endParaRPr sz="1800">
              <a:solidFill>
                <a:schemeClr val="dk1"/>
              </a:solidFill>
              <a:latin typeface="Calibri"/>
              <a:ea typeface="Calibri"/>
              <a:cs typeface="Calibri"/>
              <a:sym typeface="Calibri"/>
            </a:endParaRPr>
          </a:p>
        </p:txBody>
      </p:sp>
      <p:sp>
        <p:nvSpPr>
          <p:cNvPr id="461" name="Google Shape;461;p19"/>
          <p:cNvSpPr/>
          <p:nvPr/>
        </p:nvSpPr>
        <p:spPr>
          <a:xfrm>
            <a:off x="9220583" y="1335198"/>
            <a:ext cx="2941295" cy="4623887"/>
          </a:xfrm>
          <a:prstGeom prst="rect">
            <a:avLst/>
          </a:prstGeom>
          <a:noFill/>
          <a:ln w="1270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62" name="Google Shape;462;p19"/>
          <p:cNvSpPr txBox="1"/>
          <p:nvPr/>
        </p:nvSpPr>
        <p:spPr>
          <a:xfrm>
            <a:off x="346361" y="1477955"/>
            <a:ext cx="2507355" cy="707846"/>
          </a:xfrm>
          <a:prstGeom prst="rect">
            <a:avLst/>
          </a:prstGeom>
          <a:noFill/>
          <a:ln>
            <a:noFill/>
          </a:ln>
        </p:spPr>
        <p:txBody>
          <a:bodyPr spcFirstLastPara="1" wrap="square" lIns="91425" tIns="45700" rIns="91425" bIns="45700" anchor="t" anchorCtr="0">
            <a:spAutoFit/>
          </a:bodyPr>
          <a:lstStyle/>
          <a:p>
            <a:pPr algn="ctr"/>
            <a:r>
              <a:rPr lang="fr-FR" sz="2000" b="1" u="sng" dirty="0">
                <a:solidFill>
                  <a:srgbClr val="262626"/>
                </a:solidFill>
                <a:latin typeface="Calibri"/>
                <a:ea typeface="Calibri"/>
                <a:cs typeface="Calibri"/>
                <a:sym typeface="Calibri"/>
              </a:rPr>
              <a:t>Niveau 1: Téléguidage</a:t>
            </a:r>
            <a:endParaRPr sz="2000" b="1" u="sng" dirty="0">
              <a:solidFill>
                <a:srgbClr val="262626"/>
              </a:solidFill>
              <a:latin typeface="Calibri"/>
              <a:ea typeface="Calibri"/>
              <a:cs typeface="Calibri"/>
              <a:sym typeface="Calibri"/>
            </a:endParaRPr>
          </a:p>
        </p:txBody>
      </p:sp>
      <p:grpSp>
        <p:nvGrpSpPr>
          <p:cNvPr id="463" name="Google Shape;463;p19"/>
          <p:cNvGrpSpPr/>
          <p:nvPr/>
        </p:nvGrpSpPr>
        <p:grpSpPr>
          <a:xfrm>
            <a:off x="386104" y="2550348"/>
            <a:ext cx="393355" cy="829729"/>
            <a:chOff x="8463921" y="871268"/>
            <a:chExt cx="352275" cy="743077"/>
          </a:xfrm>
        </p:grpSpPr>
        <p:sp>
          <p:nvSpPr>
            <p:cNvPr id="464" name="Google Shape;464;p19"/>
            <p:cNvSpPr/>
            <p:nvPr/>
          </p:nvSpPr>
          <p:spPr>
            <a:xfrm>
              <a:off x="8463921" y="871268"/>
              <a:ext cx="352275" cy="283559"/>
            </a:xfrm>
            <a:prstGeom prst="ellipse">
              <a:avLst/>
            </a:prstGeom>
            <a:solidFill>
              <a:schemeClr val="accent1"/>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65" name="Google Shape;465;p19"/>
            <p:cNvSpPr/>
            <p:nvPr/>
          </p:nvSpPr>
          <p:spPr>
            <a:xfrm>
              <a:off x="8504896" y="1164659"/>
              <a:ext cx="270324" cy="449686"/>
            </a:xfrm>
            <a:prstGeom prst="triangle">
              <a:avLst>
                <a:gd name="adj" fmla="val 50000"/>
              </a:avLst>
            </a:prstGeom>
            <a:solidFill>
              <a:schemeClr val="accent1"/>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grpSp>
        <p:nvGrpSpPr>
          <p:cNvPr id="466" name="Google Shape;466;p19"/>
          <p:cNvGrpSpPr/>
          <p:nvPr/>
        </p:nvGrpSpPr>
        <p:grpSpPr>
          <a:xfrm>
            <a:off x="277668" y="4005468"/>
            <a:ext cx="1020552" cy="1017485"/>
            <a:chOff x="8122026" y="936700"/>
            <a:chExt cx="1349778" cy="1345721"/>
          </a:xfrm>
        </p:grpSpPr>
        <p:sp>
          <p:nvSpPr>
            <p:cNvPr id="467" name="Google Shape;467;p19"/>
            <p:cNvSpPr/>
            <p:nvPr/>
          </p:nvSpPr>
          <p:spPr>
            <a:xfrm>
              <a:off x="8126083" y="936700"/>
              <a:ext cx="1345721" cy="1345721"/>
            </a:xfrm>
            <a:prstGeom prst="chord">
              <a:avLst>
                <a:gd name="adj1" fmla="val 9365415"/>
                <a:gd name="adj2" fmla="val 1512623"/>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nvGrpSpPr>
            <p:cNvPr id="468" name="Google Shape;468;p19"/>
            <p:cNvGrpSpPr/>
            <p:nvPr/>
          </p:nvGrpSpPr>
          <p:grpSpPr>
            <a:xfrm>
              <a:off x="8386971" y="1179688"/>
              <a:ext cx="824230" cy="675723"/>
              <a:chOff x="8377943" y="1184450"/>
              <a:chExt cx="824230" cy="675723"/>
            </a:xfrm>
          </p:grpSpPr>
          <p:sp>
            <p:nvSpPr>
              <p:cNvPr id="469" name="Google Shape;469;p19"/>
              <p:cNvSpPr/>
              <p:nvPr/>
            </p:nvSpPr>
            <p:spPr>
              <a:xfrm>
                <a:off x="8377943" y="1572504"/>
                <a:ext cx="824230" cy="287669"/>
              </a:xfrm>
              <a:prstGeom prst="roundRect">
                <a:avLst>
                  <a:gd name="adj" fmla="val 50000"/>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70" name="Google Shape;470;p19"/>
              <p:cNvSpPr/>
              <p:nvPr/>
            </p:nvSpPr>
            <p:spPr>
              <a:xfrm>
                <a:off x="8472395" y="1594570"/>
                <a:ext cx="270898" cy="255600"/>
              </a:xfrm>
              <a:prstGeom prst="ellipse">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71" name="Google Shape;471;p19"/>
              <p:cNvSpPr/>
              <p:nvPr/>
            </p:nvSpPr>
            <p:spPr>
              <a:xfrm>
                <a:off x="8837284" y="1594570"/>
                <a:ext cx="270898" cy="255600"/>
              </a:xfrm>
              <a:prstGeom prst="ellipse">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72" name="Google Shape;472;p19"/>
              <p:cNvSpPr/>
              <p:nvPr/>
            </p:nvSpPr>
            <p:spPr>
              <a:xfrm>
                <a:off x="8654466" y="1184450"/>
                <a:ext cx="270898" cy="255600"/>
              </a:xfrm>
              <a:prstGeom prst="ellipse">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cxnSp>
          <p:nvCxnSpPr>
            <p:cNvPr id="473" name="Google Shape;473;p19"/>
            <p:cNvCxnSpPr/>
            <p:nvPr/>
          </p:nvCxnSpPr>
          <p:spPr>
            <a:xfrm rot="10800000" flipH="1">
              <a:off x="8122026" y="1532934"/>
              <a:ext cx="1349778" cy="1878"/>
            </a:xfrm>
            <a:prstGeom prst="straightConnector1">
              <a:avLst/>
            </a:prstGeom>
            <a:noFill/>
            <a:ln w="19050" cap="flat" cmpd="sng">
              <a:solidFill>
                <a:srgbClr val="001B38"/>
              </a:solidFill>
              <a:prstDash val="solid"/>
              <a:miter lim="800000"/>
              <a:headEnd type="none" w="sm" len="sm"/>
              <a:tailEnd type="none" w="sm" len="sm"/>
            </a:ln>
          </p:spPr>
        </p:cxnSp>
      </p:grpSp>
      <p:sp>
        <p:nvSpPr>
          <p:cNvPr id="474" name="Google Shape;474;p19"/>
          <p:cNvSpPr txBox="1"/>
          <p:nvPr/>
        </p:nvSpPr>
        <p:spPr>
          <a:xfrm>
            <a:off x="1517066" y="3026823"/>
            <a:ext cx="818109" cy="369291"/>
          </a:xfrm>
          <a:prstGeom prst="rect">
            <a:avLst/>
          </a:prstGeom>
          <a:noFill/>
          <a:ln>
            <a:noFill/>
          </a:ln>
        </p:spPr>
        <p:txBody>
          <a:bodyPr spcFirstLastPara="1" wrap="square" lIns="91425" tIns="45700" rIns="91425" bIns="45700" anchor="t" anchorCtr="0">
            <a:spAutoFit/>
          </a:bodyPr>
          <a:lstStyle/>
          <a:p>
            <a:r>
              <a:rPr lang="fr-FR" sz="1800">
                <a:solidFill>
                  <a:srgbClr val="2EA2BA"/>
                </a:solidFill>
                <a:latin typeface="Calibri"/>
                <a:ea typeface="Calibri"/>
                <a:cs typeface="Calibri"/>
                <a:sym typeface="Calibri"/>
              </a:rPr>
              <a:t>Ordres</a:t>
            </a:r>
            <a:endParaRPr sz="1800">
              <a:solidFill>
                <a:srgbClr val="2EA2BA"/>
              </a:solidFill>
              <a:latin typeface="Calibri"/>
              <a:ea typeface="Calibri"/>
              <a:cs typeface="Calibri"/>
              <a:sym typeface="Calibri"/>
            </a:endParaRPr>
          </a:p>
        </p:txBody>
      </p:sp>
      <p:sp>
        <p:nvSpPr>
          <p:cNvPr id="475" name="Google Shape;475;p19"/>
          <p:cNvSpPr txBox="1"/>
          <p:nvPr/>
        </p:nvSpPr>
        <p:spPr>
          <a:xfrm>
            <a:off x="1522317" y="4283568"/>
            <a:ext cx="1395511" cy="523180"/>
          </a:xfrm>
          <a:prstGeom prst="rect">
            <a:avLst/>
          </a:prstGeom>
          <a:noFill/>
          <a:ln>
            <a:noFill/>
          </a:ln>
        </p:spPr>
        <p:txBody>
          <a:bodyPr spcFirstLastPara="1" wrap="square" lIns="91425" tIns="45700" rIns="91425" bIns="45700" anchor="t" anchorCtr="0">
            <a:spAutoFit/>
          </a:bodyPr>
          <a:lstStyle/>
          <a:p>
            <a:r>
              <a:rPr lang="fr-FR">
                <a:solidFill>
                  <a:srgbClr val="FF0000"/>
                </a:solidFill>
                <a:latin typeface="Calibri"/>
                <a:ea typeface="Calibri"/>
                <a:cs typeface="Calibri"/>
                <a:sym typeface="Calibri"/>
              </a:rPr>
              <a:t>Pas d’autonomie</a:t>
            </a:r>
            <a:endParaRPr sz="1800"/>
          </a:p>
        </p:txBody>
      </p:sp>
      <p:sp>
        <p:nvSpPr>
          <p:cNvPr id="476" name="Google Shape;476;p19"/>
          <p:cNvSpPr/>
          <p:nvPr/>
        </p:nvSpPr>
        <p:spPr>
          <a:xfrm>
            <a:off x="508111" y="3194327"/>
            <a:ext cx="917064" cy="1020597"/>
          </a:xfrm>
          <a:prstGeom prst="arc">
            <a:avLst>
              <a:gd name="adj1" fmla="val 15671678"/>
              <a:gd name="adj2" fmla="val 3356391"/>
            </a:avLst>
          </a:prstGeom>
          <a:noFill/>
          <a:ln w="127000" cap="flat" cmpd="sng">
            <a:solidFill>
              <a:schemeClr val="accent1"/>
            </a:solidFill>
            <a:prstDash val="solid"/>
            <a:miter lim="800000"/>
            <a:headEnd type="none" w="sm" len="sm"/>
            <a:tailEnd type="triangle" w="med" len="med"/>
          </a:ln>
        </p:spPr>
        <p:txBody>
          <a:bodyPr spcFirstLastPara="1" wrap="square" lIns="91425" tIns="45700" rIns="91425" bIns="45700" anchor="ctr" anchorCtr="0">
            <a:noAutofit/>
          </a:bodyPr>
          <a:lstStyle/>
          <a:p>
            <a:pPr algn="ctr"/>
            <a:endParaRPr sz="1800">
              <a:solidFill>
                <a:schemeClr val="dk1"/>
              </a:solidFill>
              <a:latin typeface="Calibri"/>
              <a:ea typeface="Calibri"/>
              <a:cs typeface="Calibri"/>
              <a:sym typeface="Calibri"/>
            </a:endParaRPr>
          </a:p>
        </p:txBody>
      </p:sp>
      <p:sp>
        <p:nvSpPr>
          <p:cNvPr id="477" name="Google Shape;477;p19"/>
          <p:cNvSpPr/>
          <p:nvPr/>
        </p:nvSpPr>
        <p:spPr>
          <a:xfrm>
            <a:off x="41797" y="1335199"/>
            <a:ext cx="2941295" cy="4623885"/>
          </a:xfrm>
          <a:prstGeom prst="rect">
            <a:avLst/>
          </a:prstGeom>
          <a:noFill/>
          <a:ln w="1270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90" name="Google Shape;490;p19"/>
          <p:cNvSpPr txBox="1">
            <a:spLocks noGrp="1"/>
          </p:cNvSpPr>
          <p:nvPr>
            <p:ph type="title"/>
          </p:nvPr>
        </p:nvSpPr>
        <p:spPr>
          <a:xfrm>
            <a:off x="296091" y="60962"/>
            <a:ext cx="11730447" cy="679268"/>
          </a:xfrm>
          <a:prstGeom prst="rect">
            <a:avLst/>
          </a:prstGeom>
          <a:noFill/>
          <a:ln>
            <a:noFill/>
          </a:ln>
        </p:spPr>
        <p:txBody>
          <a:bodyPr spcFirstLastPara="1" vert="horz" wrap="square" lIns="91425" tIns="45700" rIns="91425" bIns="45700" rtlCol="0" anchor="ctr" anchorCtr="0">
            <a:normAutofit/>
          </a:bodyPr>
          <a:lstStyle/>
          <a:p>
            <a:r>
              <a:rPr lang="fr-FR" dirty="0"/>
              <a:t>4 niveaux d’autonomie pour le robot </a:t>
            </a:r>
            <a:r>
              <a:rPr lang="fr-FR" dirty="0" err="1"/>
              <a:t>AlphAI</a:t>
            </a:r>
            <a:endParaRPr dirty="0"/>
          </a:p>
        </p:txBody>
      </p:sp>
    </p:spTree>
    <p:extLst>
      <p:ext uri="{BB962C8B-B14F-4D97-AF65-F5344CB8AC3E}">
        <p14:creationId xmlns:p14="http://schemas.microsoft.com/office/powerpoint/2010/main" val="1294949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62" name="Google Shape;462;p19"/>
          <p:cNvSpPr txBox="1"/>
          <p:nvPr/>
        </p:nvSpPr>
        <p:spPr>
          <a:xfrm>
            <a:off x="346361" y="1477955"/>
            <a:ext cx="2507355" cy="707846"/>
          </a:xfrm>
          <a:prstGeom prst="rect">
            <a:avLst/>
          </a:prstGeom>
          <a:noFill/>
          <a:ln>
            <a:noFill/>
          </a:ln>
        </p:spPr>
        <p:txBody>
          <a:bodyPr spcFirstLastPara="1" wrap="square" lIns="91425" tIns="45700" rIns="91425" bIns="45700" anchor="t" anchorCtr="0">
            <a:spAutoFit/>
          </a:bodyPr>
          <a:lstStyle/>
          <a:p>
            <a:pPr algn="ctr"/>
            <a:r>
              <a:rPr lang="fr-FR" sz="2000" b="1" u="sng" dirty="0">
                <a:solidFill>
                  <a:srgbClr val="262626"/>
                </a:solidFill>
                <a:latin typeface="Calibri"/>
                <a:ea typeface="Calibri"/>
                <a:cs typeface="Calibri"/>
                <a:sym typeface="Calibri"/>
              </a:rPr>
              <a:t>Niveau 1: Téléguidage</a:t>
            </a:r>
            <a:endParaRPr sz="2000" b="1" u="sng" dirty="0">
              <a:solidFill>
                <a:srgbClr val="262626"/>
              </a:solidFill>
              <a:latin typeface="Calibri"/>
              <a:ea typeface="Calibri"/>
              <a:cs typeface="Calibri"/>
              <a:sym typeface="Calibri"/>
            </a:endParaRPr>
          </a:p>
        </p:txBody>
      </p:sp>
      <p:grpSp>
        <p:nvGrpSpPr>
          <p:cNvPr id="463" name="Google Shape;463;p19"/>
          <p:cNvGrpSpPr/>
          <p:nvPr/>
        </p:nvGrpSpPr>
        <p:grpSpPr>
          <a:xfrm>
            <a:off x="386104" y="2550348"/>
            <a:ext cx="393355" cy="829729"/>
            <a:chOff x="8463921" y="871268"/>
            <a:chExt cx="352275" cy="743077"/>
          </a:xfrm>
        </p:grpSpPr>
        <p:sp>
          <p:nvSpPr>
            <p:cNvPr id="464" name="Google Shape;464;p19"/>
            <p:cNvSpPr/>
            <p:nvPr/>
          </p:nvSpPr>
          <p:spPr>
            <a:xfrm>
              <a:off x="8463921" y="871268"/>
              <a:ext cx="352275" cy="283559"/>
            </a:xfrm>
            <a:prstGeom prst="ellipse">
              <a:avLst/>
            </a:prstGeom>
            <a:solidFill>
              <a:schemeClr val="accent1"/>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65" name="Google Shape;465;p19"/>
            <p:cNvSpPr/>
            <p:nvPr/>
          </p:nvSpPr>
          <p:spPr>
            <a:xfrm>
              <a:off x="8504896" y="1164659"/>
              <a:ext cx="270324" cy="449686"/>
            </a:xfrm>
            <a:prstGeom prst="triangle">
              <a:avLst>
                <a:gd name="adj" fmla="val 50000"/>
              </a:avLst>
            </a:prstGeom>
            <a:solidFill>
              <a:schemeClr val="accent1"/>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grpSp>
        <p:nvGrpSpPr>
          <p:cNvPr id="466" name="Google Shape;466;p19"/>
          <p:cNvGrpSpPr/>
          <p:nvPr/>
        </p:nvGrpSpPr>
        <p:grpSpPr>
          <a:xfrm>
            <a:off x="277668" y="4005468"/>
            <a:ext cx="1020552" cy="1017485"/>
            <a:chOff x="8122026" y="936700"/>
            <a:chExt cx="1349778" cy="1345721"/>
          </a:xfrm>
        </p:grpSpPr>
        <p:sp>
          <p:nvSpPr>
            <p:cNvPr id="467" name="Google Shape;467;p19"/>
            <p:cNvSpPr/>
            <p:nvPr/>
          </p:nvSpPr>
          <p:spPr>
            <a:xfrm>
              <a:off x="8126083" y="936700"/>
              <a:ext cx="1345721" cy="1345721"/>
            </a:xfrm>
            <a:prstGeom prst="chord">
              <a:avLst>
                <a:gd name="adj1" fmla="val 9365415"/>
                <a:gd name="adj2" fmla="val 1512623"/>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nvGrpSpPr>
            <p:cNvPr id="468" name="Google Shape;468;p19"/>
            <p:cNvGrpSpPr/>
            <p:nvPr/>
          </p:nvGrpSpPr>
          <p:grpSpPr>
            <a:xfrm>
              <a:off x="8386971" y="1179688"/>
              <a:ext cx="824230" cy="675723"/>
              <a:chOff x="8377943" y="1184450"/>
              <a:chExt cx="824230" cy="675723"/>
            </a:xfrm>
          </p:grpSpPr>
          <p:sp>
            <p:nvSpPr>
              <p:cNvPr id="469" name="Google Shape;469;p19"/>
              <p:cNvSpPr/>
              <p:nvPr/>
            </p:nvSpPr>
            <p:spPr>
              <a:xfrm>
                <a:off x="8377943" y="1572504"/>
                <a:ext cx="824230" cy="287669"/>
              </a:xfrm>
              <a:prstGeom prst="roundRect">
                <a:avLst>
                  <a:gd name="adj" fmla="val 50000"/>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70" name="Google Shape;470;p19"/>
              <p:cNvSpPr/>
              <p:nvPr/>
            </p:nvSpPr>
            <p:spPr>
              <a:xfrm>
                <a:off x="8472395" y="1594570"/>
                <a:ext cx="270898" cy="255600"/>
              </a:xfrm>
              <a:prstGeom prst="ellipse">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71" name="Google Shape;471;p19"/>
              <p:cNvSpPr/>
              <p:nvPr/>
            </p:nvSpPr>
            <p:spPr>
              <a:xfrm>
                <a:off x="8837284" y="1594570"/>
                <a:ext cx="270898" cy="255600"/>
              </a:xfrm>
              <a:prstGeom prst="ellipse">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72" name="Google Shape;472;p19"/>
              <p:cNvSpPr/>
              <p:nvPr/>
            </p:nvSpPr>
            <p:spPr>
              <a:xfrm>
                <a:off x="8654466" y="1184450"/>
                <a:ext cx="270898" cy="255600"/>
              </a:xfrm>
              <a:prstGeom prst="ellipse">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cxnSp>
          <p:nvCxnSpPr>
            <p:cNvPr id="473" name="Google Shape;473;p19"/>
            <p:cNvCxnSpPr/>
            <p:nvPr/>
          </p:nvCxnSpPr>
          <p:spPr>
            <a:xfrm rot="10800000" flipH="1">
              <a:off x="8122026" y="1532934"/>
              <a:ext cx="1349778" cy="1878"/>
            </a:xfrm>
            <a:prstGeom prst="straightConnector1">
              <a:avLst/>
            </a:prstGeom>
            <a:noFill/>
            <a:ln w="19050" cap="flat" cmpd="sng">
              <a:solidFill>
                <a:srgbClr val="001B38"/>
              </a:solidFill>
              <a:prstDash val="solid"/>
              <a:miter lim="800000"/>
              <a:headEnd type="none" w="sm" len="sm"/>
              <a:tailEnd type="none" w="sm" len="sm"/>
            </a:ln>
          </p:spPr>
        </p:cxnSp>
      </p:grpSp>
      <p:sp>
        <p:nvSpPr>
          <p:cNvPr id="474" name="Google Shape;474;p19"/>
          <p:cNvSpPr txBox="1"/>
          <p:nvPr/>
        </p:nvSpPr>
        <p:spPr>
          <a:xfrm>
            <a:off x="1517066" y="3026823"/>
            <a:ext cx="818109" cy="369291"/>
          </a:xfrm>
          <a:prstGeom prst="rect">
            <a:avLst/>
          </a:prstGeom>
          <a:noFill/>
          <a:ln>
            <a:noFill/>
          </a:ln>
        </p:spPr>
        <p:txBody>
          <a:bodyPr spcFirstLastPara="1" wrap="square" lIns="91425" tIns="45700" rIns="91425" bIns="45700" anchor="t" anchorCtr="0">
            <a:spAutoFit/>
          </a:bodyPr>
          <a:lstStyle/>
          <a:p>
            <a:r>
              <a:rPr lang="fr-FR" sz="1800">
                <a:solidFill>
                  <a:srgbClr val="2EA2BA"/>
                </a:solidFill>
                <a:latin typeface="Calibri"/>
                <a:ea typeface="Calibri"/>
                <a:cs typeface="Calibri"/>
                <a:sym typeface="Calibri"/>
              </a:rPr>
              <a:t>Ordres</a:t>
            </a:r>
            <a:endParaRPr sz="1800">
              <a:solidFill>
                <a:srgbClr val="2EA2BA"/>
              </a:solidFill>
              <a:latin typeface="Calibri"/>
              <a:ea typeface="Calibri"/>
              <a:cs typeface="Calibri"/>
              <a:sym typeface="Calibri"/>
            </a:endParaRPr>
          </a:p>
        </p:txBody>
      </p:sp>
      <p:sp>
        <p:nvSpPr>
          <p:cNvPr id="475" name="Google Shape;475;p19"/>
          <p:cNvSpPr txBox="1"/>
          <p:nvPr/>
        </p:nvSpPr>
        <p:spPr>
          <a:xfrm>
            <a:off x="1522317" y="4283568"/>
            <a:ext cx="1395511" cy="523180"/>
          </a:xfrm>
          <a:prstGeom prst="rect">
            <a:avLst/>
          </a:prstGeom>
          <a:noFill/>
          <a:ln>
            <a:noFill/>
          </a:ln>
        </p:spPr>
        <p:txBody>
          <a:bodyPr spcFirstLastPara="1" wrap="square" lIns="91425" tIns="45700" rIns="91425" bIns="45700" anchor="t" anchorCtr="0">
            <a:spAutoFit/>
          </a:bodyPr>
          <a:lstStyle/>
          <a:p>
            <a:r>
              <a:rPr lang="fr-FR">
                <a:solidFill>
                  <a:srgbClr val="FF0000"/>
                </a:solidFill>
                <a:latin typeface="Calibri"/>
                <a:ea typeface="Calibri"/>
                <a:cs typeface="Calibri"/>
                <a:sym typeface="Calibri"/>
              </a:rPr>
              <a:t>Pas d’autonomie</a:t>
            </a:r>
            <a:endParaRPr sz="1800"/>
          </a:p>
        </p:txBody>
      </p:sp>
      <p:sp>
        <p:nvSpPr>
          <p:cNvPr id="476" name="Google Shape;476;p19"/>
          <p:cNvSpPr/>
          <p:nvPr/>
        </p:nvSpPr>
        <p:spPr>
          <a:xfrm>
            <a:off x="508111" y="3194327"/>
            <a:ext cx="917064" cy="1020597"/>
          </a:xfrm>
          <a:prstGeom prst="arc">
            <a:avLst>
              <a:gd name="adj1" fmla="val 15671678"/>
              <a:gd name="adj2" fmla="val 3356391"/>
            </a:avLst>
          </a:prstGeom>
          <a:noFill/>
          <a:ln w="127000" cap="flat" cmpd="sng">
            <a:solidFill>
              <a:schemeClr val="accent1"/>
            </a:solidFill>
            <a:prstDash val="solid"/>
            <a:miter lim="800000"/>
            <a:headEnd type="none" w="sm" len="sm"/>
            <a:tailEnd type="triangle" w="med" len="med"/>
          </a:ln>
        </p:spPr>
        <p:txBody>
          <a:bodyPr spcFirstLastPara="1" wrap="square" lIns="91425" tIns="45700" rIns="91425" bIns="45700" anchor="ctr" anchorCtr="0">
            <a:noAutofit/>
          </a:bodyPr>
          <a:lstStyle/>
          <a:p>
            <a:pPr algn="ctr"/>
            <a:endParaRPr sz="1800">
              <a:solidFill>
                <a:schemeClr val="dk1"/>
              </a:solidFill>
              <a:latin typeface="Calibri"/>
              <a:ea typeface="Calibri"/>
              <a:cs typeface="Calibri"/>
              <a:sym typeface="Calibri"/>
            </a:endParaRPr>
          </a:p>
        </p:txBody>
      </p:sp>
      <p:sp>
        <p:nvSpPr>
          <p:cNvPr id="477" name="Google Shape;477;p19"/>
          <p:cNvSpPr/>
          <p:nvPr/>
        </p:nvSpPr>
        <p:spPr>
          <a:xfrm>
            <a:off x="41797" y="1335199"/>
            <a:ext cx="2941295" cy="4623885"/>
          </a:xfrm>
          <a:prstGeom prst="rect">
            <a:avLst/>
          </a:prstGeom>
          <a:noFill/>
          <a:ln w="1270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90" name="Google Shape;490;p19"/>
          <p:cNvSpPr txBox="1">
            <a:spLocks noGrp="1"/>
          </p:cNvSpPr>
          <p:nvPr>
            <p:ph type="title"/>
          </p:nvPr>
        </p:nvSpPr>
        <p:spPr>
          <a:xfrm>
            <a:off x="296091" y="60962"/>
            <a:ext cx="11730447" cy="679268"/>
          </a:xfrm>
          <a:prstGeom prst="rect">
            <a:avLst/>
          </a:prstGeom>
          <a:noFill/>
          <a:ln>
            <a:noFill/>
          </a:ln>
        </p:spPr>
        <p:txBody>
          <a:bodyPr spcFirstLastPara="1" vert="horz" wrap="square" lIns="91425" tIns="45700" rIns="91425" bIns="45700" rtlCol="0" anchor="ctr" anchorCtr="0">
            <a:normAutofit/>
          </a:bodyPr>
          <a:lstStyle/>
          <a:p>
            <a:r>
              <a:rPr lang="fr-FR" dirty="0"/>
              <a:t>4 niveaux d’autonomie pour le robot </a:t>
            </a:r>
            <a:r>
              <a:rPr lang="fr-FR" dirty="0" err="1"/>
              <a:t>AlphAI</a:t>
            </a:r>
            <a:endParaRPr dirty="0"/>
          </a:p>
        </p:txBody>
      </p:sp>
    </p:spTree>
    <p:extLst>
      <p:ext uri="{BB962C8B-B14F-4D97-AF65-F5344CB8AC3E}">
        <p14:creationId xmlns:p14="http://schemas.microsoft.com/office/powerpoint/2010/main" val="1856652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Niveau 1 : Téléguidage</a:t>
            </a:r>
          </a:p>
        </p:txBody>
      </p:sp>
      <p:grpSp>
        <p:nvGrpSpPr>
          <p:cNvPr id="4" name="Google Shape;478;p19"/>
          <p:cNvGrpSpPr/>
          <p:nvPr/>
        </p:nvGrpSpPr>
        <p:grpSpPr>
          <a:xfrm>
            <a:off x="421189" y="2067184"/>
            <a:ext cx="3788745" cy="3160131"/>
            <a:chOff x="1602657" y="533972"/>
            <a:chExt cx="2867325" cy="2391589"/>
          </a:xfrm>
        </p:grpSpPr>
        <p:pic>
          <p:nvPicPr>
            <p:cNvPr id="5" name="Google Shape;479;p19"/>
            <p:cNvPicPr preferRelativeResize="0"/>
            <p:nvPr/>
          </p:nvPicPr>
          <p:blipFill rotWithShape="1">
            <a:blip r:embed="rId2">
              <a:alphaModFix/>
            </a:blip>
            <a:srcRect l="23894" r="2606"/>
            <a:stretch/>
          </p:blipFill>
          <p:spPr>
            <a:xfrm>
              <a:off x="1602657" y="533972"/>
              <a:ext cx="2867325" cy="2391589"/>
            </a:xfrm>
            <a:prstGeom prst="rect">
              <a:avLst/>
            </a:prstGeom>
            <a:noFill/>
            <a:ln>
              <a:noFill/>
            </a:ln>
          </p:spPr>
        </p:pic>
        <p:sp>
          <p:nvSpPr>
            <p:cNvPr id="6" name="Google Shape;480;p19"/>
            <p:cNvSpPr/>
            <p:nvPr/>
          </p:nvSpPr>
          <p:spPr>
            <a:xfrm rot="-9471131">
              <a:off x="2362187" y="1138789"/>
              <a:ext cx="564813" cy="485856"/>
            </a:xfrm>
            <a:prstGeom prst="arc">
              <a:avLst>
                <a:gd name="adj1" fmla="val 13670258"/>
                <a:gd name="adj2" fmla="val 19482042"/>
              </a:avLst>
            </a:prstGeom>
            <a:noFill/>
            <a:ln w="57150" cap="flat" cmpd="sng">
              <a:solidFill>
                <a:srgbClr val="7F7F7F"/>
              </a:solidFill>
              <a:prstDash val="solid"/>
              <a:miter lim="800000"/>
              <a:headEnd type="none" w="sm" len="sm"/>
              <a:tailEnd type="triangle" w="med" len="med"/>
            </a:ln>
          </p:spPr>
          <p:txBody>
            <a:bodyPr spcFirstLastPara="1" wrap="square" lIns="91425" tIns="45700" rIns="91425" bIns="45700" anchor="ctr" anchorCtr="0">
              <a:noAutofit/>
            </a:bodyPr>
            <a:lstStyle/>
            <a:p>
              <a:pPr algn="ctr"/>
              <a:endParaRPr sz="1800">
                <a:solidFill>
                  <a:schemeClr val="dk1"/>
                </a:solidFill>
                <a:latin typeface="Calibri"/>
                <a:ea typeface="Calibri"/>
                <a:cs typeface="Calibri"/>
                <a:sym typeface="Calibri"/>
              </a:endParaRPr>
            </a:p>
          </p:txBody>
        </p:sp>
        <p:cxnSp>
          <p:nvCxnSpPr>
            <p:cNvPr id="7" name="Google Shape;481;p19"/>
            <p:cNvCxnSpPr/>
            <p:nvPr/>
          </p:nvCxnSpPr>
          <p:spPr>
            <a:xfrm flipH="1">
              <a:off x="2367867" y="1733558"/>
              <a:ext cx="406326" cy="166106"/>
            </a:xfrm>
            <a:prstGeom prst="straightConnector1">
              <a:avLst/>
            </a:prstGeom>
            <a:noFill/>
            <a:ln w="57150" cap="flat" cmpd="sng">
              <a:solidFill>
                <a:srgbClr val="7F7F7F"/>
              </a:solidFill>
              <a:prstDash val="solid"/>
              <a:miter lim="800000"/>
              <a:headEnd type="none" w="sm" len="sm"/>
              <a:tailEnd type="triangle" w="med" len="med"/>
            </a:ln>
          </p:spPr>
        </p:cxnSp>
        <p:sp>
          <p:nvSpPr>
            <p:cNvPr id="8" name="Google Shape;482;p19"/>
            <p:cNvSpPr/>
            <p:nvPr/>
          </p:nvSpPr>
          <p:spPr>
            <a:xfrm rot="1800329">
              <a:off x="3085415" y="1634937"/>
              <a:ext cx="564813" cy="485856"/>
            </a:xfrm>
            <a:prstGeom prst="arc">
              <a:avLst>
                <a:gd name="adj1" fmla="val 13670258"/>
                <a:gd name="adj2" fmla="val 18836905"/>
              </a:avLst>
            </a:prstGeom>
            <a:noFill/>
            <a:ln w="57150" cap="flat" cmpd="sng">
              <a:solidFill>
                <a:srgbClr val="7F7F7F"/>
              </a:solidFill>
              <a:prstDash val="solid"/>
              <a:miter lim="800000"/>
              <a:headEnd type="none" w="sm" len="sm"/>
              <a:tailEnd type="triangle" w="med" len="med"/>
            </a:ln>
          </p:spPr>
          <p:txBody>
            <a:bodyPr spcFirstLastPara="1" wrap="square" lIns="91425" tIns="45700" rIns="91425" bIns="45700" anchor="ctr" anchorCtr="0">
              <a:noAutofit/>
            </a:bodyPr>
            <a:lstStyle/>
            <a:p>
              <a:pPr algn="ctr"/>
              <a:endParaRPr sz="1800">
                <a:solidFill>
                  <a:schemeClr val="dk1"/>
                </a:solidFill>
                <a:latin typeface="Calibri"/>
                <a:ea typeface="Calibri"/>
                <a:cs typeface="Calibri"/>
                <a:sym typeface="Calibri"/>
              </a:endParaRPr>
            </a:p>
          </p:txBody>
        </p:sp>
        <p:sp>
          <p:nvSpPr>
            <p:cNvPr id="9" name="Google Shape;483;p19"/>
            <p:cNvSpPr/>
            <p:nvPr/>
          </p:nvSpPr>
          <p:spPr>
            <a:xfrm rot="-6937971" flipH="1">
              <a:off x="2836380" y="1627811"/>
              <a:ext cx="538781" cy="526166"/>
            </a:xfrm>
            <a:prstGeom prst="arc">
              <a:avLst>
                <a:gd name="adj1" fmla="val 13670258"/>
                <a:gd name="adj2" fmla="val 20012424"/>
              </a:avLst>
            </a:prstGeom>
            <a:noFill/>
            <a:ln w="57150" cap="flat" cmpd="sng">
              <a:solidFill>
                <a:srgbClr val="7F7F7F">
                  <a:alpha val="57647"/>
                </a:srgbClr>
              </a:solidFill>
              <a:prstDash val="solid"/>
              <a:miter lim="800000"/>
              <a:headEnd type="none" w="sm" len="sm"/>
              <a:tailEnd type="triangle" w="med" len="med"/>
            </a:ln>
          </p:spPr>
          <p:txBody>
            <a:bodyPr spcFirstLastPara="1" wrap="square" lIns="91425" tIns="45700" rIns="91425" bIns="45700" anchor="ctr" anchorCtr="0">
              <a:noAutofit/>
            </a:bodyPr>
            <a:lstStyle/>
            <a:p>
              <a:pPr algn="ctr"/>
              <a:endParaRPr sz="1800">
                <a:solidFill>
                  <a:schemeClr val="dk1"/>
                </a:solidFill>
                <a:latin typeface="Calibri"/>
                <a:ea typeface="Calibri"/>
                <a:cs typeface="Calibri"/>
                <a:sym typeface="Calibri"/>
              </a:endParaRPr>
            </a:p>
          </p:txBody>
        </p:sp>
        <p:sp>
          <p:nvSpPr>
            <p:cNvPr id="10" name="Google Shape;484;p19"/>
            <p:cNvSpPr/>
            <p:nvPr/>
          </p:nvSpPr>
          <p:spPr>
            <a:xfrm rot="6812689" flipH="1">
              <a:off x="2750294" y="888299"/>
              <a:ext cx="640736" cy="642392"/>
            </a:xfrm>
            <a:prstGeom prst="arc">
              <a:avLst>
                <a:gd name="adj1" fmla="val 14264335"/>
                <a:gd name="adj2" fmla="val 18466729"/>
              </a:avLst>
            </a:prstGeom>
            <a:noFill/>
            <a:ln w="57150" cap="flat" cmpd="sng">
              <a:solidFill>
                <a:srgbClr val="7F7F7F"/>
              </a:solidFill>
              <a:prstDash val="solid"/>
              <a:miter lim="800000"/>
              <a:headEnd type="none" w="sm" len="sm"/>
              <a:tailEnd type="triangle" w="med" len="med"/>
            </a:ln>
          </p:spPr>
          <p:txBody>
            <a:bodyPr spcFirstLastPara="1" wrap="square" lIns="91425" tIns="45700" rIns="91425" bIns="45700" anchor="ctr" anchorCtr="0">
              <a:noAutofit/>
            </a:bodyPr>
            <a:lstStyle/>
            <a:p>
              <a:pPr algn="ctr"/>
              <a:endParaRPr sz="1800">
                <a:solidFill>
                  <a:schemeClr val="dk1"/>
                </a:solidFill>
                <a:latin typeface="Calibri"/>
                <a:ea typeface="Calibri"/>
                <a:cs typeface="Calibri"/>
                <a:sym typeface="Calibri"/>
              </a:endParaRPr>
            </a:p>
          </p:txBody>
        </p:sp>
        <p:sp>
          <p:nvSpPr>
            <p:cNvPr id="11" name="Google Shape;485;p19"/>
            <p:cNvSpPr/>
            <p:nvPr/>
          </p:nvSpPr>
          <p:spPr>
            <a:xfrm rot="-6937971" flipH="1">
              <a:off x="2836380" y="1626554"/>
              <a:ext cx="538781" cy="526166"/>
            </a:xfrm>
            <a:prstGeom prst="arc">
              <a:avLst>
                <a:gd name="adj1" fmla="val 13670258"/>
                <a:gd name="adj2" fmla="val 16621845"/>
              </a:avLst>
            </a:prstGeom>
            <a:noFill/>
            <a:ln w="5715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dk1"/>
                </a:solidFill>
                <a:latin typeface="Calibri"/>
                <a:ea typeface="Calibri"/>
                <a:cs typeface="Calibri"/>
                <a:sym typeface="Calibri"/>
              </a:endParaRPr>
            </a:p>
          </p:txBody>
        </p:sp>
      </p:grpSp>
      <p:sp>
        <p:nvSpPr>
          <p:cNvPr id="12" name="ZoneTexte 11"/>
          <p:cNvSpPr txBox="1"/>
          <p:nvPr/>
        </p:nvSpPr>
        <p:spPr>
          <a:xfrm>
            <a:off x="4827781" y="1062104"/>
            <a:ext cx="6947043" cy="4114844"/>
          </a:xfrm>
          <a:prstGeom prst="rect">
            <a:avLst/>
          </a:prstGeom>
          <a:noFill/>
        </p:spPr>
        <p:txBody>
          <a:bodyPr wrap="square" rtlCol="0">
            <a:spAutoFit/>
          </a:bodyPr>
          <a:lstStyle/>
          <a:p>
            <a:r>
              <a:rPr lang="fr-FR" sz="1867" u="sng" dirty="0"/>
              <a:t>Qualités du robot</a:t>
            </a:r>
          </a:p>
          <a:p>
            <a:pPr marL="380990" indent="-380990">
              <a:buFont typeface="Arial" panose="020B0604020202020204" pitchFamily="34" charset="0"/>
              <a:buChar char="•"/>
            </a:pPr>
            <a:r>
              <a:rPr lang="fr-FR" sz="1867" dirty="0"/>
              <a:t>Moteurs</a:t>
            </a:r>
          </a:p>
          <a:p>
            <a:pPr marL="380990" indent="-380990">
              <a:buFont typeface="Arial" panose="020B0604020202020204" pitchFamily="34" charset="0"/>
              <a:buChar char="•"/>
            </a:pPr>
            <a:r>
              <a:rPr lang="fr-FR" sz="1867" dirty="0"/>
              <a:t>Carte électronique</a:t>
            </a:r>
          </a:p>
          <a:p>
            <a:pPr marL="380990" indent="-380990">
              <a:buFont typeface="Arial" panose="020B0604020202020204" pitchFamily="34" charset="0"/>
              <a:buChar char="•"/>
            </a:pPr>
            <a:r>
              <a:rPr lang="fr-FR" sz="1867" dirty="0"/>
              <a:t>Connection sans fil avec l’ordinateur</a:t>
            </a:r>
          </a:p>
          <a:p>
            <a:pPr marL="380990" indent="-380990">
              <a:buFont typeface="Arial" panose="020B0604020202020204" pitchFamily="34" charset="0"/>
              <a:buChar char="•"/>
            </a:pPr>
            <a:r>
              <a:rPr lang="fr-FR" sz="1867" dirty="0"/>
              <a:t>Programme sur l’ordinateur pour recevoir les ordres</a:t>
            </a:r>
          </a:p>
          <a:p>
            <a:endParaRPr lang="fr-FR" sz="1867" dirty="0"/>
          </a:p>
          <a:p>
            <a:r>
              <a:rPr lang="fr-FR" sz="1867" u="sng" dirty="0"/>
              <a:t>Similarités avec le vivant</a:t>
            </a:r>
          </a:p>
          <a:p>
            <a:pPr marL="380990" indent="-380990">
              <a:buFont typeface="Arial" panose="020B0604020202020204" pitchFamily="34" charset="0"/>
              <a:buChar char="•"/>
            </a:pPr>
            <a:r>
              <a:rPr lang="fr-FR" sz="1867" dirty="0"/>
              <a:t>Moteurs </a:t>
            </a:r>
            <a:r>
              <a:rPr lang="fr-FR" sz="1867" dirty="0">
                <a:sym typeface="Wingdings" panose="05000000000000000000" pitchFamily="2" charset="2"/>
              </a:rPr>
              <a:t>↔ Muscles</a:t>
            </a:r>
            <a:endParaRPr lang="fr-FR" sz="1867" dirty="0"/>
          </a:p>
          <a:p>
            <a:pPr marL="380990" indent="-380990">
              <a:buFont typeface="Arial" panose="020B0604020202020204" pitchFamily="34" charset="0"/>
              <a:buChar char="•"/>
            </a:pPr>
            <a:r>
              <a:rPr lang="fr-FR" sz="1867" dirty="0"/>
              <a:t>Carte électronique, communication, etc. </a:t>
            </a:r>
            <a:r>
              <a:rPr lang="fr-FR" sz="1867" dirty="0">
                <a:sym typeface="Wingdings" panose="05000000000000000000" pitchFamily="2" charset="2"/>
              </a:rPr>
              <a:t>↔ Nerfs</a:t>
            </a:r>
            <a:endParaRPr lang="fr-FR" sz="1867" dirty="0"/>
          </a:p>
          <a:p>
            <a:endParaRPr lang="fr-FR" sz="1867" dirty="0"/>
          </a:p>
          <a:p>
            <a:r>
              <a:rPr lang="fr-FR" sz="1867" u="sng" dirty="0"/>
              <a:t>Qualités que le robot n’a pas</a:t>
            </a:r>
          </a:p>
          <a:p>
            <a:r>
              <a:rPr lang="fr-FR" sz="1867" dirty="0"/>
              <a:t>Le robot n’a aucune autonomie</a:t>
            </a:r>
          </a:p>
          <a:p>
            <a:r>
              <a:rPr lang="fr-FR" sz="1867" dirty="0"/>
              <a:t>L’humain décide chaque action du robot (« ordres »)</a:t>
            </a:r>
          </a:p>
          <a:p>
            <a:endParaRPr lang="fr-FR" sz="1867" dirty="0"/>
          </a:p>
        </p:txBody>
      </p:sp>
      <p:sp>
        <p:nvSpPr>
          <p:cNvPr id="13" name="ZoneTexte 12">
            <a:extLst>
              <a:ext uri="{FF2B5EF4-FFF2-40B4-BE49-F238E27FC236}">
                <a16:creationId xmlns:a16="http://schemas.microsoft.com/office/drawing/2014/main" id="{FD4ACBFC-2905-B570-F3FC-5E8B1F2EC713}"/>
              </a:ext>
            </a:extLst>
          </p:cNvPr>
          <p:cNvSpPr txBox="1"/>
          <p:nvPr/>
        </p:nvSpPr>
        <p:spPr>
          <a:xfrm>
            <a:off x="951346" y="5783800"/>
            <a:ext cx="6132944" cy="738664"/>
          </a:xfrm>
          <a:prstGeom prst="rect">
            <a:avLst/>
          </a:prstGeom>
          <a:noFill/>
        </p:spPr>
        <p:txBody>
          <a:bodyPr wrap="square">
            <a:spAutoFit/>
          </a:bodyPr>
          <a:lstStyle/>
          <a:p>
            <a:pPr lvl="1"/>
            <a:r>
              <a:rPr lang="fr-FR" dirty="0"/>
              <a:t>https://docs.google.com/presentation/d/118t9rkxD8wdwgGmL6Z_pz8MXZ3Qo3xlM/edit?usp=sharing&amp;ouid=105568711207714786856&amp;rtpof=true&amp;sd=true</a:t>
            </a:r>
          </a:p>
        </p:txBody>
      </p:sp>
    </p:spTree>
    <p:extLst>
      <p:ext uri="{BB962C8B-B14F-4D97-AF65-F5344CB8AC3E}">
        <p14:creationId xmlns:p14="http://schemas.microsoft.com/office/powerpoint/2010/main" val="3628761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4" name="Google Shape;414;p19"/>
          <p:cNvSpPr txBox="1"/>
          <p:nvPr/>
        </p:nvSpPr>
        <p:spPr>
          <a:xfrm>
            <a:off x="3187809" y="1486329"/>
            <a:ext cx="2909067" cy="400069"/>
          </a:xfrm>
          <a:prstGeom prst="rect">
            <a:avLst/>
          </a:prstGeom>
          <a:noFill/>
          <a:ln>
            <a:noFill/>
          </a:ln>
        </p:spPr>
        <p:txBody>
          <a:bodyPr spcFirstLastPara="1" wrap="square" lIns="91425" tIns="45700" rIns="91425" bIns="45700" anchor="t" anchorCtr="0">
            <a:spAutoFit/>
          </a:bodyPr>
          <a:lstStyle/>
          <a:p>
            <a:pPr algn="ctr"/>
            <a:r>
              <a:rPr lang="fr-FR" sz="2000" b="1" u="sng" dirty="0">
                <a:solidFill>
                  <a:srgbClr val="262626"/>
                </a:solidFill>
                <a:latin typeface="Calibri"/>
                <a:ea typeface="Calibri"/>
                <a:cs typeface="Calibri"/>
                <a:sym typeface="Calibri"/>
              </a:rPr>
              <a:t>Niveau 2: Programmation</a:t>
            </a:r>
            <a:endParaRPr sz="2000" b="1" u="sng" dirty="0">
              <a:solidFill>
                <a:srgbClr val="262626"/>
              </a:solidFill>
              <a:latin typeface="Calibri"/>
              <a:ea typeface="Calibri"/>
              <a:cs typeface="Calibri"/>
              <a:sym typeface="Calibri"/>
            </a:endParaRPr>
          </a:p>
        </p:txBody>
      </p:sp>
      <p:grpSp>
        <p:nvGrpSpPr>
          <p:cNvPr id="415" name="Google Shape;415;p19"/>
          <p:cNvGrpSpPr/>
          <p:nvPr/>
        </p:nvGrpSpPr>
        <p:grpSpPr>
          <a:xfrm>
            <a:off x="3484355" y="2550348"/>
            <a:ext cx="393355" cy="829729"/>
            <a:chOff x="8463921" y="871268"/>
            <a:chExt cx="352275" cy="743077"/>
          </a:xfrm>
        </p:grpSpPr>
        <p:sp>
          <p:nvSpPr>
            <p:cNvPr id="416" name="Google Shape;416;p19"/>
            <p:cNvSpPr/>
            <p:nvPr/>
          </p:nvSpPr>
          <p:spPr>
            <a:xfrm>
              <a:off x="8463921" y="871268"/>
              <a:ext cx="352275" cy="283559"/>
            </a:xfrm>
            <a:prstGeom prst="ellipse">
              <a:avLst/>
            </a:prstGeom>
            <a:solidFill>
              <a:schemeClr val="accent1"/>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17" name="Google Shape;417;p19"/>
            <p:cNvSpPr/>
            <p:nvPr/>
          </p:nvSpPr>
          <p:spPr>
            <a:xfrm>
              <a:off x="8504896" y="1164659"/>
              <a:ext cx="270324" cy="449686"/>
            </a:xfrm>
            <a:prstGeom prst="triangle">
              <a:avLst>
                <a:gd name="adj" fmla="val 50000"/>
              </a:avLst>
            </a:prstGeom>
            <a:solidFill>
              <a:schemeClr val="accent1"/>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grpSp>
        <p:nvGrpSpPr>
          <p:cNvPr id="418" name="Google Shape;418;p19"/>
          <p:cNvGrpSpPr/>
          <p:nvPr/>
        </p:nvGrpSpPr>
        <p:grpSpPr>
          <a:xfrm>
            <a:off x="3375919" y="4005468"/>
            <a:ext cx="1020552" cy="1017485"/>
            <a:chOff x="8122026" y="936700"/>
            <a:chExt cx="1349778" cy="1345721"/>
          </a:xfrm>
        </p:grpSpPr>
        <p:sp>
          <p:nvSpPr>
            <p:cNvPr id="419" name="Google Shape;419;p19"/>
            <p:cNvSpPr/>
            <p:nvPr/>
          </p:nvSpPr>
          <p:spPr>
            <a:xfrm>
              <a:off x="8126083" y="936700"/>
              <a:ext cx="1345721" cy="1345721"/>
            </a:xfrm>
            <a:prstGeom prst="chord">
              <a:avLst>
                <a:gd name="adj1" fmla="val 9365415"/>
                <a:gd name="adj2" fmla="val 1512623"/>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nvGrpSpPr>
            <p:cNvPr id="420" name="Google Shape;420;p19"/>
            <p:cNvGrpSpPr/>
            <p:nvPr/>
          </p:nvGrpSpPr>
          <p:grpSpPr>
            <a:xfrm>
              <a:off x="8386971" y="1179688"/>
              <a:ext cx="824230" cy="675723"/>
              <a:chOff x="8377943" y="1184450"/>
              <a:chExt cx="824230" cy="675723"/>
            </a:xfrm>
          </p:grpSpPr>
          <p:sp>
            <p:nvSpPr>
              <p:cNvPr id="421" name="Google Shape;421;p19"/>
              <p:cNvSpPr/>
              <p:nvPr/>
            </p:nvSpPr>
            <p:spPr>
              <a:xfrm>
                <a:off x="8377943" y="1572504"/>
                <a:ext cx="824230" cy="287669"/>
              </a:xfrm>
              <a:prstGeom prst="roundRect">
                <a:avLst>
                  <a:gd name="adj" fmla="val 50000"/>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22" name="Google Shape;422;p19"/>
              <p:cNvSpPr/>
              <p:nvPr/>
            </p:nvSpPr>
            <p:spPr>
              <a:xfrm>
                <a:off x="8472395" y="1594570"/>
                <a:ext cx="270898" cy="255600"/>
              </a:xfrm>
              <a:prstGeom prst="ellipse">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23" name="Google Shape;423;p19"/>
              <p:cNvSpPr/>
              <p:nvPr/>
            </p:nvSpPr>
            <p:spPr>
              <a:xfrm>
                <a:off x="8837284" y="1594570"/>
                <a:ext cx="270898" cy="255600"/>
              </a:xfrm>
              <a:prstGeom prst="ellipse">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24" name="Google Shape;424;p19"/>
              <p:cNvSpPr/>
              <p:nvPr/>
            </p:nvSpPr>
            <p:spPr>
              <a:xfrm>
                <a:off x="8654466" y="1184450"/>
                <a:ext cx="270898" cy="255600"/>
              </a:xfrm>
              <a:prstGeom prst="ellipse">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cxnSp>
          <p:nvCxnSpPr>
            <p:cNvPr id="425" name="Google Shape;425;p19"/>
            <p:cNvCxnSpPr/>
            <p:nvPr/>
          </p:nvCxnSpPr>
          <p:spPr>
            <a:xfrm rot="10800000" flipH="1">
              <a:off x="8122026" y="1532934"/>
              <a:ext cx="1349778" cy="1878"/>
            </a:xfrm>
            <a:prstGeom prst="straightConnector1">
              <a:avLst/>
            </a:prstGeom>
            <a:noFill/>
            <a:ln w="19050" cap="flat" cmpd="sng">
              <a:solidFill>
                <a:srgbClr val="001B38"/>
              </a:solidFill>
              <a:prstDash val="solid"/>
              <a:miter lim="800000"/>
              <a:headEnd type="none" w="sm" len="sm"/>
              <a:tailEnd type="none" w="sm" len="sm"/>
            </a:ln>
          </p:spPr>
        </p:cxnSp>
      </p:grpSp>
      <p:sp>
        <p:nvSpPr>
          <p:cNvPr id="426" name="Google Shape;426;p19"/>
          <p:cNvSpPr txBox="1"/>
          <p:nvPr/>
        </p:nvSpPr>
        <p:spPr>
          <a:xfrm>
            <a:off x="4615316" y="3026823"/>
            <a:ext cx="1280672" cy="369291"/>
          </a:xfrm>
          <a:prstGeom prst="rect">
            <a:avLst/>
          </a:prstGeom>
          <a:noFill/>
          <a:ln>
            <a:noFill/>
          </a:ln>
        </p:spPr>
        <p:txBody>
          <a:bodyPr spcFirstLastPara="1" wrap="square" lIns="91425" tIns="45700" rIns="91425" bIns="45700" anchor="t" anchorCtr="0">
            <a:spAutoFit/>
          </a:bodyPr>
          <a:lstStyle/>
          <a:p>
            <a:r>
              <a:rPr lang="fr-FR" sz="1800">
                <a:solidFill>
                  <a:srgbClr val="2EA2BA"/>
                </a:solidFill>
                <a:latin typeface="Calibri"/>
                <a:ea typeface="Calibri"/>
                <a:cs typeface="Calibri"/>
                <a:sym typeface="Calibri"/>
              </a:rPr>
              <a:t>Programme</a:t>
            </a:r>
            <a:endParaRPr sz="1800">
              <a:solidFill>
                <a:srgbClr val="2EA2BA"/>
              </a:solidFill>
              <a:latin typeface="Calibri"/>
              <a:ea typeface="Calibri"/>
              <a:cs typeface="Calibri"/>
              <a:sym typeface="Calibri"/>
            </a:endParaRPr>
          </a:p>
        </p:txBody>
      </p:sp>
      <p:sp>
        <p:nvSpPr>
          <p:cNvPr id="427" name="Google Shape;427;p19"/>
          <p:cNvSpPr txBox="1"/>
          <p:nvPr/>
        </p:nvSpPr>
        <p:spPr>
          <a:xfrm>
            <a:off x="4620568" y="4283569"/>
            <a:ext cx="1000467" cy="307736"/>
          </a:xfrm>
          <a:prstGeom prst="rect">
            <a:avLst/>
          </a:prstGeom>
          <a:noFill/>
          <a:ln>
            <a:noFill/>
          </a:ln>
        </p:spPr>
        <p:txBody>
          <a:bodyPr spcFirstLastPara="1" wrap="square" lIns="91425" tIns="45700" rIns="91425" bIns="45700" anchor="t" anchorCtr="0">
            <a:spAutoFit/>
          </a:bodyPr>
          <a:lstStyle/>
          <a:p>
            <a:r>
              <a:rPr lang="fr-FR">
                <a:solidFill>
                  <a:srgbClr val="FF0000"/>
                </a:solidFill>
                <a:latin typeface="Calibri"/>
                <a:ea typeface="Calibri"/>
                <a:cs typeface="Calibri"/>
                <a:sym typeface="Calibri"/>
              </a:rPr>
              <a:t>Autonomie</a:t>
            </a:r>
            <a:endParaRPr>
              <a:solidFill>
                <a:srgbClr val="FF0000"/>
              </a:solidFill>
              <a:latin typeface="Calibri"/>
              <a:ea typeface="Calibri"/>
              <a:cs typeface="Calibri"/>
              <a:sym typeface="Calibri"/>
            </a:endParaRPr>
          </a:p>
        </p:txBody>
      </p:sp>
      <p:sp>
        <p:nvSpPr>
          <p:cNvPr id="428" name="Google Shape;428;p19"/>
          <p:cNvSpPr/>
          <p:nvPr/>
        </p:nvSpPr>
        <p:spPr>
          <a:xfrm>
            <a:off x="3606363" y="3194327"/>
            <a:ext cx="917064" cy="1020597"/>
          </a:xfrm>
          <a:prstGeom prst="arc">
            <a:avLst>
              <a:gd name="adj1" fmla="val 15671678"/>
              <a:gd name="adj2" fmla="val 3356391"/>
            </a:avLst>
          </a:prstGeom>
          <a:noFill/>
          <a:ln w="127000" cap="flat" cmpd="sng">
            <a:solidFill>
              <a:schemeClr val="accent1"/>
            </a:solidFill>
            <a:prstDash val="solid"/>
            <a:miter lim="800000"/>
            <a:headEnd type="none" w="sm" len="sm"/>
            <a:tailEnd type="triangle" w="med" len="med"/>
          </a:ln>
        </p:spPr>
        <p:txBody>
          <a:bodyPr spcFirstLastPara="1" wrap="square" lIns="91425" tIns="45700" rIns="91425" bIns="45700" anchor="ctr" anchorCtr="0">
            <a:noAutofit/>
          </a:bodyPr>
          <a:lstStyle/>
          <a:p>
            <a:pPr algn="ctr"/>
            <a:endParaRPr sz="1800">
              <a:solidFill>
                <a:schemeClr val="dk1"/>
              </a:solidFill>
              <a:latin typeface="Calibri"/>
              <a:ea typeface="Calibri"/>
              <a:cs typeface="Calibri"/>
              <a:sym typeface="Calibri"/>
            </a:endParaRPr>
          </a:p>
        </p:txBody>
      </p:sp>
      <p:sp>
        <p:nvSpPr>
          <p:cNvPr id="429" name="Google Shape;429;p19"/>
          <p:cNvSpPr/>
          <p:nvPr/>
        </p:nvSpPr>
        <p:spPr>
          <a:xfrm>
            <a:off x="3140047" y="1335198"/>
            <a:ext cx="2941295" cy="4623887"/>
          </a:xfrm>
          <a:prstGeom prst="rect">
            <a:avLst/>
          </a:prstGeom>
          <a:noFill/>
          <a:ln w="1270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62" name="Google Shape;462;p19"/>
          <p:cNvSpPr txBox="1"/>
          <p:nvPr/>
        </p:nvSpPr>
        <p:spPr>
          <a:xfrm>
            <a:off x="346361" y="1477955"/>
            <a:ext cx="2507355" cy="707846"/>
          </a:xfrm>
          <a:prstGeom prst="rect">
            <a:avLst/>
          </a:prstGeom>
          <a:noFill/>
          <a:ln>
            <a:noFill/>
          </a:ln>
        </p:spPr>
        <p:txBody>
          <a:bodyPr spcFirstLastPara="1" wrap="square" lIns="91425" tIns="45700" rIns="91425" bIns="45700" anchor="t" anchorCtr="0">
            <a:spAutoFit/>
          </a:bodyPr>
          <a:lstStyle/>
          <a:p>
            <a:pPr algn="ctr"/>
            <a:r>
              <a:rPr lang="fr-FR" sz="2000" b="1" u="sng" dirty="0">
                <a:solidFill>
                  <a:srgbClr val="262626"/>
                </a:solidFill>
                <a:latin typeface="Calibri"/>
                <a:ea typeface="Calibri"/>
                <a:cs typeface="Calibri"/>
                <a:sym typeface="Calibri"/>
              </a:rPr>
              <a:t>Niveau 1: Téléguidage</a:t>
            </a:r>
            <a:endParaRPr sz="2000" b="1" u="sng" dirty="0">
              <a:solidFill>
                <a:srgbClr val="262626"/>
              </a:solidFill>
              <a:latin typeface="Calibri"/>
              <a:ea typeface="Calibri"/>
              <a:cs typeface="Calibri"/>
              <a:sym typeface="Calibri"/>
            </a:endParaRPr>
          </a:p>
        </p:txBody>
      </p:sp>
      <p:grpSp>
        <p:nvGrpSpPr>
          <p:cNvPr id="463" name="Google Shape;463;p19"/>
          <p:cNvGrpSpPr/>
          <p:nvPr/>
        </p:nvGrpSpPr>
        <p:grpSpPr>
          <a:xfrm>
            <a:off x="386104" y="2550348"/>
            <a:ext cx="393355" cy="829729"/>
            <a:chOff x="8463921" y="871268"/>
            <a:chExt cx="352275" cy="743077"/>
          </a:xfrm>
        </p:grpSpPr>
        <p:sp>
          <p:nvSpPr>
            <p:cNvPr id="464" name="Google Shape;464;p19"/>
            <p:cNvSpPr/>
            <p:nvPr/>
          </p:nvSpPr>
          <p:spPr>
            <a:xfrm>
              <a:off x="8463921" y="871268"/>
              <a:ext cx="352275" cy="283559"/>
            </a:xfrm>
            <a:prstGeom prst="ellipse">
              <a:avLst/>
            </a:prstGeom>
            <a:solidFill>
              <a:schemeClr val="accent1"/>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65" name="Google Shape;465;p19"/>
            <p:cNvSpPr/>
            <p:nvPr/>
          </p:nvSpPr>
          <p:spPr>
            <a:xfrm>
              <a:off x="8504896" y="1164659"/>
              <a:ext cx="270324" cy="449686"/>
            </a:xfrm>
            <a:prstGeom prst="triangle">
              <a:avLst>
                <a:gd name="adj" fmla="val 50000"/>
              </a:avLst>
            </a:prstGeom>
            <a:solidFill>
              <a:schemeClr val="accent1"/>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grpSp>
        <p:nvGrpSpPr>
          <p:cNvPr id="466" name="Google Shape;466;p19"/>
          <p:cNvGrpSpPr/>
          <p:nvPr/>
        </p:nvGrpSpPr>
        <p:grpSpPr>
          <a:xfrm>
            <a:off x="277668" y="4005468"/>
            <a:ext cx="1020552" cy="1017485"/>
            <a:chOff x="8122026" y="936700"/>
            <a:chExt cx="1349778" cy="1345721"/>
          </a:xfrm>
        </p:grpSpPr>
        <p:sp>
          <p:nvSpPr>
            <p:cNvPr id="467" name="Google Shape;467;p19"/>
            <p:cNvSpPr/>
            <p:nvPr/>
          </p:nvSpPr>
          <p:spPr>
            <a:xfrm>
              <a:off x="8126083" y="936700"/>
              <a:ext cx="1345721" cy="1345721"/>
            </a:xfrm>
            <a:prstGeom prst="chord">
              <a:avLst>
                <a:gd name="adj1" fmla="val 9365415"/>
                <a:gd name="adj2" fmla="val 1512623"/>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nvGrpSpPr>
            <p:cNvPr id="468" name="Google Shape;468;p19"/>
            <p:cNvGrpSpPr/>
            <p:nvPr/>
          </p:nvGrpSpPr>
          <p:grpSpPr>
            <a:xfrm>
              <a:off x="8386971" y="1179688"/>
              <a:ext cx="824230" cy="675723"/>
              <a:chOff x="8377943" y="1184450"/>
              <a:chExt cx="824230" cy="675723"/>
            </a:xfrm>
          </p:grpSpPr>
          <p:sp>
            <p:nvSpPr>
              <p:cNvPr id="469" name="Google Shape;469;p19"/>
              <p:cNvSpPr/>
              <p:nvPr/>
            </p:nvSpPr>
            <p:spPr>
              <a:xfrm>
                <a:off x="8377943" y="1572504"/>
                <a:ext cx="824230" cy="287669"/>
              </a:xfrm>
              <a:prstGeom prst="roundRect">
                <a:avLst>
                  <a:gd name="adj" fmla="val 50000"/>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70" name="Google Shape;470;p19"/>
              <p:cNvSpPr/>
              <p:nvPr/>
            </p:nvSpPr>
            <p:spPr>
              <a:xfrm>
                <a:off x="8472395" y="1594570"/>
                <a:ext cx="270898" cy="255600"/>
              </a:xfrm>
              <a:prstGeom prst="ellipse">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71" name="Google Shape;471;p19"/>
              <p:cNvSpPr/>
              <p:nvPr/>
            </p:nvSpPr>
            <p:spPr>
              <a:xfrm>
                <a:off x="8837284" y="1594570"/>
                <a:ext cx="270898" cy="255600"/>
              </a:xfrm>
              <a:prstGeom prst="ellipse">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72" name="Google Shape;472;p19"/>
              <p:cNvSpPr/>
              <p:nvPr/>
            </p:nvSpPr>
            <p:spPr>
              <a:xfrm>
                <a:off x="8654466" y="1184450"/>
                <a:ext cx="270898" cy="255600"/>
              </a:xfrm>
              <a:prstGeom prst="ellipse">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cxnSp>
          <p:nvCxnSpPr>
            <p:cNvPr id="473" name="Google Shape;473;p19"/>
            <p:cNvCxnSpPr/>
            <p:nvPr/>
          </p:nvCxnSpPr>
          <p:spPr>
            <a:xfrm rot="10800000" flipH="1">
              <a:off x="8122026" y="1532934"/>
              <a:ext cx="1349778" cy="1878"/>
            </a:xfrm>
            <a:prstGeom prst="straightConnector1">
              <a:avLst/>
            </a:prstGeom>
            <a:noFill/>
            <a:ln w="19050" cap="flat" cmpd="sng">
              <a:solidFill>
                <a:srgbClr val="001B38"/>
              </a:solidFill>
              <a:prstDash val="solid"/>
              <a:miter lim="800000"/>
              <a:headEnd type="none" w="sm" len="sm"/>
              <a:tailEnd type="none" w="sm" len="sm"/>
            </a:ln>
          </p:spPr>
        </p:cxnSp>
      </p:grpSp>
      <p:sp>
        <p:nvSpPr>
          <p:cNvPr id="474" name="Google Shape;474;p19"/>
          <p:cNvSpPr txBox="1"/>
          <p:nvPr/>
        </p:nvSpPr>
        <p:spPr>
          <a:xfrm>
            <a:off x="1517066" y="3026823"/>
            <a:ext cx="818109" cy="369291"/>
          </a:xfrm>
          <a:prstGeom prst="rect">
            <a:avLst/>
          </a:prstGeom>
          <a:noFill/>
          <a:ln>
            <a:noFill/>
          </a:ln>
        </p:spPr>
        <p:txBody>
          <a:bodyPr spcFirstLastPara="1" wrap="square" lIns="91425" tIns="45700" rIns="91425" bIns="45700" anchor="t" anchorCtr="0">
            <a:spAutoFit/>
          </a:bodyPr>
          <a:lstStyle/>
          <a:p>
            <a:r>
              <a:rPr lang="fr-FR" sz="1800">
                <a:solidFill>
                  <a:srgbClr val="2EA2BA"/>
                </a:solidFill>
                <a:latin typeface="Calibri"/>
                <a:ea typeface="Calibri"/>
                <a:cs typeface="Calibri"/>
                <a:sym typeface="Calibri"/>
              </a:rPr>
              <a:t>Ordres</a:t>
            </a:r>
            <a:endParaRPr sz="1800">
              <a:solidFill>
                <a:srgbClr val="2EA2BA"/>
              </a:solidFill>
              <a:latin typeface="Calibri"/>
              <a:ea typeface="Calibri"/>
              <a:cs typeface="Calibri"/>
              <a:sym typeface="Calibri"/>
            </a:endParaRPr>
          </a:p>
        </p:txBody>
      </p:sp>
      <p:sp>
        <p:nvSpPr>
          <p:cNvPr id="475" name="Google Shape;475;p19"/>
          <p:cNvSpPr txBox="1"/>
          <p:nvPr/>
        </p:nvSpPr>
        <p:spPr>
          <a:xfrm>
            <a:off x="1522317" y="4283568"/>
            <a:ext cx="1395511" cy="523180"/>
          </a:xfrm>
          <a:prstGeom prst="rect">
            <a:avLst/>
          </a:prstGeom>
          <a:noFill/>
          <a:ln>
            <a:noFill/>
          </a:ln>
        </p:spPr>
        <p:txBody>
          <a:bodyPr spcFirstLastPara="1" wrap="square" lIns="91425" tIns="45700" rIns="91425" bIns="45700" anchor="t" anchorCtr="0">
            <a:spAutoFit/>
          </a:bodyPr>
          <a:lstStyle/>
          <a:p>
            <a:r>
              <a:rPr lang="fr-FR">
                <a:solidFill>
                  <a:srgbClr val="FF0000"/>
                </a:solidFill>
                <a:latin typeface="Calibri"/>
                <a:ea typeface="Calibri"/>
                <a:cs typeface="Calibri"/>
                <a:sym typeface="Calibri"/>
              </a:rPr>
              <a:t>Pas d’autonomie</a:t>
            </a:r>
            <a:endParaRPr sz="1800"/>
          </a:p>
        </p:txBody>
      </p:sp>
      <p:sp>
        <p:nvSpPr>
          <p:cNvPr id="476" name="Google Shape;476;p19"/>
          <p:cNvSpPr/>
          <p:nvPr/>
        </p:nvSpPr>
        <p:spPr>
          <a:xfrm>
            <a:off x="508111" y="3194327"/>
            <a:ext cx="917064" cy="1020597"/>
          </a:xfrm>
          <a:prstGeom prst="arc">
            <a:avLst>
              <a:gd name="adj1" fmla="val 15671678"/>
              <a:gd name="adj2" fmla="val 3356391"/>
            </a:avLst>
          </a:prstGeom>
          <a:noFill/>
          <a:ln w="127000" cap="flat" cmpd="sng">
            <a:solidFill>
              <a:schemeClr val="accent1"/>
            </a:solidFill>
            <a:prstDash val="solid"/>
            <a:miter lim="800000"/>
            <a:headEnd type="none" w="sm" len="sm"/>
            <a:tailEnd type="triangle" w="med" len="med"/>
          </a:ln>
        </p:spPr>
        <p:txBody>
          <a:bodyPr spcFirstLastPara="1" wrap="square" lIns="91425" tIns="45700" rIns="91425" bIns="45700" anchor="ctr" anchorCtr="0">
            <a:noAutofit/>
          </a:bodyPr>
          <a:lstStyle/>
          <a:p>
            <a:pPr algn="ctr"/>
            <a:endParaRPr sz="1800">
              <a:solidFill>
                <a:schemeClr val="dk1"/>
              </a:solidFill>
              <a:latin typeface="Calibri"/>
              <a:ea typeface="Calibri"/>
              <a:cs typeface="Calibri"/>
              <a:sym typeface="Calibri"/>
            </a:endParaRPr>
          </a:p>
        </p:txBody>
      </p:sp>
      <p:sp>
        <p:nvSpPr>
          <p:cNvPr id="477" name="Google Shape;477;p19"/>
          <p:cNvSpPr/>
          <p:nvPr/>
        </p:nvSpPr>
        <p:spPr>
          <a:xfrm>
            <a:off x="41797" y="1335199"/>
            <a:ext cx="2941295" cy="4623885"/>
          </a:xfrm>
          <a:prstGeom prst="rect">
            <a:avLst/>
          </a:prstGeom>
          <a:noFill/>
          <a:ln w="1270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90" name="Google Shape;490;p19"/>
          <p:cNvSpPr txBox="1">
            <a:spLocks noGrp="1"/>
          </p:cNvSpPr>
          <p:nvPr>
            <p:ph type="title"/>
          </p:nvPr>
        </p:nvSpPr>
        <p:spPr>
          <a:xfrm>
            <a:off x="296091" y="60962"/>
            <a:ext cx="11730447" cy="679268"/>
          </a:xfrm>
          <a:prstGeom prst="rect">
            <a:avLst/>
          </a:prstGeom>
          <a:noFill/>
          <a:ln>
            <a:noFill/>
          </a:ln>
        </p:spPr>
        <p:txBody>
          <a:bodyPr spcFirstLastPara="1" vert="horz" wrap="square" lIns="91425" tIns="45700" rIns="91425" bIns="45700" rtlCol="0" anchor="ctr" anchorCtr="0">
            <a:normAutofit/>
          </a:bodyPr>
          <a:lstStyle/>
          <a:p>
            <a:r>
              <a:rPr lang="fr-FR" dirty="0"/>
              <a:t>4 niveaux d’autonomie pour le robot </a:t>
            </a:r>
            <a:r>
              <a:rPr lang="fr-FR" dirty="0" err="1"/>
              <a:t>AlphAI</a:t>
            </a:r>
            <a:endParaRPr dirty="0"/>
          </a:p>
        </p:txBody>
      </p:sp>
    </p:spTree>
    <p:extLst>
      <p:ext uri="{BB962C8B-B14F-4D97-AF65-F5344CB8AC3E}">
        <p14:creationId xmlns:p14="http://schemas.microsoft.com/office/powerpoint/2010/main" val="11260460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Niveau 2 : Programmation</a:t>
            </a:r>
          </a:p>
        </p:txBody>
      </p:sp>
      <p:pic>
        <p:nvPicPr>
          <p:cNvPr id="13" name="Google Shape;412;p19"/>
          <p:cNvPicPr preferRelativeResize="0"/>
          <p:nvPr/>
        </p:nvPicPr>
        <p:blipFill rotWithShape="1">
          <a:blip r:embed="rId2">
            <a:alphaModFix/>
          </a:blip>
          <a:srcRect/>
          <a:stretch/>
        </p:blipFill>
        <p:spPr>
          <a:xfrm>
            <a:off x="311002" y="1939273"/>
            <a:ext cx="3968809" cy="3257041"/>
          </a:xfrm>
          <a:prstGeom prst="rect">
            <a:avLst/>
          </a:prstGeom>
          <a:noFill/>
          <a:ln>
            <a:noFill/>
          </a:ln>
        </p:spPr>
      </p:pic>
      <p:sp>
        <p:nvSpPr>
          <p:cNvPr id="14" name="ZoneTexte 13"/>
          <p:cNvSpPr txBox="1"/>
          <p:nvPr/>
        </p:nvSpPr>
        <p:spPr>
          <a:xfrm>
            <a:off x="4743934" y="1112838"/>
            <a:ext cx="7318413" cy="5672258"/>
          </a:xfrm>
          <a:prstGeom prst="rect">
            <a:avLst/>
          </a:prstGeom>
          <a:noFill/>
        </p:spPr>
        <p:txBody>
          <a:bodyPr wrap="square" rtlCol="0">
            <a:spAutoFit/>
          </a:bodyPr>
          <a:lstStyle/>
          <a:p>
            <a:r>
              <a:rPr lang="fr-FR" sz="2133" u="sng" dirty="0"/>
              <a:t>Qualités du robot</a:t>
            </a:r>
            <a:r>
              <a:rPr lang="fr-FR" sz="2133" dirty="0"/>
              <a:t> (en plus des précédentes)</a:t>
            </a:r>
            <a:endParaRPr lang="fr-FR" sz="2133" u="sng" dirty="0"/>
          </a:p>
          <a:p>
            <a:pPr marL="380990" indent="-380990">
              <a:buFont typeface="Arial" panose="020B0604020202020204" pitchFamily="34" charset="0"/>
              <a:buChar char="•"/>
            </a:pPr>
            <a:r>
              <a:rPr lang="fr-FR" sz="2133" dirty="0"/>
              <a:t>Capteurs</a:t>
            </a:r>
          </a:p>
          <a:p>
            <a:pPr marL="380990" indent="-380990">
              <a:buFont typeface="Arial" panose="020B0604020202020204" pitchFamily="34" charset="0"/>
              <a:buChar char="•"/>
            </a:pPr>
            <a:r>
              <a:rPr lang="fr-FR" sz="2133" dirty="0"/>
              <a:t>Programme de décisions des actions en fonction de l’état des capteurs permet un déplacement autonome</a:t>
            </a:r>
          </a:p>
          <a:p>
            <a:endParaRPr lang="fr-FR" sz="2133" dirty="0"/>
          </a:p>
          <a:p>
            <a:r>
              <a:rPr lang="fr-FR" sz="2133" u="sng" dirty="0"/>
              <a:t>Similarités avec le vivant</a:t>
            </a:r>
          </a:p>
          <a:p>
            <a:pPr marL="380990" indent="-380990">
              <a:buFont typeface="Arial" panose="020B0604020202020204" pitchFamily="34" charset="0"/>
              <a:buChar char="•"/>
            </a:pPr>
            <a:r>
              <a:rPr lang="fr-FR" sz="2133" dirty="0"/>
              <a:t>Capteurs </a:t>
            </a:r>
            <a:r>
              <a:rPr lang="fr-FR" sz="2133" dirty="0">
                <a:sym typeface="Wingdings" panose="05000000000000000000" pitchFamily="2" charset="2"/>
              </a:rPr>
              <a:t>↔ Organes des sens</a:t>
            </a:r>
            <a:endParaRPr lang="fr-FR" sz="2133" dirty="0"/>
          </a:p>
          <a:p>
            <a:pPr marL="380990" indent="-380990">
              <a:buFont typeface="Arial" panose="020B0604020202020204" pitchFamily="34" charset="0"/>
              <a:buChar char="•"/>
            </a:pPr>
            <a:r>
              <a:rPr lang="fr-FR" sz="2133" dirty="0"/>
              <a:t>Programme de décisions </a:t>
            </a:r>
            <a:r>
              <a:rPr lang="fr-FR" sz="2133" dirty="0">
                <a:sym typeface="Wingdings" panose="05000000000000000000" pitchFamily="2" charset="2"/>
              </a:rPr>
              <a:t>↔ Cerveau = centre de commandes</a:t>
            </a:r>
            <a:endParaRPr lang="fr-FR" sz="2133" dirty="0"/>
          </a:p>
          <a:p>
            <a:endParaRPr lang="fr-FR" sz="2133" dirty="0"/>
          </a:p>
          <a:p>
            <a:r>
              <a:rPr lang="fr-FR" sz="2133" u="sng" dirty="0"/>
              <a:t>Qualités que le robot n’a pas</a:t>
            </a:r>
          </a:p>
          <a:p>
            <a:r>
              <a:rPr lang="fr-FR" sz="2133" dirty="0"/>
              <a:t>Le robot ne fait qu’exécuter ce que l’humain a prévu. </a:t>
            </a:r>
          </a:p>
          <a:p>
            <a:r>
              <a:rPr lang="fr-FR" sz="2133" dirty="0"/>
              <a:t>L’humain a prévu à l’avance tous les cas de figure et ce qu’il faut faire.</a:t>
            </a:r>
          </a:p>
          <a:p>
            <a:r>
              <a:rPr lang="fr-FR" sz="2133" dirty="0"/>
              <a:t>Le robot exécute toujours la même chose, ne s’adapte pas, n’a aucune initiative, etc.</a:t>
            </a:r>
          </a:p>
          <a:p>
            <a:endParaRPr lang="fr-FR" sz="2133" dirty="0"/>
          </a:p>
        </p:txBody>
      </p:sp>
      <p:pic>
        <p:nvPicPr>
          <p:cNvPr id="15" name="Google Shape;413;p19"/>
          <p:cNvPicPr preferRelativeResize="0"/>
          <p:nvPr/>
        </p:nvPicPr>
        <p:blipFill rotWithShape="1">
          <a:blip r:embed="rId3">
            <a:alphaModFix/>
          </a:blip>
          <a:srcRect/>
          <a:stretch/>
        </p:blipFill>
        <p:spPr>
          <a:xfrm>
            <a:off x="1498698" y="3264536"/>
            <a:ext cx="472759" cy="606513"/>
          </a:xfrm>
          <a:prstGeom prst="rect">
            <a:avLst/>
          </a:prstGeom>
          <a:noFill/>
          <a:ln>
            <a:noFill/>
          </a:ln>
        </p:spPr>
      </p:pic>
    </p:spTree>
    <p:extLst>
      <p:ext uri="{BB962C8B-B14F-4D97-AF65-F5344CB8AC3E}">
        <p14:creationId xmlns:p14="http://schemas.microsoft.com/office/powerpoint/2010/main" val="279946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Outline</a:t>
            </a:r>
            <a:endParaRPr lang="fr-FR" dirty="0"/>
          </a:p>
        </p:txBody>
      </p:sp>
      <p:sp>
        <p:nvSpPr>
          <p:cNvPr id="3" name="ZoneTexte 2"/>
          <p:cNvSpPr txBox="1"/>
          <p:nvPr/>
        </p:nvSpPr>
        <p:spPr>
          <a:xfrm>
            <a:off x="4223271" y="1711204"/>
            <a:ext cx="3416320" cy="3847207"/>
          </a:xfrm>
          <a:prstGeom prst="rect">
            <a:avLst/>
          </a:prstGeom>
          <a:noFill/>
        </p:spPr>
        <p:txBody>
          <a:bodyPr wrap="none" rtlCol="0">
            <a:spAutoFit/>
          </a:bodyPr>
          <a:lstStyle/>
          <a:p>
            <a:r>
              <a:rPr lang="en-US" sz="2800" b="1" dirty="0">
                <a:solidFill>
                  <a:schemeClr val="tx2"/>
                </a:solidFill>
              </a:rPr>
              <a:t>Introduction</a:t>
            </a:r>
          </a:p>
          <a:p>
            <a:endParaRPr lang="en-US" sz="2800" b="1" dirty="0">
              <a:solidFill>
                <a:schemeClr val="tx2"/>
              </a:solidFill>
            </a:endParaRPr>
          </a:p>
          <a:p>
            <a:r>
              <a:rPr lang="en-US" sz="2800" b="1" dirty="0" err="1">
                <a:solidFill>
                  <a:schemeClr val="tx2"/>
                </a:solidFill>
              </a:rPr>
              <a:t>Activités</a:t>
            </a:r>
            <a:endParaRPr lang="en-US" sz="2800" b="1" dirty="0">
              <a:solidFill>
                <a:schemeClr val="tx2"/>
              </a:solidFill>
            </a:endParaRPr>
          </a:p>
          <a:p>
            <a:endParaRPr lang="en-US" sz="2800" b="1" dirty="0">
              <a:solidFill>
                <a:schemeClr val="tx2"/>
              </a:solidFill>
            </a:endParaRPr>
          </a:p>
          <a:p>
            <a:r>
              <a:rPr lang="en-US" sz="2800" b="1" dirty="0">
                <a:solidFill>
                  <a:schemeClr val="tx2"/>
                </a:solidFill>
              </a:rPr>
              <a:t>Résumé</a:t>
            </a:r>
          </a:p>
          <a:p>
            <a:endParaRPr lang="en-US" sz="2800" b="1" dirty="0">
              <a:solidFill>
                <a:schemeClr val="tx2"/>
              </a:solidFill>
            </a:endParaRPr>
          </a:p>
          <a:p>
            <a:r>
              <a:rPr lang="en-US" sz="2800" b="1" dirty="0">
                <a:solidFill>
                  <a:schemeClr val="tx2"/>
                </a:solidFill>
              </a:rPr>
              <a:t>Pour </a:t>
            </a:r>
            <a:r>
              <a:rPr lang="en-US" sz="2800" b="1" dirty="0" err="1">
                <a:solidFill>
                  <a:schemeClr val="tx2"/>
                </a:solidFill>
              </a:rPr>
              <a:t>aller</a:t>
            </a:r>
            <a:r>
              <a:rPr lang="en-US" sz="2800" b="1" dirty="0">
                <a:solidFill>
                  <a:schemeClr val="tx2"/>
                </a:solidFill>
              </a:rPr>
              <a:t> plus loin</a:t>
            </a:r>
            <a:endParaRPr lang="en-US" sz="2400" dirty="0"/>
          </a:p>
          <a:p>
            <a:pPr marL="285750" lvl="4" indent="-285750">
              <a:buFont typeface="Arial" panose="020B0604020202020204" pitchFamily="34" charset="0"/>
              <a:buChar char="•"/>
            </a:pPr>
            <a:endParaRPr lang="en-US" sz="2400" dirty="0"/>
          </a:p>
          <a:p>
            <a:pPr lvl="4"/>
            <a:r>
              <a:rPr lang="en-US" sz="2400" dirty="0"/>
              <a:t>	</a:t>
            </a:r>
            <a:endParaRPr lang="fr-FR" sz="2400" dirty="0"/>
          </a:p>
        </p:txBody>
      </p:sp>
    </p:spTree>
    <p:extLst>
      <p:ext uri="{BB962C8B-B14F-4D97-AF65-F5344CB8AC3E}">
        <p14:creationId xmlns:p14="http://schemas.microsoft.com/office/powerpoint/2010/main" val="1639843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4" name="Google Shape;414;p19"/>
          <p:cNvSpPr txBox="1"/>
          <p:nvPr/>
        </p:nvSpPr>
        <p:spPr>
          <a:xfrm>
            <a:off x="3187809" y="1486329"/>
            <a:ext cx="2909067" cy="400069"/>
          </a:xfrm>
          <a:prstGeom prst="rect">
            <a:avLst/>
          </a:prstGeom>
          <a:noFill/>
          <a:ln>
            <a:noFill/>
          </a:ln>
        </p:spPr>
        <p:txBody>
          <a:bodyPr spcFirstLastPara="1" wrap="square" lIns="91425" tIns="45700" rIns="91425" bIns="45700" anchor="t" anchorCtr="0">
            <a:spAutoFit/>
          </a:bodyPr>
          <a:lstStyle/>
          <a:p>
            <a:pPr algn="ctr"/>
            <a:r>
              <a:rPr lang="fr-FR" sz="2000" b="1" u="sng" dirty="0">
                <a:solidFill>
                  <a:srgbClr val="262626"/>
                </a:solidFill>
                <a:latin typeface="Calibri"/>
                <a:ea typeface="Calibri"/>
                <a:cs typeface="Calibri"/>
                <a:sym typeface="Calibri"/>
              </a:rPr>
              <a:t>Niveau 2: Programmation</a:t>
            </a:r>
            <a:endParaRPr sz="2000" b="1" u="sng" dirty="0">
              <a:solidFill>
                <a:srgbClr val="262626"/>
              </a:solidFill>
              <a:latin typeface="Calibri"/>
              <a:ea typeface="Calibri"/>
              <a:cs typeface="Calibri"/>
              <a:sym typeface="Calibri"/>
            </a:endParaRPr>
          </a:p>
        </p:txBody>
      </p:sp>
      <p:grpSp>
        <p:nvGrpSpPr>
          <p:cNvPr id="415" name="Google Shape;415;p19"/>
          <p:cNvGrpSpPr/>
          <p:nvPr/>
        </p:nvGrpSpPr>
        <p:grpSpPr>
          <a:xfrm>
            <a:off x="3484355" y="2550348"/>
            <a:ext cx="393355" cy="829729"/>
            <a:chOff x="8463921" y="871268"/>
            <a:chExt cx="352275" cy="743077"/>
          </a:xfrm>
        </p:grpSpPr>
        <p:sp>
          <p:nvSpPr>
            <p:cNvPr id="416" name="Google Shape;416;p19"/>
            <p:cNvSpPr/>
            <p:nvPr/>
          </p:nvSpPr>
          <p:spPr>
            <a:xfrm>
              <a:off x="8463921" y="871268"/>
              <a:ext cx="352275" cy="283559"/>
            </a:xfrm>
            <a:prstGeom prst="ellipse">
              <a:avLst/>
            </a:prstGeom>
            <a:solidFill>
              <a:schemeClr val="accent1"/>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17" name="Google Shape;417;p19"/>
            <p:cNvSpPr/>
            <p:nvPr/>
          </p:nvSpPr>
          <p:spPr>
            <a:xfrm>
              <a:off x="8504896" y="1164659"/>
              <a:ext cx="270324" cy="449686"/>
            </a:xfrm>
            <a:prstGeom prst="triangle">
              <a:avLst>
                <a:gd name="adj" fmla="val 50000"/>
              </a:avLst>
            </a:prstGeom>
            <a:solidFill>
              <a:schemeClr val="accent1"/>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grpSp>
        <p:nvGrpSpPr>
          <p:cNvPr id="418" name="Google Shape;418;p19"/>
          <p:cNvGrpSpPr/>
          <p:nvPr/>
        </p:nvGrpSpPr>
        <p:grpSpPr>
          <a:xfrm>
            <a:off x="3375919" y="4005468"/>
            <a:ext cx="1020552" cy="1017485"/>
            <a:chOff x="8122026" y="936700"/>
            <a:chExt cx="1349778" cy="1345721"/>
          </a:xfrm>
        </p:grpSpPr>
        <p:sp>
          <p:nvSpPr>
            <p:cNvPr id="419" name="Google Shape;419;p19"/>
            <p:cNvSpPr/>
            <p:nvPr/>
          </p:nvSpPr>
          <p:spPr>
            <a:xfrm>
              <a:off x="8126083" y="936700"/>
              <a:ext cx="1345721" cy="1345721"/>
            </a:xfrm>
            <a:prstGeom prst="chord">
              <a:avLst>
                <a:gd name="adj1" fmla="val 9365415"/>
                <a:gd name="adj2" fmla="val 1512623"/>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nvGrpSpPr>
            <p:cNvPr id="420" name="Google Shape;420;p19"/>
            <p:cNvGrpSpPr/>
            <p:nvPr/>
          </p:nvGrpSpPr>
          <p:grpSpPr>
            <a:xfrm>
              <a:off x="8386971" y="1179688"/>
              <a:ext cx="824230" cy="675723"/>
              <a:chOff x="8377943" y="1184450"/>
              <a:chExt cx="824230" cy="675723"/>
            </a:xfrm>
          </p:grpSpPr>
          <p:sp>
            <p:nvSpPr>
              <p:cNvPr id="421" name="Google Shape;421;p19"/>
              <p:cNvSpPr/>
              <p:nvPr/>
            </p:nvSpPr>
            <p:spPr>
              <a:xfrm>
                <a:off x="8377943" y="1572504"/>
                <a:ext cx="824230" cy="287669"/>
              </a:xfrm>
              <a:prstGeom prst="roundRect">
                <a:avLst>
                  <a:gd name="adj" fmla="val 50000"/>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22" name="Google Shape;422;p19"/>
              <p:cNvSpPr/>
              <p:nvPr/>
            </p:nvSpPr>
            <p:spPr>
              <a:xfrm>
                <a:off x="8472395" y="1594570"/>
                <a:ext cx="270898" cy="255600"/>
              </a:xfrm>
              <a:prstGeom prst="ellipse">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23" name="Google Shape;423;p19"/>
              <p:cNvSpPr/>
              <p:nvPr/>
            </p:nvSpPr>
            <p:spPr>
              <a:xfrm>
                <a:off x="8837284" y="1594570"/>
                <a:ext cx="270898" cy="255600"/>
              </a:xfrm>
              <a:prstGeom prst="ellipse">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24" name="Google Shape;424;p19"/>
              <p:cNvSpPr/>
              <p:nvPr/>
            </p:nvSpPr>
            <p:spPr>
              <a:xfrm>
                <a:off x="8654466" y="1184450"/>
                <a:ext cx="270898" cy="255600"/>
              </a:xfrm>
              <a:prstGeom prst="ellipse">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cxnSp>
          <p:nvCxnSpPr>
            <p:cNvPr id="425" name="Google Shape;425;p19"/>
            <p:cNvCxnSpPr/>
            <p:nvPr/>
          </p:nvCxnSpPr>
          <p:spPr>
            <a:xfrm rot="10800000" flipH="1">
              <a:off x="8122026" y="1532934"/>
              <a:ext cx="1349778" cy="1878"/>
            </a:xfrm>
            <a:prstGeom prst="straightConnector1">
              <a:avLst/>
            </a:prstGeom>
            <a:noFill/>
            <a:ln w="19050" cap="flat" cmpd="sng">
              <a:solidFill>
                <a:srgbClr val="001B38"/>
              </a:solidFill>
              <a:prstDash val="solid"/>
              <a:miter lim="800000"/>
              <a:headEnd type="none" w="sm" len="sm"/>
              <a:tailEnd type="none" w="sm" len="sm"/>
            </a:ln>
          </p:spPr>
        </p:cxnSp>
      </p:grpSp>
      <p:sp>
        <p:nvSpPr>
          <p:cNvPr id="426" name="Google Shape;426;p19"/>
          <p:cNvSpPr txBox="1"/>
          <p:nvPr/>
        </p:nvSpPr>
        <p:spPr>
          <a:xfrm>
            <a:off x="4615316" y="3026823"/>
            <a:ext cx="1280672" cy="369291"/>
          </a:xfrm>
          <a:prstGeom prst="rect">
            <a:avLst/>
          </a:prstGeom>
          <a:noFill/>
          <a:ln>
            <a:noFill/>
          </a:ln>
        </p:spPr>
        <p:txBody>
          <a:bodyPr spcFirstLastPara="1" wrap="square" lIns="91425" tIns="45700" rIns="91425" bIns="45700" anchor="t" anchorCtr="0">
            <a:spAutoFit/>
          </a:bodyPr>
          <a:lstStyle/>
          <a:p>
            <a:r>
              <a:rPr lang="fr-FR" sz="1800">
                <a:solidFill>
                  <a:srgbClr val="2EA2BA"/>
                </a:solidFill>
                <a:latin typeface="Calibri"/>
                <a:ea typeface="Calibri"/>
                <a:cs typeface="Calibri"/>
                <a:sym typeface="Calibri"/>
              </a:rPr>
              <a:t>Programme</a:t>
            </a:r>
            <a:endParaRPr sz="1800">
              <a:solidFill>
                <a:srgbClr val="2EA2BA"/>
              </a:solidFill>
              <a:latin typeface="Calibri"/>
              <a:ea typeface="Calibri"/>
              <a:cs typeface="Calibri"/>
              <a:sym typeface="Calibri"/>
            </a:endParaRPr>
          </a:p>
        </p:txBody>
      </p:sp>
      <p:sp>
        <p:nvSpPr>
          <p:cNvPr id="427" name="Google Shape;427;p19"/>
          <p:cNvSpPr txBox="1"/>
          <p:nvPr/>
        </p:nvSpPr>
        <p:spPr>
          <a:xfrm>
            <a:off x="4620568" y="4283569"/>
            <a:ext cx="1000467" cy="307736"/>
          </a:xfrm>
          <a:prstGeom prst="rect">
            <a:avLst/>
          </a:prstGeom>
          <a:noFill/>
          <a:ln>
            <a:noFill/>
          </a:ln>
        </p:spPr>
        <p:txBody>
          <a:bodyPr spcFirstLastPara="1" wrap="square" lIns="91425" tIns="45700" rIns="91425" bIns="45700" anchor="t" anchorCtr="0">
            <a:spAutoFit/>
          </a:bodyPr>
          <a:lstStyle/>
          <a:p>
            <a:r>
              <a:rPr lang="fr-FR">
                <a:solidFill>
                  <a:srgbClr val="FF0000"/>
                </a:solidFill>
                <a:latin typeface="Calibri"/>
                <a:ea typeface="Calibri"/>
                <a:cs typeface="Calibri"/>
                <a:sym typeface="Calibri"/>
              </a:rPr>
              <a:t>Autonomie</a:t>
            </a:r>
            <a:endParaRPr>
              <a:solidFill>
                <a:srgbClr val="FF0000"/>
              </a:solidFill>
              <a:latin typeface="Calibri"/>
              <a:ea typeface="Calibri"/>
              <a:cs typeface="Calibri"/>
              <a:sym typeface="Calibri"/>
            </a:endParaRPr>
          </a:p>
        </p:txBody>
      </p:sp>
      <p:sp>
        <p:nvSpPr>
          <p:cNvPr id="428" name="Google Shape;428;p19"/>
          <p:cNvSpPr/>
          <p:nvPr/>
        </p:nvSpPr>
        <p:spPr>
          <a:xfrm>
            <a:off x="3606363" y="3194327"/>
            <a:ext cx="917064" cy="1020597"/>
          </a:xfrm>
          <a:prstGeom prst="arc">
            <a:avLst>
              <a:gd name="adj1" fmla="val 15671678"/>
              <a:gd name="adj2" fmla="val 3356391"/>
            </a:avLst>
          </a:prstGeom>
          <a:noFill/>
          <a:ln w="127000" cap="flat" cmpd="sng">
            <a:solidFill>
              <a:schemeClr val="accent1"/>
            </a:solidFill>
            <a:prstDash val="solid"/>
            <a:miter lim="800000"/>
            <a:headEnd type="none" w="sm" len="sm"/>
            <a:tailEnd type="triangle" w="med" len="med"/>
          </a:ln>
        </p:spPr>
        <p:txBody>
          <a:bodyPr spcFirstLastPara="1" wrap="square" lIns="91425" tIns="45700" rIns="91425" bIns="45700" anchor="ctr" anchorCtr="0">
            <a:noAutofit/>
          </a:bodyPr>
          <a:lstStyle/>
          <a:p>
            <a:pPr algn="ctr"/>
            <a:endParaRPr sz="1800">
              <a:solidFill>
                <a:schemeClr val="dk1"/>
              </a:solidFill>
              <a:latin typeface="Calibri"/>
              <a:ea typeface="Calibri"/>
              <a:cs typeface="Calibri"/>
              <a:sym typeface="Calibri"/>
            </a:endParaRPr>
          </a:p>
        </p:txBody>
      </p:sp>
      <p:sp>
        <p:nvSpPr>
          <p:cNvPr id="429" name="Google Shape;429;p19"/>
          <p:cNvSpPr/>
          <p:nvPr/>
        </p:nvSpPr>
        <p:spPr>
          <a:xfrm>
            <a:off x="3140047" y="1335198"/>
            <a:ext cx="2941295" cy="4623887"/>
          </a:xfrm>
          <a:prstGeom prst="rect">
            <a:avLst/>
          </a:prstGeom>
          <a:noFill/>
          <a:ln w="1270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30" name="Google Shape;430;p19"/>
          <p:cNvSpPr txBox="1"/>
          <p:nvPr/>
        </p:nvSpPr>
        <p:spPr>
          <a:xfrm>
            <a:off x="6328941" y="1477955"/>
            <a:ext cx="2819233" cy="707846"/>
          </a:xfrm>
          <a:prstGeom prst="rect">
            <a:avLst/>
          </a:prstGeom>
          <a:noFill/>
          <a:ln>
            <a:noFill/>
          </a:ln>
        </p:spPr>
        <p:txBody>
          <a:bodyPr spcFirstLastPara="1" wrap="square" lIns="91425" tIns="45700" rIns="91425" bIns="45700" anchor="t" anchorCtr="0">
            <a:spAutoFit/>
          </a:bodyPr>
          <a:lstStyle/>
          <a:p>
            <a:pPr algn="ctr"/>
            <a:r>
              <a:rPr lang="fr-FR" sz="2000" b="1" u="sng" dirty="0">
                <a:solidFill>
                  <a:srgbClr val="262626"/>
                </a:solidFill>
                <a:latin typeface="Calibri"/>
                <a:ea typeface="Calibri"/>
                <a:cs typeface="Calibri"/>
                <a:sym typeface="Calibri"/>
              </a:rPr>
              <a:t>Niveau 3: Apprentissage </a:t>
            </a:r>
            <a:endParaRPr sz="1800" dirty="0"/>
          </a:p>
          <a:p>
            <a:pPr algn="ctr"/>
            <a:r>
              <a:rPr lang="fr-FR" sz="2000" b="1" u="sng" dirty="0">
                <a:solidFill>
                  <a:srgbClr val="262626"/>
                </a:solidFill>
                <a:latin typeface="Calibri"/>
                <a:ea typeface="Calibri"/>
                <a:cs typeface="Calibri"/>
                <a:sym typeface="Calibri"/>
              </a:rPr>
              <a:t>Supervisé</a:t>
            </a:r>
            <a:endParaRPr sz="2000" b="1" u="sng" dirty="0">
              <a:solidFill>
                <a:srgbClr val="262626"/>
              </a:solidFill>
              <a:latin typeface="Calibri"/>
              <a:ea typeface="Calibri"/>
              <a:cs typeface="Calibri"/>
              <a:sym typeface="Calibri"/>
            </a:endParaRPr>
          </a:p>
        </p:txBody>
      </p:sp>
      <p:grpSp>
        <p:nvGrpSpPr>
          <p:cNvPr id="431" name="Google Shape;431;p19"/>
          <p:cNvGrpSpPr/>
          <p:nvPr/>
        </p:nvGrpSpPr>
        <p:grpSpPr>
          <a:xfrm>
            <a:off x="6524623" y="2550348"/>
            <a:ext cx="393355" cy="829729"/>
            <a:chOff x="8463921" y="871268"/>
            <a:chExt cx="352275" cy="743077"/>
          </a:xfrm>
        </p:grpSpPr>
        <p:sp>
          <p:nvSpPr>
            <p:cNvPr id="432" name="Google Shape;432;p19"/>
            <p:cNvSpPr/>
            <p:nvPr/>
          </p:nvSpPr>
          <p:spPr>
            <a:xfrm>
              <a:off x="8463921" y="871268"/>
              <a:ext cx="352275" cy="283559"/>
            </a:xfrm>
            <a:prstGeom prst="ellipse">
              <a:avLst/>
            </a:prstGeom>
            <a:solidFill>
              <a:schemeClr val="accent1"/>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33" name="Google Shape;433;p19"/>
            <p:cNvSpPr/>
            <p:nvPr/>
          </p:nvSpPr>
          <p:spPr>
            <a:xfrm>
              <a:off x="8504896" y="1164659"/>
              <a:ext cx="270324" cy="449686"/>
            </a:xfrm>
            <a:prstGeom prst="triangle">
              <a:avLst>
                <a:gd name="adj" fmla="val 50000"/>
              </a:avLst>
            </a:prstGeom>
            <a:solidFill>
              <a:schemeClr val="accent1"/>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grpSp>
        <p:nvGrpSpPr>
          <p:cNvPr id="434" name="Google Shape;434;p19"/>
          <p:cNvGrpSpPr/>
          <p:nvPr/>
        </p:nvGrpSpPr>
        <p:grpSpPr>
          <a:xfrm>
            <a:off x="6416187" y="4005468"/>
            <a:ext cx="1020552" cy="1017485"/>
            <a:chOff x="8122026" y="936700"/>
            <a:chExt cx="1349778" cy="1345721"/>
          </a:xfrm>
        </p:grpSpPr>
        <p:sp>
          <p:nvSpPr>
            <p:cNvPr id="435" name="Google Shape;435;p19"/>
            <p:cNvSpPr/>
            <p:nvPr/>
          </p:nvSpPr>
          <p:spPr>
            <a:xfrm>
              <a:off x="8126083" y="936700"/>
              <a:ext cx="1345721" cy="1345721"/>
            </a:xfrm>
            <a:prstGeom prst="chord">
              <a:avLst>
                <a:gd name="adj1" fmla="val 9365415"/>
                <a:gd name="adj2" fmla="val 1512623"/>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nvGrpSpPr>
            <p:cNvPr id="436" name="Google Shape;436;p19"/>
            <p:cNvGrpSpPr/>
            <p:nvPr/>
          </p:nvGrpSpPr>
          <p:grpSpPr>
            <a:xfrm>
              <a:off x="8386971" y="1179688"/>
              <a:ext cx="824230" cy="675723"/>
              <a:chOff x="8377943" y="1184450"/>
              <a:chExt cx="824230" cy="675723"/>
            </a:xfrm>
          </p:grpSpPr>
          <p:sp>
            <p:nvSpPr>
              <p:cNvPr id="437" name="Google Shape;437;p19"/>
              <p:cNvSpPr/>
              <p:nvPr/>
            </p:nvSpPr>
            <p:spPr>
              <a:xfrm>
                <a:off x="8377943" y="1572504"/>
                <a:ext cx="824230" cy="287669"/>
              </a:xfrm>
              <a:prstGeom prst="roundRect">
                <a:avLst>
                  <a:gd name="adj" fmla="val 50000"/>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38" name="Google Shape;438;p19"/>
              <p:cNvSpPr/>
              <p:nvPr/>
            </p:nvSpPr>
            <p:spPr>
              <a:xfrm>
                <a:off x="8472395" y="1594570"/>
                <a:ext cx="270898" cy="255600"/>
              </a:xfrm>
              <a:prstGeom prst="ellipse">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39" name="Google Shape;439;p19"/>
              <p:cNvSpPr/>
              <p:nvPr/>
            </p:nvSpPr>
            <p:spPr>
              <a:xfrm>
                <a:off x="8837284" y="1594570"/>
                <a:ext cx="270898" cy="255600"/>
              </a:xfrm>
              <a:prstGeom prst="ellipse">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40" name="Google Shape;440;p19"/>
              <p:cNvSpPr/>
              <p:nvPr/>
            </p:nvSpPr>
            <p:spPr>
              <a:xfrm>
                <a:off x="8654466" y="1184450"/>
                <a:ext cx="270898" cy="255600"/>
              </a:xfrm>
              <a:prstGeom prst="ellipse">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cxnSp>
          <p:nvCxnSpPr>
            <p:cNvPr id="441" name="Google Shape;441;p19"/>
            <p:cNvCxnSpPr/>
            <p:nvPr/>
          </p:nvCxnSpPr>
          <p:spPr>
            <a:xfrm rot="10800000" flipH="1">
              <a:off x="8122026" y="1532934"/>
              <a:ext cx="1349778" cy="1878"/>
            </a:xfrm>
            <a:prstGeom prst="straightConnector1">
              <a:avLst/>
            </a:prstGeom>
            <a:noFill/>
            <a:ln w="19050" cap="flat" cmpd="sng">
              <a:solidFill>
                <a:srgbClr val="001B38"/>
              </a:solidFill>
              <a:prstDash val="solid"/>
              <a:miter lim="800000"/>
              <a:headEnd type="none" w="sm" len="sm"/>
              <a:tailEnd type="none" w="sm" len="sm"/>
            </a:ln>
          </p:spPr>
        </p:cxnSp>
      </p:grpSp>
      <p:sp>
        <p:nvSpPr>
          <p:cNvPr id="442" name="Google Shape;442;p19"/>
          <p:cNvSpPr txBox="1"/>
          <p:nvPr/>
        </p:nvSpPr>
        <p:spPr>
          <a:xfrm>
            <a:off x="7655584" y="3026823"/>
            <a:ext cx="1069845" cy="369291"/>
          </a:xfrm>
          <a:prstGeom prst="rect">
            <a:avLst/>
          </a:prstGeom>
          <a:noFill/>
          <a:ln>
            <a:noFill/>
          </a:ln>
        </p:spPr>
        <p:txBody>
          <a:bodyPr spcFirstLastPara="1" wrap="square" lIns="91425" tIns="45700" rIns="91425" bIns="45700" anchor="t" anchorCtr="0">
            <a:spAutoFit/>
          </a:bodyPr>
          <a:lstStyle/>
          <a:p>
            <a:r>
              <a:rPr lang="fr-FR" sz="1800">
                <a:solidFill>
                  <a:srgbClr val="2EA2BA"/>
                </a:solidFill>
                <a:latin typeface="Calibri"/>
                <a:ea typeface="Calibri"/>
                <a:cs typeface="Calibri"/>
                <a:sym typeface="Calibri"/>
              </a:rPr>
              <a:t>Exemples</a:t>
            </a:r>
            <a:endParaRPr sz="1800">
              <a:solidFill>
                <a:srgbClr val="2EA2BA"/>
              </a:solidFill>
              <a:latin typeface="Calibri"/>
              <a:ea typeface="Calibri"/>
              <a:cs typeface="Calibri"/>
              <a:sym typeface="Calibri"/>
            </a:endParaRPr>
          </a:p>
        </p:txBody>
      </p:sp>
      <p:sp>
        <p:nvSpPr>
          <p:cNvPr id="443" name="Google Shape;443;p19"/>
          <p:cNvSpPr txBox="1"/>
          <p:nvPr/>
        </p:nvSpPr>
        <p:spPr>
          <a:xfrm>
            <a:off x="7660835" y="4110590"/>
            <a:ext cx="1224311" cy="738623"/>
          </a:xfrm>
          <a:prstGeom prst="rect">
            <a:avLst/>
          </a:prstGeom>
          <a:noFill/>
          <a:ln>
            <a:noFill/>
          </a:ln>
        </p:spPr>
        <p:txBody>
          <a:bodyPr spcFirstLastPara="1" wrap="square" lIns="91425" tIns="45700" rIns="91425" bIns="45700" anchor="t" anchorCtr="0">
            <a:spAutoFit/>
          </a:bodyPr>
          <a:lstStyle/>
          <a:p>
            <a:r>
              <a:rPr lang="fr-FR">
                <a:solidFill>
                  <a:srgbClr val="FF0000"/>
                </a:solidFill>
                <a:latin typeface="Calibri"/>
                <a:ea typeface="Calibri"/>
                <a:cs typeface="Calibri"/>
                <a:sym typeface="Calibri"/>
              </a:rPr>
              <a:t>Autonomie</a:t>
            </a:r>
            <a:endParaRPr>
              <a:solidFill>
                <a:srgbClr val="FF0000"/>
              </a:solidFill>
              <a:latin typeface="Calibri"/>
              <a:ea typeface="Calibri"/>
              <a:cs typeface="Calibri"/>
              <a:sym typeface="Calibri"/>
            </a:endParaRPr>
          </a:p>
          <a:p>
            <a:r>
              <a:rPr lang="fr-FR">
                <a:solidFill>
                  <a:srgbClr val="FF0000"/>
                </a:solidFill>
                <a:latin typeface="Calibri"/>
                <a:ea typeface="Calibri"/>
                <a:cs typeface="Calibri"/>
                <a:sym typeface="Calibri"/>
              </a:rPr>
              <a:t>Mémoire</a:t>
            </a:r>
            <a:endParaRPr>
              <a:solidFill>
                <a:srgbClr val="FF0000"/>
              </a:solidFill>
              <a:latin typeface="Calibri"/>
              <a:ea typeface="Calibri"/>
              <a:cs typeface="Calibri"/>
              <a:sym typeface="Calibri"/>
            </a:endParaRPr>
          </a:p>
          <a:p>
            <a:r>
              <a:rPr lang="fr-FR">
                <a:solidFill>
                  <a:srgbClr val="FF0000"/>
                </a:solidFill>
                <a:latin typeface="Calibri"/>
                <a:ea typeface="Calibri"/>
                <a:cs typeface="Calibri"/>
                <a:sym typeface="Calibri"/>
              </a:rPr>
              <a:t>Apprentissage</a:t>
            </a:r>
            <a:endParaRPr>
              <a:solidFill>
                <a:srgbClr val="FF0000"/>
              </a:solidFill>
              <a:latin typeface="Calibri"/>
              <a:ea typeface="Calibri"/>
              <a:cs typeface="Calibri"/>
              <a:sym typeface="Calibri"/>
            </a:endParaRPr>
          </a:p>
        </p:txBody>
      </p:sp>
      <p:sp>
        <p:nvSpPr>
          <p:cNvPr id="444" name="Google Shape;444;p19"/>
          <p:cNvSpPr/>
          <p:nvPr/>
        </p:nvSpPr>
        <p:spPr>
          <a:xfrm>
            <a:off x="6646631" y="3194327"/>
            <a:ext cx="917064" cy="1020597"/>
          </a:xfrm>
          <a:prstGeom prst="arc">
            <a:avLst>
              <a:gd name="adj1" fmla="val 15671678"/>
              <a:gd name="adj2" fmla="val 3356391"/>
            </a:avLst>
          </a:prstGeom>
          <a:noFill/>
          <a:ln w="127000" cap="flat" cmpd="sng">
            <a:solidFill>
              <a:schemeClr val="accent1"/>
            </a:solidFill>
            <a:prstDash val="solid"/>
            <a:miter lim="800000"/>
            <a:headEnd type="none" w="sm" len="sm"/>
            <a:tailEnd type="triangle" w="med" len="med"/>
          </a:ln>
        </p:spPr>
        <p:txBody>
          <a:bodyPr spcFirstLastPara="1" wrap="square" lIns="91425" tIns="45700" rIns="91425" bIns="45700" anchor="ctr" anchorCtr="0">
            <a:noAutofit/>
          </a:bodyPr>
          <a:lstStyle/>
          <a:p>
            <a:pPr algn="ctr"/>
            <a:endParaRPr sz="1800">
              <a:solidFill>
                <a:schemeClr val="dk1"/>
              </a:solidFill>
              <a:latin typeface="Calibri"/>
              <a:ea typeface="Calibri"/>
              <a:cs typeface="Calibri"/>
              <a:sym typeface="Calibri"/>
            </a:endParaRPr>
          </a:p>
        </p:txBody>
      </p:sp>
      <p:sp>
        <p:nvSpPr>
          <p:cNvPr id="445" name="Google Shape;445;p19"/>
          <p:cNvSpPr/>
          <p:nvPr/>
        </p:nvSpPr>
        <p:spPr>
          <a:xfrm>
            <a:off x="6180315" y="1335198"/>
            <a:ext cx="2941295" cy="4623887"/>
          </a:xfrm>
          <a:prstGeom prst="rect">
            <a:avLst/>
          </a:prstGeom>
          <a:noFill/>
          <a:ln w="1270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62" name="Google Shape;462;p19"/>
          <p:cNvSpPr txBox="1"/>
          <p:nvPr/>
        </p:nvSpPr>
        <p:spPr>
          <a:xfrm>
            <a:off x="346361" y="1477955"/>
            <a:ext cx="2507355" cy="707846"/>
          </a:xfrm>
          <a:prstGeom prst="rect">
            <a:avLst/>
          </a:prstGeom>
          <a:noFill/>
          <a:ln>
            <a:noFill/>
          </a:ln>
        </p:spPr>
        <p:txBody>
          <a:bodyPr spcFirstLastPara="1" wrap="square" lIns="91425" tIns="45700" rIns="91425" bIns="45700" anchor="t" anchorCtr="0">
            <a:spAutoFit/>
          </a:bodyPr>
          <a:lstStyle/>
          <a:p>
            <a:pPr algn="ctr"/>
            <a:r>
              <a:rPr lang="fr-FR" sz="2000" b="1" u="sng" dirty="0">
                <a:solidFill>
                  <a:srgbClr val="262626"/>
                </a:solidFill>
                <a:latin typeface="Calibri"/>
                <a:ea typeface="Calibri"/>
                <a:cs typeface="Calibri"/>
                <a:sym typeface="Calibri"/>
              </a:rPr>
              <a:t>Niveau 1: Téléguidage</a:t>
            </a:r>
            <a:endParaRPr sz="2000" b="1" u="sng" dirty="0">
              <a:solidFill>
                <a:srgbClr val="262626"/>
              </a:solidFill>
              <a:latin typeface="Calibri"/>
              <a:ea typeface="Calibri"/>
              <a:cs typeface="Calibri"/>
              <a:sym typeface="Calibri"/>
            </a:endParaRPr>
          </a:p>
        </p:txBody>
      </p:sp>
      <p:grpSp>
        <p:nvGrpSpPr>
          <p:cNvPr id="463" name="Google Shape;463;p19"/>
          <p:cNvGrpSpPr/>
          <p:nvPr/>
        </p:nvGrpSpPr>
        <p:grpSpPr>
          <a:xfrm>
            <a:off x="386104" y="2550348"/>
            <a:ext cx="393355" cy="829729"/>
            <a:chOff x="8463921" y="871268"/>
            <a:chExt cx="352275" cy="743077"/>
          </a:xfrm>
        </p:grpSpPr>
        <p:sp>
          <p:nvSpPr>
            <p:cNvPr id="464" name="Google Shape;464;p19"/>
            <p:cNvSpPr/>
            <p:nvPr/>
          </p:nvSpPr>
          <p:spPr>
            <a:xfrm>
              <a:off x="8463921" y="871268"/>
              <a:ext cx="352275" cy="283559"/>
            </a:xfrm>
            <a:prstGeom prst="ellipse">
              <a:avLst/>
            </a:prstGeom>
            <a:solidFill>
              <a:schemeClr val="accent1"/>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65" name="Google Shape;465;p19"/>
            <p:cNvSpPr/>
            <p:nvPr/>
          </p:nvSpPr>
          <p:spPr>
            <a:xfrm>
              <a:off x="8504896" y="1164659"/>
              <a:ext cx="270324" cy="449686"/>
            </a:xfrm>
            <a:prstGeom prst="triangle">
              <a:avLst>
                <a:gd name="adj" fmla="val 50000"/>
              </a:avLst>
            </a:prstGeom>
            <a:solidFill>
              <a:schemeClr val="accent1"/>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grpSp>
        <p:nvGrpSpPr>
          <p:cNvPr id="466" name="Google Shape;466;p19"/>
          <p:cNvGrpSpPr/>
          <p:nvPr/>
        </p:nvGrpSpPr>
        <p:grpSpPr>
          <a:xfrm>
            <a:off x="277668" y="4005468"/>
            <a:ext cx="1020552" cy="1017485"/>
            <a:chOff x="8122026" y="936700"/>
            <a:chExt cx="1349778" cy="1345721"/>
          </a:xfrm>
        </p:grpSpPr>
        <p:sp>
          <p:nvSpPr>
            <p:cNvPr id="467" name="Google Shape;467;p19"/>
            <p:cNvSpPr/>
            <p:nvPr/>
          </p:nvSpPr>
          <p:spPr>
            <a:xfrm>
              <a:off x="8126083" y="936700"/>
              <a:ext cx="1345721" cy="1345721"/>
            </a:xfrm>
            <a:prstGeom prst="chord">
              <a:avLst>
                <a:gd name="adj1" fmla="val 9365415"/>
                <a:gd name="adj2" fmla="val 1512623"/>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nvGrpSpPr>
            <p:cNvPr id="468" name="Google Shape;468;p19"/>
            <p:cNvGrpSpPr/>
            <p:nvPr/>
          </p:nvGrpSpPr>
          <p:grpSpPr>
            <a:xfrm>
              <a:off x="8386971" y="1179688"/>
              <a:ext cx="824230" cy="675723"/>
              <a:chOff x="8377943" y="1184450"/>
              <a:chExt cx="824230" cy="675723"/>
            </a:xfrm>
          </p:grpSpPr>
          <p:sp>
            <p:nvSpPr>
              <p:cNvPr id="469" name="Google Shape;469;p19"/>
              <p:cNvSpPr/>
              <p:nvPr/>
            </p:nvSpPr>
            <p:spPr>
              <a:xfrm>
                <a:off x="8377943" y="1572504"/>
                <a:ext cx="824230" cy="287669"/>
              </a:xfrm>
              <a:prstGeom prst="roundRect">
                <a:avLst>
                  <a:gd name="adj" fmla="val 50000"/>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70" name="Google Shape;470;p19"/>
              <p:cNvSpPr/>
              <p:nvPr/>
            </p:nvSpPr>
            <p:spPr>
              <a:xfrm>
                <a:off x="8472395" y="1594570"/>
                <a:ext cx="270898" cy="255600"/>
              </a:xfrm>
              <a:prstGeom prst="ellipse">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71" name="Google Shape;471;p19"/>
              <p:cNvSpPr/>
              <p:nvPr/>
            </p:nvSpPr>
            <p:spPr>
              <a:xfrm>
                <a:off x="8837284" y="1594570"/>
                <a:ext cx="270898" cy="255600"/>
              </a:xfrm>
              <a:prstGeom prst="ellipse">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72" name="Google Shape;472;p19"/>
              <p:cNvSpPr/>
              <p:nvPr/>
            </p:nvSpPr>
            <p:spPr>
              <a:xfrm>
                <a:off x="8654466" y="1184450"/>
                <a:ext cx="270898" cy="255600"/>
              </a:xfrm>
              <a:prstGeom prst="ellipse">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cxnSp>
          <p:nvCxnSpPr>
            <p:cNvPr id="473" name="Google Shape;473;p19"/>
            <p:cNvCxnSpPr/>
            <p:nvPr/>
          </p:nvCxnSpPr>
          <p:spPr>
            <a:xfrm rot="10800000" flipH="1">
              <a:off x="8122026" y="1532934"/>
              <a:ext cx="1349778" cy="1878"/>
            </a:xfrm>
            <a:prstGeom prst="straightConnector1">
              <a:avLst/>
            </a:prstGeom>
            <a:noFill/>
            <a:ln w="19050" cap="flat" cmpd="sng">
              <a:solidFill>
                <a:srgbClr val="001B38"/>
              </a:solidFill>
              <a:prstDash val="solid"/>
              <a:miter lim="800000"/>
              <a:headEnd type="none" w="sm" len="sm"/>
              <a:tailEnd type="none" w="sm" len="sm"/>
            </a:ln>
          </p:spPr>
        </p:cxnSp>
      </p:grpSp>
      <p:sp>
        <p:nvSpPr>
          <p:cNvPr id="474" name="Google Shape;474;p19"/>
          <p:cNvSpPr txBox="1"/>
          <p:nvPr/>
        </p:nvSpPr>
        <p:spPr>
          <a:xfrm>
            <a:off x="1517066" y="3026823"/>
            <a:ext cx="818109" cy="369291"/>
          </a:xfrm>
          <a:prstGeom prst="rect">
            <a:avLst/>
          </a:prstGeom>
          <a:noFill/>
          <a:ln>
            <a:noFill/>
          </a:ln>
        </p:spPr>
        <p:txBody>
          <a:bodyPr spcFirstLastPara="1" wrap="square" lIns="91425" tIns="45700" rIns="91425" bIns="45700" anchor="t" anchorCtr="0">
            <a:spAutoFit/>
          </a:bodyPr>
          <a:lstStyle/>
          <a:p>
            <a:r>
              <a:rPr lang="fr-FR" sz="1800">
                <a:solidFill>
                  <a:srgbClr val="2EA2BA"/>
                </a:solidFill>
                <a:latin typeface="Calibri"/>
                <a:ea typeface="Calibri"/>
                <a:cs typeface="Calibri"/>
                <a:sym typeface="Calibri"/>
              </a:rPr>
              <a:t>Ordres</a:t>
            </a:r>
            <a:endParaRPr sz="1800">
              <a:solidFill>
                <a:srgbClr val="2EA2BA"/>
              </a:solidFill>
              <a:latin typeface="Calibri"/>
              <a:ea typeface="Calibri"/>
              <a:cs typeface="Calibri"/>
              <a:sym typeface="Calibri"/>
            </a:endParaRPr>
          </a:p>
        </p:txBody>
      </p:sp>
      <p:sp>
        <p:nvSpPr>
          <p:cNvPr id="475" name="Google Shape;475;p19"/>
          <p:cNvSpPr txBox="1"/>
          <p:nvPr/>
        </p:nvSpPr>
        <p:spPr>
          <a:xfrm>
            <a:off x="1522317" y="4283568"/>
            <a:ext cx="1395511" cy="523180"/>
          </a:xfrm>
          <a:prstGeom prst="rect">
            <a:avLst/>
          </a:prstGeom>
          <a:noFill/>
          <a:ln>
            <a:noFill/>
          </a:ln>
        </p:spPr>
        <p:txBody>
          <a:bodyPr spcFirstLastPara="1" wrap="square" lIns="91425" tIns="45700" rIns="91425" bIns="45700" anchor="t" anchorCtr="0">
            <a:spAutoFit/>
          </a:bodyPr>
          <a:lstStyle/>
          <a:p>
            <a:r>
              <a:rPr lang="fr-FR">
                <a:solidFill>
                  <a:srgbClr val="FF0000"/>
                </a:solidFill>
                <a:latin typeface="Calibri"/>
                <a:ea typeface="Calibri"/>
                <a:cs typeface="Calibri"/>
                <a:sym typeface="Calibri"/>
              </a:rPr>
              <a:t>Pas d’autonomie</a:t>
            </a:r>
            <a:endParaRPr sz="1800"/>
          </a:p>
        </p:txBody>
      </p:sp>
      <p:sp>
        <p:nvSpPr>
          <p:cNvPr id="476" name="Google Shape;476;p19"/>
          <p:cNvSpPr/>
          <p:nvPr/>
        </p:nvSpPr>
        <p:spPr>
          <a:xfrm>
            <a:off x="508111" y="3194327"/>
            <a:ext cx="917064" cy="1020597"/>
          </a:xfrm>
          <a:prstGeom prst="arc">
            <a:avLst>
              <a:gd name="adj1" fmla="val 15671678"/>
              <a:gd name="adj2" fmla="val 3356391"/>
            </a:avLst>
          </a:prstGeom>
          <a:noFill/>
          <a:ln w="127000" cap="flat" cmpd="sng">
            <a:solidFill>
              <a:schemeClr val="accent1"/>
            </a:solidFill>
            <a:prstDash val="solid"/>
            <a:miter lim="800000"/>
            <a:headEnd type="none" w="sm" len="sm"/>
            <a:tailEnd type="triangle" w="med" len="med"/>
          </a:ln>
        </p:spPr>
        <p:txBody>
          <a:bodyPr spcFirstLastPara="1" wrap="square" lIns="91425" tIns="45700" rIns="91425" bIns="45700" anchor="ctr" anchorCtr="0">
            <a:noAutofit/>
          </a:bodyPr>
          <a:lstStyle/>
          <a:p>
            <a:pPr algn="ctr"/>
            <a:endParaRPr sz="1800">
              <a:solidFill>
                <a:schemeClr val="dk1"/>
              </a:solidFill>
              <a:latin typeface="Calibri"/>
              <a:ea typeface="Calibri"/>
              <a:cs typeface="Calibri"/>
              <a:sym typeface="Calibri"/>
            </a:endParaRPr>
          </a:p>
        </p:txBody>
      </p:sp>
      <p:sp>
        <p:nvSpPr>
          <p:cNvPr id="477" name="Google Shape;477;p19"/>
          <p:cNvSpPr/>
          <p:nvPr/>
        </p:nvSpPr>
        <p:spPr>
          <a:xfrm>
            <a:off x="41797" y="1335199"/>
            <a:ext cx="2941295" cy="4623885"/>
          </a:xfrm>
          <a:prstGeom prst="rect">
            <a:avLst/>
          </a:prstGeom>
          <a:noFill/>
          <a:ln w="1270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90" name="Google Shape;490;p19"/>
          <p:cNvSpPr txBox="1">
            <a:spLocks noGrp="1"/>
          </p:cNvSpPr>
          <p:nvPr>
            <p:ph type="title"/>
          </p:nvPr>
        </p:nvSpPr>
        <p:spPr>
          <a:xfrm>
            <a:off x="296091" y="60962"/>
            <a:ext cx="11730447" cy="679268"/>
          </a:xfrm>
          <a:prstGeom prst="rect">
            <a:avLst/>
          </a:prstGeom>
          <a:noFill/>
          <a:ln>
            <a:noFill/>
          </a:ln>
        </p:spPr>
        <p:txBody>
          <a:bodyPr spcFirstLastPara="1" vert="horz" wrap="square" lIns="91425" tIns="45700" rIns="91425" bIns="45700" rtlCol="0" anchor="ctr" anchorCtr="0">
            <a:normAutofit/>
          </a:bodyPr>
          <a:lstStyle/>
          <a:p>
            <a:r>
              <a:rPr lang="fr-FR" dirty="0"/>
              <a:t>4 niveaux d’autonomie pour le robot </a:t>
            </a:r>
            <a:r>
              <a:rPr lang="fr-FR" dirty="0" err="1"/>
              <a:t>AlphAI</a:t>
            </a:r>
            <a:endParaRPr dirty="0"/>
          </a:p>
        </p:txBody>
      </p:sp>
    </p:spTree>
    <p:extLst>
      <p:ext uri="{BB962C8B-B14F-4D97-AF65-F5344CB8AC3E}">
        <p14:creationId xmlns:p14="http://schemas.microsoft.com/office/powerpoint/2010/main" val="36573337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E4321C-000F-4069-B081-4F9D07895AC0}"/>
              </a:ext>
            </a:extLst>
          </p:cNvPr>
          <p:cNvSpPr>
            <a:spLocks noGrp="1"/>
          </p:cNvSpPr>
          <p:nvPr>
            <p:ph type="title"/>
          </p:nvPr>
        </p:nvSpPr>
        <p:spPr/>
        <p:txBody>
          <a:bodyPr/>
          <a:lstStyle/>
          <a:p>
            <a:r>
              <a:rPr lang="en-US" dirty="0"/>
              <a:t>[1] An activity for all: autonomous robot race</a:t>
            </a:r>
            <a:endParaRPr lang="fr-FR" dirty="0"/>
          </a:p>
        </p:txBody>
      </p:sp>
      <p:sp>
        <p:nvSpPr>
          <p:cNvPr id="5" name="Rectangle 4"/>
          <p:cNvSpPr/>
          <p:nvPr/>
        </p:nvSpPr>
        <p:spPr>
          <a:xfrm>
            <a:off x="0" y="819714"/>
            <a:ext cx="12192000" cy="742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0" y="6115050"/>
            <a:ext cx="12192000" cy="742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p:nvPicPr>
        <p:blipFill rotWithShape="1">
          <a:blip r:embed="rId2">
            <a:extLst>
              <a:ext uri="{28A0092B-C50C-407E-A947-70E740481C1C}">
                <a14:useLocalDpi xmlns:a14="http://schemas.microsoft.com/office/drawing/2010/main" val="0"/>
              </a:ext>
            </a:extLst>
          </a:blip>
          <a:srcRect b="10244"/>
          <a:stretch/>
        </p:blipFill>
        <p:spPr>
          <a:xfrm>
            <a:off x="0" y="740229"/>
            <a:ext cx="12192000" cy="6155473"/>
          </a:xfrm>
          <a:prstGeom prst="rect">
            <a:avLst/>
          </a:prstGeom>
        </p:spPr>
      </p:pic>
    </p:spTree>
    <p:extLst>
      <p:ext uri="{BB962C8B-B14F-4D97-AF65-F5344CB8AC3E}">
        <p14:creationId xmlns:p14="http://schemas.microsoft.com/office/powerpoint/2010/main" val="29680487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E4321C-000F-4069-B081-4F9D07895AC0}"/>
              </a:ext>
            </a:extLst>
          </p:cNvPr>
          <p:cNvSpPr>
            <a:spLocks noGrp="1"/>
          </p:cNvSpPr>
          <p:nvPr>
            <p:ph type="title"/>
          </p:nvPr>
        </p:nvSpPr>
        <p:spPr/>
        <p:txBody>
          <a:bodyPr/>
          <a:lstStyle/>
          <a:p>
            <a:r>
              <a:rPr lang="en-US" dirty="0"/>
              <a:t>An activity for all: autonomous robot race</a:t>
            </a:r>
            <a:endParaRPr lang="fr-FR" dirty="0"/>
          </a:p>
        </p:txBody>
      </p:sp>
      <p:sp>
        <p:nvSpPr>
          <p:cNvPr id="5" name="Rectangle 4"/>
          <p:cNvSpPr/>
          <p:nvPr/>
        </p:nvSpPr>
        <p:spPr>
          <a:xfrm>
            <a:off x="0" y="819714"/>
            <a:ext cx="12192000" cy="742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0" y="6115050"/>
            <a:ext cx="12192000" cy="742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GZZJPDc8Acw"/>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4" name="ZoneTexte 3">
            <a:extLst>
              <a:ext uri="{FF2B5EF4-FFF2-40B4-BE49-F238E27FC236}">
                <a16:creationId xmlns:a16="http://schemas.microsoft.com/office/drawing/2014/main" id="{F1988CF1-5777-F34B-0744-9DD770DD4F37}"/>
              </a:ext>
            </a:extLst>
          </p:cNvPr>
          <p:cNvSpPr txBox="1"/>
          <p:nvPr/>
        </p:nvSpPr>
        <p:spPr>
          <a:xfrm>
            <a:off x="66794" y="6550223"/>
            <a:ext cx="6094520" cy="307777"/>
          </a:xfrm>
          <a:prstGeom prst="rect">
            <a:avLst/>
          </a:prstGeom>
          <a:noFill/>
        </p:spPr>
        <p:txBody>
          <a:bodyPr wrap="square">
            <a:spAutoFit/>
          </a:bodyPr>
          <a:lstStyle/>
          <a:p>
            <a:r>
              <a:rPr lang="fr-FR" dirty="0">
                <a:solidFill>
                  <a:schemeClr val="bg1"/>
                </a:solidFill>
                <a:hlinkClick r:id="rId4"/>
              </a:rPr>
              <a:t>https://www.youtube.com/watch?v=GZZJPDc8Acw</a:t>
            </a:r>
            <a:endParaRPr lang="fr-FR" dirty="0">
              <a:solidFill>
                <a:schemeClr val="bg1"/>
              </a:solidFill>
            </a:endParaRPr>
          </a:p>
        </p:txBody>
      </p:sp>
    </p:spTree>
    <p:extLst>
      <p:ext uri="{BB962C8B-B14F-4D97-AF65-F5344CB8AC3E}">
        <p14:creationId xmlns:p14="http://schemas.microsoft.com/office/powerpoint/2010/main" val="26354074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Niveau 3 : Apprentissage Supervisé = par « Imitation »</a:t>
            </a:r>
          </a:p>
        </p:txBody>
      </p:sp>
      <p:pic>
        <p:nvPicPr>
          <p:cNvPr id="5" name="Google Shape;487;p19"/>
          <p:cNvPicPr preferRelativeResize="0"/>
          <p:nvPr/>
        </p:nvPicPr>
        <p:blipFill rotWithShape="1">
          <a:blip r:embed="rId2">
            <a:alphaModFix/>
          </a:blip>
          <a:srcRect/>
          <a:stretch/>
        </p:blipFill>
        <p:spPr>
          <a:xfrm>
            <a:off x="491067" y="974160"/>
            <a:ext cx="3761267" cy="2781056"/>
          </a:xfrm>
          <a:prstGeom prst="rect">
            <a:avLst/>
          </a:prstGeom>
          <a:noFill/>
          <a:ln>
            <a:noFill/>
          </a:ln>
        </p:spPr>
      </p:pic>
      <p:pic>
        <p:nvPicPr>
          <p:cNvPr id="6" name="Google Shape;488;p19"/>
          <p:cNvPicPr preferRelativeResize="0"/>
          <p:nvPr/>
        </p:nvPicPr>
        <p:blipFill rotWithShape="1">
          <a:blip r:embed="rId3">
            <a:alphaModFix/>
          </a:blip>
          <a:srcRect/>
          <a:stretch/>
        </p:blipFill>
        <p:spPr>
          <a:xfrm>
            <a:off x="3779575" y="2290541"/>
            <a:ext cx="472759" cy="606513"/>
          </a:xfrm>
          <a:prstGeom prst="rect">
            <a:avLst/>
          </a:prstGeom>
          <a:noFill/>
          <a:ln>
            <a:noFill/>
          </a:ln>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067" y="4100925"/>
            <a:ext cx="3556000" cy="2425700"/>
          </a:xfrm>
          <a:prstGeom prst="rect">
            <a:avLst/>
          </a:prstGeom>
        </p:spPr>
      </p:pic>
      <p:sp>
        <p:nvSpPr>
          <p:cNvPr id="8" name="ZoneTexte 7"/>
          <p:cNvSpPr txBox="1"/>
          <p:nvPr/>
        </p:nvSpPr>
        <p:spPr>
          <a:xfrm>
            <a:off x="4634625" y="964709"/>
            <a:ext cx="7261811" cy="5551456"/>
          </a:xfrm>
          <a:prstGeom prst="rect">
            <a:avLst/>
          </a:prstGeom>
          <a:noFill/>
        </p:spPr>
        <p:txBody>
          <a:bodyPr wrap="square" rtlCol="0">
            <a:spAutoFit/>
          </a:bodyPr>
          <a:lstStyle/>
          <a:p>
            <a:r>
              <a:rPr lang="fr-FR" sz="1867" u="sng" dirty="0"/>
              <a:t>Qualités du robot</a:t>
            </a:r>
            <a:r>
              <a:rPr lang="fr-FR" sz="1867" dirty="0"/>
              <a:t> (en plus des précédentes)</a:t>
            </a:r>
            <a:endParaRPr lang="fr-FR" sz="1867" u="sng" dirty="0"/>
          </a:p>
          <a:p>
            <a:pPr marL="380990" indent="-380990">
              <a:buFont typeface="Arial" panose="020B0604020202020204" pitchFamily="34" charset="0"/>
              <a:buChar char="•"/>
            </a:pPr>
            <a:r>
              <a:rPr lang="fr-FR" sz="1867" dirty="0"/>
              <a:t>Mémorise les exemples donnés par l’humain</a:t>
            </a:r>
          </a:p>
          <a:p>
            <a:pPr marL="380990" indent="-380990">
              <a:buFont typeface="Arial" panose="020B0604020202020204" pitchFamily="34" charset="0"/>
              <a:buChar char="•"/>
            </a:pPr>
            <a:r>
              <a:rPr lang="fr-FR" sz="1867" dirty="0"/>
              <a:t>Programme d’apprentissage pour modifier son « cerveau »</a:t>
            </a:r>
          </a:p>
          <a:p>
            <a:pPr marL="380990" indent="-380990">
              <a:buFont typeface="Arial" panose="020B0604020202020204" pitchFamily="34" charset="0"/>
              <a:buChar char="•"/>
            </a:pPr>
            <a:endParaRPr lang="fr-FR" sz="1867" dirty="0"/>
          </a:p>
          <a:p>
            <a:r>
              <a:rPr lang="fr-FR" sz="1867" u="sng" dirty="0"/>
              <a:t>Qualités nécessaires des données d’entraînement</a:t>
            </a:r>
          </a:p>
          <a:p>
            <a:pPr marL="380990" indent="-380990">
              <a:buFont typeface="Arial" panose="020B0604020202020204" pitchFamily="34" charset="0"/>
              <a:buChar char="•"/>
            </a:pPr>
            <a:r>
              <a:rPr lang="fr-FR" sz="1867" dirty="0"/>
              <a:t>Pas d’erreur</a:t>
            </a:r>
          </a:p>
          <a:p>
            <a:pPr marL="380990" indent="-380990">
              <a:buFont typeface="Arial" panose="020B0604020202020204" pitchFamily="34" charset="0"/>
              <a:buChar char="•"/>
            </a:pPr>
            <a:r>
              <a:rPr lang="fr-FR" sz="1867" dirty="0"/>
              <a:t>Exhaustivité des situations</a:t>
            </a:r>
          </a:p>
          <a:p>
            <a:pPr marL="380990" indent="-380990">
              <a:buFont typeface="Arial" panose="020B0604020202020204" pitchFamily="34" charset="0"/>
              <a:buChar char="•"/>
            </a:pPr>
            <a:r>
              <a:rPr lang="fr-FR" sz="1867" dirty="0"/>
              <a:t>Quantité</a:t>
            </a:r>
          </a:p>
          <a:p>
            <a:endParaRPr lang="fr-FR" sz="1867" dirty="0"/>
          </a:p>
          <a:p>
            <a:r>
              <a:rPr lang="fr-FR" sz="1867" u="sng" dirty="0"/>
              <a:t>Similarités avec le vivant</a:t>
            </a:r>
          </a:p>
          <a:p>
            <a:pPr marL="380990" indent="-380990">
              <a:buFont typeface="Arial" panose="020B0604020202020204" pitchFamily="34" charset="0"/>
              <a:buChar char="•"/>
            </a:pPr>
            <a:r>
              <a:rPr lang="fr-FR" sz="1867" dirty="0"/>
              <a:t>Mémoire / Accumulation et relecture </a:t>
            </a:r>
            <a:r>
              <a:rPr lang="fr-FR" sz="1867" dirty="0" err="1"/>
              <a:t>pendans</a:t>
            </a:r>
            <a:r>
              <a:rPr lang="fr-FR" sz="1867" dirty="0"/>
              <a:t> le sommeil</a:t>
            </a:r>
          </a:p>
          <a:p>
            <a:pPr marL="380990" indent="-380990">
              <a:buFont typeface="Arial" panose="020B0604020202020204" pitchFamily="34" charset="0"/>
              <a:buChar char="•"/>
            </a:pPr>
            <a:r>
              <a:rPr lang="fr-FR" sz="1867" dirty="0"/>
              <a:t>Apprentissage / Connexions qui se modifient</a:t>
            </a:r>
          </a:p>
          <a:p>
            <a:pPr marL="380990" indent="-380990">
              <a:buFont typeface="Arial" panose="020B0604020202020204" pitchFamily="34" charset="0"/>
              <a:buChar char="•"/>
            </a:pPr>
            <a:r>
              <a:rPr lang="fr-FR" sz="1867" dirty="0">
                <a:sym typeface="Wingdings" panose="05000000000000000000" pitchFamily="2" charset="2"/>
              </a:rPr>
              <a:t>Répétition / Persévérance</a:t>
            </a:r>
            <a:endParaRPr lang="fr-FR" sz="1867" dirty="0"/>
          </a:p>
          <a:p>
            <a:endParaRPr lang="fr-FR" sz="1867" dirty="0"/>
          </a:p>
          <a:p>
            <a:r>
              <a:rPr lang="fr-FR" sz="1867" u="sng" dirty="0"/>
              <a:t>Qualités que le robot n’a pas</a:t>
            </a:r>
          </a:p>
          <a:p>
            <a:r>
              <a:rPr lang="fr-FR" sz="1867" dirty="0"/>
              <a:t>Le robot ne fait que </a:t>
            </a:r>
            <a:r>
              <a:rPr lang="fr-FR" sz="1867" i="1" dirty="0"/>
              <a:t>reproduire</a:t>
            </a:r>
            <a:r>
              <a:rPr lang="fr-FR" sz="1867" dirty="0"/>
              <a:t> les comportements dictés par l’humain. </a:t>
            </a:r>
            <a:r>
              <a:rPr lang="fr-FR" sz="1867" dirty="0" err="1"/>
              <a:t>ll</a:t>
            </a:r>
            <a:r>
              <a:rPr lang="fr-FR" sz="1867" dirty="0"/>
              <a:t> n’a aucune initiative.</a:t>
            </a:r>
          </a:p>
          <a:p>
            <a:r>
              <a:rPr lang="fr-FR" sz="1867" dirty="0"/>
              <a:t>Il peut néanmoins y avoir de l’inattendu, notamment quand l’entraînement n’a pas été suffisant.</a:t>
            </a:r>
          </a:p>
        </p:txBody>
      </p:sp>
    </p:spTree>
    <p:extLst>
      <p:ext uri="{BB962C8B-B14F-4D97-AF65-F5344CB8AC3E}">
        <p14:creationId xmlns:p14="http://schemas.microsoft.com/office/powerpoint/2010/main" val="2323061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xEl>
                                              <p:pRg st="15" end="1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Imiter l’humain…</a:t>
            </a:r>
          </a:p>
        </p:txBody>
      </p:sp>
      <p:pic>
        <p:nvPicPr>
          <p:cNvPr id="4" name="Image 3"/>
          <p:cNvPicPr>
            <a:picLocks noChangeAspect="1"/>
          </p:cNvPicPr>
          <p:nvPr/>
        </p:nvPicPr>
        <p:blipFill>
          <a:blip r:embed="rId2"/>
          <a:stretch>
            <a:fillRect/>
          </a:stretch>
        </p:blipFill>
        <p:spPr>
          <a:xfrm>
            <a:off x="1987550" y="693107"/>
            <a:ext cx="8216901" cy="6142064"/>
          </a:xfrm>
          <a:prstGeom prst="rect">
            <a:avLst/>
          </a:prstGeom>
        </p:spPr>
      </p:pic>
    </p:spTree>
    <p:extLst>
      <p:ext uri="{BB962C8B-B14F-4D97-AF65-F5344CB8AC3E}">
        <p14:creationId xmlns:p14="http://schemas.microsoft.com/office/powerpoint/2010/main" val="281883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Imiter l’humain…</a:t>
            </a:r>
          </a:p>
        </p:txBody>
      </p:sp>
      <p:pic>
        <p:nvPicPr>
          <p:cNvPr id="5" name="Image 4"/>
          <p:cNvPicPr>
            <a:picLocks noChangeAspect="1"/>
          </p:cNvPicPr>
          <p:nvPr/>
        </p:nvPicPr>
        <p:blipFill>
          <a:blip r:embed="rId2"/>
          <a:stretch>
            <a:fillRect/>
          </a:stretch>
        </p:blipFill>
        <p:spPr>
          <a:xfrm>
            <a:off x="2004591" y="693107"/>
            <a:ext cx="8182819" cy="6109747"/>
          </a:xfrm>
          <a:prstGeom prst="rect">
            <a:avLst/>
          </a:prstGeom>
        </p:spPr>
      </p:pic>
    </p:spTree>
    <p:extLst>
      <p:ext uri="{BB962C8B-B14F-4D97-AF65-F5344CB8AC3E}">
        <p14:creationId xmlns:p14="http://schemas.microsoft.com/office/powerpoint/2010/main" val="163770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Imiter l’humain…</a:t>
            </a:r>
          </a:p>
        </p:txBody>
      </p:sp>
      <p:pic>
        <p:nvPicPr>
          <p:cNvPr id="5" name="Image 4"/>
          <p:cNvPicPr>
            <a:picLocks noChangeAspect="1"/>
          </p:cNvPicPr>
          <p:nvPr/>
        </p:nvPicPr>
        <p:blipFill>
          <a:blip r:embed="rId2"/>
          <a:stretch>
            <a:fillRect/>
          </a:stretch>
        </p:blipFill>
        <p:spPr>
          <a:xfrm>
            <a:off x="2018363" y="718507"/>
            <a:ext cx="8155275" cy="6096000"/>
          </a:xfrm>
          <a:prstGeom prst="rect">
            <a:avLst/>
          </a:prstGeom>
        </p:spPr>
      </p:pic>
      <p:sp>
        <p:nvSpPr>
          <p:cNvPr id="3" name="Rectangle 2">
            <a:hlinkClick r:id="rId3"/>
          </p:cNvPr>
          <p:cNvSpPr/>
          <p:nvPr/>
        </p:nvSpPr>
        <p:spPr>
          <a:xfrm>
            <a:off x="8775701" y="69145"/>
            <a:ext cx="3276600" cy="584775"/>
          </a:xfrm>
          <a:prstGeom prst="rect">
            <a:avLst/>
          </a:prstGeom>
        </p:spPr>
        <p:txBody>
          <a:bodyPr wrap="square">
            <a:spAutoFit/>
          </a:bodyPr>
          <a:lstStyle/>
          <a:p>
            <a:r>
              <a:rPr lang="fr-FR" sz="1600" dirty="0">
                <a:hlinkClick r:id="rId3"/>
              </a:rPr>
              <a:t>https://www.google.com/doodles/celebrating-johann-sebastian-bach</a:t>
            </a:r>
            <a:endParaRPr lang="fr-FR" sz="1600" dirty="0"/>
          </a:p>
        </p:txBody>
      </p:sp>
    </p:spTree>
    <p:extLst>
      <p:ext uri="{BB962C8B-B14F-4D97-AF65-F5344CB8AC3E}">
        <p14:creationId xmlns:p14="http://schemas.microsoft.com/office/powerpoint/2010/main" val="370950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91067" y="-50800"/>
            <a:ext cx="11209867" cy="693107"/>
          </a:xfrm>
        </p:spPr>
        <p:txBody>
          <a:bodyPr/>
          <a:lstStyle/>
          <a:p>
            <a:r>
              <a:rPr lang="fr-FR" dirty="0"/>
              <a:t>Génération automatique de texte</a:t>
            </a:r>
          </a:p>
        </p:txBody>
      </p:sp>
      <p:sp>
        <p:nvSpPr>
          <p:cNvPr id="4" name="Rectangle 3"/>
          <p:cNvSpPr/>
          <p:nvPr/>
        </p:nvSpPr>
        <p:spPr>
          <a:xfrm>
            <a:off x="4729019" y="535315"/>
            <a:ext cx="7462982" cy="6322686"/>
          </a:xfrm>
          <a:prstGeom prst="rect">
            <a:avLst/>
          </a:prstGeom>
        </p:spPr>
        <p:txBody>
          <a:bodyPr wrap="square" numCol="2">
            <a:noAutofit/>
          </a:bodyPr>
          <a:lstStyle/>
          <a:p>
            <a:r>
              <a:rPr lang="fr-FR" sz="800" dirty="0"/>
              <a:t>Définition n°1 : la pensée créative (CT) est l'acte d'utiliser son esprit pour trouver des idées qui ne sont pas déjà présentes dans la réalité ou qui n'ont jamais existé auparavant. C'est une forme d'activité mentale qui implique l'utilisation de la logique et de la raison.</a:t>
            </a:r>
            <a:br>
              <a:rPr lang="fr-FR" sz="800" dirty="0"/>
            </a:br>
            <a:br>
              <a:rPr lang="fr-FR" sz="800" dirty="0"/>
            </a:br>
            <a:r>
              <a:rPr lang="fr-FR" sz="800" dirty="0"/>
              <a:t>Définition n°2 : La sur-pensée (OT) est l'acte d'essayer de trouver des idées qui ont déjà été pensées par quelqu'un d'autre. L'OT donne généralement lieu à des idées qui sont peu pratiques, impossibles ou même stupides.</a:t>
            </a:r>
            <a:br>
              <a:rPr lang="fr-FR" sz="800" dirty="0"/>
            </a:br>
            <a:br>
              <a:rPr lang="fr-FR" sz="800" dirty="0"/>
            </a:br>
            <a:r>
              <a:rPr lang="fr-FR" sz="800" dirty="0"/>
              <a:t>Maintenant, comment ces deux concepts sont-ils liés l'un à l'autre ? Eh bien, si vous êtes comme moi, vous vous retrouvez probablement à faire les deux à la fois. Vous travaillez peut-être sur un projet toute la journée, mais vous avez toujours l'impression de ne faire que passer par les étapes. C'est parce que vous réfléchissez trop !</a:t>
            </a:r>
            <a:br>
              <a:rPr lang="fr-FR" sz="800" dirty="0"/>
            </a:br>
            <a:br>
              <a:rPr lang="fr-FR" sz="800" dirty="0"/>
            </a:br>
            <a:r>
              <a:rPr lang="fr-FR" sz="800" dirty="0"/>
              <a:t>C'est là que l'OT entre en jeu. Lorsque vous pensez trop, votre cerveau commence à fermer certaines zones de votre conscience, ce qui vous rend plus passif et moins productif. En plus de cela, votre capacité d'attention diminue parce que vous êtes constamment bombardé d'informations.</a:t>
            </a:r>
            <a:br>
              <a:rPr lang="fr-FR" sz="800" dirty="0"/>
            </a:br>
            <a:br>
              <a:rPr lang="fr-FR" sz="800" dirty="0"/>
            </a:br>
            <a:r>
              <a:rPr lang="fr-FR" sz="800" dirty="0"/>
              <a:t>Alors comment combattre cela ? </a:t>
            </a:r>
            <a:br>
              <a:rPr lang="fr-FR" sz="800" dirty="0"/>
            </a:br>
            <a:br>
              <a:rPr lang="fr-FR" sz="800" dirty="0"/>
            </a:br>
            <a:r>
              <a:rPr lang="fr-FR" sz="800" dirty="0"/>
              <a:t>La réponse est simple : La pensée créative. </a:t>
            </a:r>
            <a:br>
              <a:rPr lang="fr-FR" sz="800" dirty="0"/>
            </a:br>
            <a:br>
              <a:rPr lang="fr-FR" sz="800" dirty="0"/>
            </a:br>
            <a:r>
              <a:rPr lang="fr-FR" sz="800" dirty="0"/>
              <a:t>La pensée créative est l'exact opposé de la sur-pensée. Au lieu d'utiliser ton cerveau pour tout analyser, tu l'utilises pour créer quelque chose. Cela peut aller de l'écriture d'une histoire au dessin d'une image, en passant par la construction d'un modèle. </a:t>
            </a:r>
            <a:br>
              <a:rPr lang="fr-FR" sz="800" dirty="0"/>
            </a:br>
            <a:br>
              <a:rPr lang="fr-FR" sz="800" dirty="0"/>
            </a:br>
            <a:r>
              <a:rPr lang="fr-FR" sz="800" dirty="0"/>
              <a:t>Lorsque vous vous engagez dans une réflexion créative, votre cerveau commence à travailler plus efficacement. Il devient plus actif et plus ouvert aux nouvelles idées. Il vous aide également à sortir des sentiers battus et à voir les choses sous un angle différent. </a:t>
            </a:r>
            <a:br>
              <a:rPr lang="fr-FR" sz="800" dirty="0"/>
            </a:br>
            <a:br>
              <a:rPr lang="fr-FR" sz="800" dirty="0"/>
            </a:br>
            <a:r>
              <a:rPr lang="fr-FR" sz="800" dirty="0"/>
              <a:t>Quel est le lien entre tout cela et la productivité ? </a:t>
            </a:r>
            <a:br>
              <a:rPr lang="fr-FR" sz="800" dirty="0"/>
            </a:br>
            <a:br>
              <a:rPr lang="fr-FR" sz="800" dirty="0"/>
            </a:br>
            <a:r>
              <a:rPr lang="fr-FR" sz="800" dirty="0"/>
              <a:t>Eh bien, si vous êtes un créateur, vous devriez vous engager dans une réflexion créative de façon régulière. Plus vous le faites, plus votre cerveau est capable de trouver des idées. Cela vous permet de travailler plus facilement sur vos projets, car vous ne serez pas bloqué aussi souvent. </a:t>
            </a:r>
            <a:br>
              <a:rPr lang="fr-FR" sz="800" dirty="0"/>
            </a:br>
            <a:br>
              <a:rPr lang="fr-FR" sz="800" dirty="0"/>
            </a:br>
            <a:r>
              <a:rPr lang="fr-FR" sz="800" dirty="0"/>
              <a:t>En outre, votre cerveau sera plus alerte et plus conscient de son environnement. Cela signifie que vous serez plus productif en général, car vous serez moins fatigué et moins distrait. </a:t>
            </a:r>
            <a:br>
              <a:rPr lang="fr-FR" sz="800" dirty="0"/>
            </a:br>
            <a:br>
              <a:rPr lang="fr-FR" sz="800" dirty="0"/>
            </a:br>
            <a:r>
              <a:rPr lang="fr-FR" sz="800" dirty="0"/>
              <a:t>Alors comment prendre l'habitude de penser de manière créative ? </a:t>
            </a:r>
            <a:br>
              <a:rPr lang="fr-FR" sz="800" dirty="0"/>
            </a:br>
            <a:br>
              <a:rPr lang="fr-FR" sz="800" dirty="0"/>
            </a:br>
            <a:r>
              <a:rPr lang="fr-FR" sz="800" dirty="0"/>
              <a:t>La meilleure façon est de le faire tout simplement ! </a:t>
            </a:r>
            <a:br>
              <a:rPr lang="fr-FR" sz="800" dirty="0"/>
            </a:br>
            <a:br>
              <a:rPr lang="fr-FR" sz="800" dirty="0"/>
            </a:br>
            <a:r>
              <a:rPr lang="fr-FR" sz="800" dirty="0"/>
              <a:t>Plus vous vous entraînerez, mieux vous vous porterez. C'est vraiment aussi simple que cela. </a:t>
            </a:r>
            <a:br>
              <a:rPr lang="fr-FR" sz="800" dirty="0"/>
            </a:br>
            <a:br>
              <a:rPr lang="fr-FR" sz="800" dirty="0"/>
            </a:br>
            <a:r>
              <a:rPr lang="fr-FR" sz="800" dirty="0"/>
              <a:t>J'ai découvert que la meilleure façon de prendre l'habitude de la pensée créative est de s'y adonner quotidiennement. Pour ce faire, il faut consacrer un certain temps chaque jour (ou chaque semaine si vous avez besoin de plus de temps) à faire quelque chose de créatif. Vous pouvez commencer petit en vous engageant à faire une activité chaque jour. Par exemple, vous pouvez passer 15 minutes à dessiner chaque jour ou passer une heure à écrire. Une fois que vous avez pris l'habitude de faire une activité créative par jour, vous pouvez augmenter le temps que vous y consacrez. </a:t>
            </a:r>
            <a:br>
              <a:rPr lang="fr-FR" sz="800" dirty="0"/>
            </a:br>
            <a:br>
              <a:rPr lang="fr-FR" sz="800" dirty="0"/>
            </a:br>
            <a:r>
              <a:rPr lang="fr-FR" sz="800" dirty="0"/>
              <a:t>Je vous recommande cependant de ne pas dépasser deux heures par jour. Si vous faites cela, alors vous ne faites probablement que perdre du temps et ne vous engagez pas réellement dans une activité créative. </a:t>
            </a:r>
            <a:br>
              <a:rPr lang="fr-FR" sz="800" dirty="0"/>
            </a:br>
            <a:br>
              <a:rPr lang="fr-FR" sz="800" dirty="0"/>
            </a:br>
            <a:r>
              <a:rPr lang="fr-FR" sz="800" dirty="0"/>
              <a:t>Vous voyez, la pensée créative, c'est s'amuser. Si vous y consacrez trop de temps, elle cesse d'être amusante et on a l'impression que c'est juste du travail. Si vous vous trouvez dans cette situation, je vous recommande de passer moins de temps à la réflexion créative et d'essayer de vous engager dans d'autres activités créatives à la place. </a:t>
            </a:r>
            <a:br>
              <a:rPr lang="fr-FR" sz="800" dirty="0"/>
            </a:br>
            <a:br>
              <a:rPr lang="fr-FR" sz="800" dirty="0"/>
            </a:br>
            <a:r>
              <a:rPr lang="fr-FR" sz="800" dirty="0"/>
              <a:t>Par exemple, si vous écrivez trop longtemps, allez dessiner quelque chose. Ou si vous dessinez trop longtemps, écrivez quelque chose. </a:t>
            </a:r>
            <a:br>
              <a:rPr lang="fr-FR" sz="800" dirty="0"/>
            </a:br>
            <a:br>
              <a:rPr lang="fr-FR" sz="800" dirty="0"/>
            </a:br>
            <a:r>
              <a:rPr lang="fr-FR" sz="800" dirty="0"/>
              <a:t>L'essentiel est de s'amuser et de prendre plaisir à créer quelque chose. </a:t>
            </a:r>
            <a:br>
              <a:rPr lang="fr-FR" sz="800" dirty="0"/>
            </a:br>
            <a:br>
              <a:rPr lang="fr-FR" sz="800" dirty="0"/>
            </a:br>
            <a:r>
              <a:rPr lang="fr-FR" sz="800" dirty="0"/>
              <a:t>En plus de cela, vous devriez également essayer de vous engager dans d'autres formes de pensée créative. Par exemple, si vous écrivez des histoires, essayez de faire un dessin pour les accompagner. Ou si vous faites un dessin, essayez d'écrire une histoire à ce sujet. </a:t>
            </a:r>
            <a:br>
              <a:rPr lang="fr-FR" sz="800" dirty="0"/>
            </a:br>
            <a:br>
              <a:rPr lang="fr-FR" sz="800" dirty="0"/>
            </a:br>
            <a:r>
              <a:rPr lang="fr-FR" sz="800" dirty="0"/>
              <a:t>Plus vous pourrez croiser votre pensée créative, plus vous pourrez trouver d'idées. C'est parce que ton cerveau établit des connexions entre différentes formes de pensée créative. </a:t>
            </a:r>
            <a:br>
              <a:rPr lang="fr-FR" sz="800" dirty="0"/>
            </a:br>
            <a:br>
              <a:rPr lang="fr-FR" sz="800" dirty="0"/>
            </a:br>
            <a:r>
              <a:rPr lang="fr-FR" sz="800" dirty="0"/>
              <a:t>Par exemple, si vous écrivez une histoire sur un personnage dans un désert et que vous en faites un dessin, votre cerveau établira une connexion et vous donnera des idées sur ce que ce personnage doit faire ensuite dans votre histoire. Ou si vous dessinez un personnage d'une histoire et que vous écrivez un poème sur ses sentiments, vous pouvez faire un dessin pour accompagner ce poème. </a:t>
            </a:r>
            <a:br>
              <a:rPr lang="fr-FR" sz="800" dirty="0"/>
            </a:br>
            <a:br>
              <a:rPr lang="fr-FR" sz="800" dirty="0"/>
            </a:br>
            <a:r>
              <a:rPr lang="fr-FR" sz="800" dirty="0"/>
              <a:t>Les possibilités sont infinies. </a:t>
            </a:r>
            <a:br>
              <a:rPr lang="fr-FR" sz="800" dirty="0"/>
            </a:br>
            <a:br>
              <a:rPr lang="fr-FR" sz="800" dirty="0"/>
            </a:br>
            <a:r>
              <a:rPr lang="fr-FR" sz="800" dirty="0"/>
              <a:t>L'important est de garder l'esprit ouvert et d'essayer de nouvelles choses. </a:t>
            </a:r>
            <a:br>
              <a:rPr lang="fr-FR" sz="800" dirty="0"/>
            </a:br>
            <a:br>
              <a:rPr lang="fr-FR" sz="800" dirty="0"/>
            </a:br>
            <a:r>
              <a:rPr lang="fr-FR" sz="800" dirty="0"/>
              <a:t>Ne vous limitez pas à une seule forme de pensée créative. </a:t>
            </a:r>
            <a:br>
              <a:rPr lang="fr-FR" sz="800" dirty="0"/>
            </a:br>
            <a:br>
              <a:rPr lang="fr-FR" sz="800" dirty="0"/>
            </a:br>
            <a:r>
              <a:rPr lang="fr-FR" sz="800" dirty="0"/>
              <a:t>Élargissez votre esprit et explorez toutes les possibilités qui s'offrent à vous. Je vous souhaite bonne chance dans votre voyage et j'espère que vous réaliserez tous vos rêves créatifs !</a:t>
            </a:r>
            <a:br>
              <a:rPr lang="fr-FR" sz="800" dirty="0"/>
            </a:br>
            <a:br>
              <a:rPr lang="fr-FR" sz="800" dirty="0"/>
            </a:br>
            <a:br>
              <a:rPr lang="fr-FR" sz="800" dirty="0"/>
            </a:br>
            <a:r>
              <a:rPr lang="fr-FR" sz="800" dirty="0"/>
              <a:t>Traduit avec </a:t>
            </a:r>
            <a:r>
              <a:rPr lang="fr-FR" sz="800" dirty="0">
                <a:hlinkClick r:id="rId2"/>
              </a:rPr>
              <a:t>www.DeepL.com/Translator</a:t>
            </a:r>
            <a:r>
              <a:rPr lang="fr-FR" sz="800" dirty="0"/>
              <a:t> (version gratuite)</a:t>
            </a:r>
          </a:p>
          <a:p>
            <a:endParaRPr lang="fr-FR" sz="800" dirty="0"/>
          </a:p>
        </p:txBody>
      </p:sp>
      <p:sp>
        <p:nvSpPr>
          <p:cNvPr id="5" name="ZoneTexte 4"/>
          <p:cNvSpPr txBox="1"/>
          <p:nvPr/>
        </p:nvSpPr>
        <p:spPr>
          <a:xfrm>
            <a:off x="160867" y="537299"/>
            <a:ext cx="2842445" cy="379656"/>
          </a:xfrm>
          <a:prstGeom prst="rect">
            <a:avLst/>
          </a:prstGeom>
          <a:solidFill>
            <a:srgbClr val="FFC000"/>
          </a:solidFill>
        </p:spPr>
        <p:txBody>
          <a:bodyPr wrap="none" rtlCol="0">
            <a:spAutoFit/>
          </a:bodyPr>
          <a:lstStyle/>
          <a:p>
            <a:r>
              <a:rPr lang="fr-FR" sz="1867" dirty="0"/>
              <a:t>GPT-3 par </a:t>
            </a:r>
            <a:r>
              <a:rPr lang="fr-FR" sz="1867" dirty="0" err="1"/>
              <a:t>OpenAI</a:t>
            </a:r>
            <a:r>
              <a:rPr lang="fr-FR" sz="1867" dirty="0"/>
              <a:t>, 2020</a:t>
            </a:r>
          </a:p>
        </p:txBody>
      </p:sp>
      <p:sp>
        <p:nvSpPr>
          <p:cNvPr id="6" name="Rectangle 5"/>
          <p:cNvSpPr/>
          <p:nvPr/>
        </p:nvSpPr>
        <p:spPr>
          <a:xfrm>
            <a:off x="292100" y="1065705"/>
            <a:ext cx="4521200" cy="6126101"/>
          </a:xfrm>
          <a:prstGeom prst="rect">
            <a:avLst/>
          </a:prstGeom>
        </p:spPr>
        <p:txBody>
          <a:bodyPr wrap="square">
            <a:spAutoFit/>
          </a:bodyPr>
          <a:lstStyle/>
          <a:p>
            <a:r>
              <a:rPr lang="fr-FR" sz="1867" b="1" dirty="0"/>
              <a:t>Vous vous sentez improductif ? Peut-être devriez-vous arrêter de trop réfléchir. </a:t>
            </a:r>
            <a:br>
              <a:rPr lang="fr-FR" sz="1867" dirty="0"/>
            </a:br>
            <a:br>
              <a:rPr lang="fr-FR" sz="1867" dirty="0"/>
            </a:br>
            <a:r>
              <a:rPr lang="fr-FR" sz="1867" dirty="0"/>
              <a:t>Pour faire quelque chose, il faut peut-être moins réfléchir. Cela semble contre-intuitif, mais je crois que parfois nos pensées peuvent entraver le processus créatif. Nous pouvons travailler plus efficacement lorsque nous nous "déconnectons" du monde extérieur et que nous nous concentrons sur ce qui est devant nous. </a:t>
            </a:r>
            <a:br>
              <a:rPr lang="fr-FR" sz="1867" dirty="0"/>
            </a:br>
            <a:br>
              <a:rPr lang="fr-FR" sz="1867" dirty="0"/>
            </a:br>
            <a:r>
              <a:rPr lang="fr-FR" sz="1867" dirty="0"/>
              <a:t>J'y ai réfléchi dernièrement, alors j'ai pensé qu'il serait bon d'écrire un article à ce sujet. </a:t>
            </a:r>
            <a:br>
              <a:rPr lang="fr-FR" sz="1867" dirty="0"/>
            </a:br>
            <a:br>
              <a:rPr lang="fr-FR" sz="1867" dirty="0"/>
            </a:br>
            <a:r>
              <a:rPr lang="fr-FR" sz="1867" dirty="0"/>
              <a:t>Qu'est-ce que cela signifie exactement ? Eh bien, pour commencer, commençons par quelques définitions.</a:t>
            </a:r>
            <a:endParaRPr lang="fr-FR" sz="5333" dirty="0"/>
          </a:p>
        </p:txBody>
      </p:sp>
    </p:spTree>
    <p:extLst>
      <p:ext uri="{BB962C8B-B14F-4D97-AF65-F5344CB8AC3E}">
        <p14:creationId xmlns:p14="http://schemas.microsoft.com/office/powerpoint/2010/main" val="3005633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stretch>
            <a:fillRect/>
          </a:stretch>
        </p:blipFill>
        <p:spPr>
          <a:xfrm>
            <a:off x="3467658" y="905677"/>
            <a:ext cx="5388655" cy="5952323"/>
          </a:xfrm>
          <a:prstGeom prst="rect">
            <a:avLst/>
          </a:prstGeom>
        </p:spPr>
      </p:pic>
      <p:sp>
        <p:nvSpPr>
          <p:cNvPr id="7" name="Rectangle 6"/>
          <p:cNvSpPr/>
          <p:nvPr/>
        </p:nvSpPr>
        <p:spPr>
          <a:xfrm>
            <a:off x="105227" y="905677"/>
            <a:ext cx="3262432" cy="369332"/>
          </a:xfrm>
          <a:prstGeom prst="rect">
            <a:avLst/>
          </a:prstGeom>
        </p:spPr>
        <p:txBody>
          <a:bodyPr wrap="none">
            <a:spAutoFit/>
          </a:bodyPr>
          <a:lstStyle/>
          <a:p>
            <a:r>
              <a:rPr lang="fr-FR" sz="1800" dirty="0">
                <a:hlinkClick r:id="rId3"/>
              </a:rPr>
              <a:t>https://openai.com/blog/dall-e/</a:t>
            </a:r>
            <a:endParaRPr lang="fr-FR" sz="1800" dirty="0"/>
          </a:p>
        </p:txBody>
      </p:sp>
      <p:sp>
        <p:nvSpPr>
          <p:cNvPr id="8" name="Titre 1"/>
          <p:cNvSpPr txBox="1">
            <a:spLocks/>
          </p:cNvSpPr>
          <p:nvPr/>
        </p:nvSpPr>
        <p:spPr>
          <a:xfrm>
            <a:off x="491067" y="0"/>
            <a:ext cx="11209867" cy="693107"/>
          </a:xfrm>
          <a:prstGeom prst="rect">
            <a:avLst/>
          </a:prstGeom>
        </p:spPr>
        <p:txBody>
          <a:bodyPr vert="horz" lIns="121920" tIns="60960" rIns="121920" bIns="60960" rtlCol="0" anchor="ctr">
            <a:normAutofit fontScale="92500" lnSpcReduction="20000"/>
          </a:bodyPr>
          <a:lstStyle>
            <a:lvl1pPr algn="ctr" defTabSz="457200" rtl="0" eaLnBrk="1" latinLnBrk="0" hangingPunct="1">
              <a:spcBef>
                <a:spcPct val="0"/>
              </a:spcBef>
              <a:buNone/>
              <a:defRPr sz="3600" kern="1200">
                <a:solidFill>
                  <a:schemeClr val="tx1"/>
                </a:solidFill>
                <a:latin typeface="+mj-lt"/>
                <a:ea typeface="+mj-ea"/>
                <a:cs typeface="+mj-cs"/>
              </a:defRPr>
            </a:lvl1pPr>
          </a:lstStyle>
          <a:p>
            <a:r>
              <a:rPr lang="fr-FR" sz="4800" dirty="0"/>
              <a:t>Génération automatique d’images</a:t>
            </a:r>
          </a:p>
        </p:txBody>
      </p:sp>
    </p:spTree>
    <p:extLst>
      <p:ext uri="{BB962C8B-B14F-4D97-AF65-F5344CB8AC3E}">
        <p14:creationId xmlns:p14="http://schemas.microsoft.com/office/powerpoint/2010/main" val="3763652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4" name="Google Shape;414;p19"/>
          <p:cNvSpPr txBox="1"/>
          <p:nvPr/>
        </p:nvSpPr>
        <p:spPr>
          <a:xfrm>
            <a:off x="3187809" y="1486329"/>
            <a:ext cx="2909067" cy="400069"/>
          </a:xfrm>
          <a:prstGeom prst="rect">
            <a:avLst/>
          </a:prstGeom>
          <a:noFill/>
          <a:ln>
            <a:noFill/>
          </a:ln>
        </p:spPr>
        <p:txBody>
          <a:bodyPr spcFirstLastPara="1" wrap="square" lIns="91425" tIns="45700" rIns="91425" bIns="45700" anchor="t" anchorCtr="0">
            <a:spAutoFit/>
          </a:bodyPr>
          <a:lstStyle/>
          <a:p>
            <a:pPr algn="ctr"/>
            <a:r>
              <a:rPr lang="fr-FR" sz="2000" b="1" u="sng" dirty="0">
                <a:solidFill>
                  <a:srgbClr val="262626"/>
                </a:solidFill>
                <a:latin typeface="Calibri"/>
                <a:ea typeface="Calibri"/>
                <a:cs typeface="Calibri"/>
                <a:sym typeface="Calibri"/>
              </a:rPr>
              <a:t>Niveau 2: Programmation</a:t>
            </a:r>
            <a:endParaRPr sz="2000" b="1" u="sng" dirty="0">
              <a:solidFill>
                <a:srgbClr val="262626"/>
              </a:solidFill>
              <a:latin typeface="Calibri"/>
              <a:ea typeface="Calibri"/>
              <a:cs typeface="Calibri"/>
              <a:sym typeface="Calibri"/>
            </a:endParaRPr>
          </a:p>
        </p:txBody>
      </p:sp>
      <p:grpSp>
        <p:nvGrpSpPr>
          <p:cNvPr id="415" name="Google Shape;415;p19"/>
          <p:cNvGrpSpPr/>
          <p:nvPr/>
        </p:nvGrpSpPr>
        <p:grpSpPr>
          <a:xfrm>
            <a:off x="3484355" y="2550348"/>
            <a:ext cx="393355" cy="829729"/>
            <a:chOff x="8463921" y="871268"/>
            <a:chExt cx="352275" cy="743077"/>
          </a:xfrm>
        </p:grpSpPr>
        <p:sp>
          <p:nvSpPr>
            <p:cNvPr id="416" name="Google Shape;416;p19"/>
            <p:cNvSpPr/>
            <p:nvPr/>
          </p:nvSpPr>
          <p:spPr>
            <a:xfrm>
              <a:off x="8463921" y="871268"/>
              <a:ext cx="352275" cy="283559"/>
            </a:xfrm>
            <a:prstGeom prst="ellipse">
              <a:avLst/>
            </a:prstGeom>
            <a:solidFill>
              <a:schemeClr val="accent1"/>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17" name="Google Shape;417;p19"/>
            <p:cNvSpPr/>
            <p:nvPr/>
          </p:nvSpPr>
          <p:spPr>
            <a:xfrm>
              <a:off x="8504896" y="1164659"/>
              <a:ext cx="270324" cy="449686"/>
            </a:xfrm>
            <a:prstGeom prst="triangle">
              <a:avLst>
                <a:gd name="adj" fmla="val 50000"/>
              </a:avLst>
            </a:prstGeom>
            <a:solidFill>
              <a:schemeClr val="accent1"/>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grpSp>
        <p:nvGrpSpPr>
          <p:cNvPr id="418" name="Google Shape;418;p19"/>
          <p:cNvGrpSpPr/>
          <p:nvPr/>
        </p:nvGrpSpPr>
        <p:grpSpPr>
          <a:xfrm>
            <a:off x="3375919" y="4005468"/>
            <a:ext cx="1020552" cy="1017485"/>
            <a:chOff x="8122026" y="936700"/>
            <a:chExt cx="1349778" cy="1345721"/>
          </a:xfrm>
        </p:grpSpPr>
        <p:sp>
          <p:nvSpPr>
            <p:cNvPr id="419" name="Google Shape;419;p19"/>
            <p:cNvSpPr/>
            <p:nvPr/>
          </p:nvSpPr>
          <p:spPr>
            <a:xfrm>
              <a:off x="8126083" y="936700"/>
              <a:ext cx="1345721" cy="1345721"/>
            </a:xfrm>
            <a:prstGeom prst="chord">
              <a:avLst>
                <a:gd name="adj1" fmla="val 9365415"/>
                <a:gd name="adj2" fmla="val 1512623"/>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nvGrpSpPr>
            <p:cNvPr id="420" name="Google Shape;420;p19"/>
            <p:cNvGrpSpPr/>
            <p:nvPr/>
          </p:nvGrpSpPr>
          <p:grpSpPr>
            <a:xfrm>
              <a:off x="8386971" y="1179688"/>
              <a:ext cx="824230" cy="675723"/>
              <a:chOff x="8377943" y="1184450"/>
              <a:chExt cx="824230" cy="675723"/>
            </a:xfrm>
          </p:grpSpPr>
          <p:sp>
            <p:nvSpPr>
              <p:cNvPr id="421" name="Google Shape;421;p19"/>
              <p:cNvSpPr/>
              <p:nvPr/>
            </p:nvSpPr>
            <p:spPr>
              <a:xfrm>
                <a:off x="8377943" y="1572504"/>
                <a:ext cx="824230" cy="287669"/>
              </a:xfrm>
              <a:prstGeom prst="roundRect">
                <a:avLst>
                  <a:gd name="adj" fmla="val 50000"/>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22" name="Google Shape;422;p19"/>
              <p:cNvSpPr/>
              <p:nvPr/>
            </p:nvSpPr>
            <p:spPr>
              <a:xfrm>
                <a:off x="8472395" y="1594570"/>
                <a:ext cx="270898" cy="255600"/>
              </a:xfrm>
              <a:prstGeom prst="ellipse">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23" name="Google Shape;423;p19"/>
              <p:cNvSpPr/>
              <p:nvPr/>
            </p:nvSpPr>
            <p:spPr>
              <a:xfrm>
                <a:off x="8837284" y="1594570"/>
                <a:ext cx="270898" cy="255600"/>
              </a:xfrm>
              <a:prstGeom prst="ellipse">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24" name="Google Shape;424;p19"/>
              <p:cNvSpPr/>
              <p:nvPr/>
            </p:nvSpPr>
            <p:spPr>
              <a:xfrm>
                <a:off x="8654466" y="1184450"/>
                <a:ext cx="270898" cy="255600"/>
              </a:xfrm>
              <a:prstGeom prst="ellipse">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cxnSp>
          <p:nvCxnSpPr>
            <p:cNvPr id="425" name="Google Shape;425;p19"/>
            <p:cNvCxnSpPr/>
            <p:nvPr/>
          </p:nvCxnSpPr>
          <p:spPr>
            <a:xfrm rot="10800000" flipH="1">
              <a:off x="8122026" y="1532934"/>
              <a:ext cx="1349778" cy="1878"/>
            </a:xfrm>
            <a:prstGeom prst="straightConnector1">
              <a:avLst/>
            </a:prstGeom>
            <a:noFill/>
            <a:ln w="19050" cap="flat" cmpd="sng">
              <a:solidFill>
                <a:srgbClr val="001B38"/>
              </a:solidFill>
              <a:prstDash val="solid"/>
              <a:miter lim="800000"/>
              <a:headEnd type="none" w="sm" len="sm"/>
              <a:tailEnd type="none" w="sm" len="sm"/>
            </a:ln>
          </p:spPr>
        </p:cxnSp>
      </p:grpSp>
      <p:sp>
        <p:nvSpPr>
          <p:cNvPr id="426" name="Google Shape;426;p19"/>
          <p:cNvSpPr txBox="1"/>
          <p:nvPr/>
        </p:nvSpPr>
        <p:spPr>
          <a:xfrm>
            <a:off x="4615316" y="3026823"/>
            <a:ext cx="1280672" cy="369291"/>
          </a:xfrm>
          <a:prstGeom prst="rect">
            <a:avLst/>
          </a:prstGeom>
          <a:noFill/>
          <a:ln>
            <a:noFill/>
          </a:ln>
        </p:spPr>
        <p:txBody>
          <a:bodyPr spcFirstLastPara="1" wrap="square" lIns="91425" tIns="45700" rIns="91425" bIns="45700" anchor="t" anchorCtr="0">
            <a:spAutoFit/>
          </a:bodyPr>
          <a:lstStyle/>
          <a:p>
            <a:r>
              <a:rPr lang="fr-FR" sz="1800">
                <a:solidFill>
                  <a:srgbClr val="2EA2BA"/>
                </a:solidFill>
                <a:latin typeface="Calibri"/>
                <a:ea typeface="Calibri"/>
                <a:cs typeface="Calibri"/>
                <a:sym typeface="Calibri"/>
              </a:rPr>
              <a:t>Programme</a:t>
            </a:r>
            <a:endParaRPr sz="1800">
              <a:solidFill>
                <a:srgbClr val="2EA2BA"/>
              </a:solidFill>
              <a:latin typeface="Calibri"/>
              <a:ea typeface="Calibri"/>
              <a:cs typeface="Calibri"/>
              <a:sym typeface="Calibri"/>
            </a:endParaRPr>
          </a:p>
        </p:txBody>
      </p:sp>
      <p:sp>
        <p:nvSpPr>
          <p:cNvPr id="427" name="Google Shape;427;p19"/>
          <p:cNvSpPr txBox="1"/>
          <p:nvPr/>
        </p:nvSpPr>
        <p:spPr>
          <a:xfrm>
            <a:off x="4620568" y="4283569"/>
            <a:ext cx="1000467" cy="307736"/>
          </a:xfrm>
          <a:prstGeom prst="rect">
            <a:avLst/>
          </a:prstGeom>
          <a:noFill/>
          <a:ln>
            <a:noFill/>
          </a:ln>
        </p:spPr>
        <p:txBody>
          <a:bodyPr spcFirstLastPara="1" wrap="square" lIns="91425" tIns="45700" rIns="91425" bIns="45700" anchor="t" anchorCtr="0">
            <a:spAutoFit/>
          </a:bodyPr>
          <a:lstStyle/>
          <a:p>
            <a:r>
              <a:rPr lang="fr-FR">
                <a:solidFill>
                  <a:srgbClr val="FF0000"/>
                </a:solidFill>
                <a:latin typeface="Calibri"/>
                <a:ea typeface="Calibri"/>
                <a:cs typeface="Calibri"/>
                <a:sym typeface="Calibri"/>
              </a:rPr>
              <a:t>Autonomie</a:t>
            </a:r>
            <a:endParaRPr>
              <a:solidFill>
                <a:srgbClr val="FF0000"/>
              </a:solidFill>
              <a:latin typeface="Calibri"/>
              <a:ea typeface="Calibri"/>
              <a:cs typeface="Calibri"/>
              <a:sym typeface="Calibri"/>
            </a:endParaRPr>
          </a:p>
        </p:txBody>
      </p:sp>
      <p:sp>
        <p:nvSpPr>
          <p:cNvPr id="428" name="Google Shape;428;p19"/>
          <p:cNvSpPr/>
          <p:nvPr/>
        </p:nvSpPr>
        <p:spPr>
          <a:xfrm>
            <a:off x="3606363" y="3194327"/>
            <a:ext cx="917064" cy="1020597"/>
          </a:xfrm>
          <a:prstGeom prst="arc">
            <a:avLst>
              <a:gd name="adj1" fmla="val 15671678"/>
              <a:gd name="adj2" fmla="val 3356391"/>
            </a:avLst>
          </a:prstGeom>
          <a:noFill/>
          <a:ln w="127000" cap="flat" cmpd="sng">
            <a:solidFill>
              <a:schemeClr val="accent1"/>
            </a:solidFill>
            <a:prstDash val="solid"/>
            <a:miter lim="800000"/>
            <a:headEnd type="none" w="sm" len="sm"/>
            <a:tailEnd type="triangle" w="med" len="med"/>
          </a:ln>
        </p:spPr>
        <p:txBody>
          <a:bodyPr spcFirstLastPara="1" wrap="square" lIns="91425" tIns="45700" rIns="91425" bIns="45700" anchor="ctr" anchorCtr="0">
            <a:noAutofit/>
          </a:bodyPr>
          <a:lstStyle/>
          <a:p>
            <a:pPr algn="ctr"/>
            <a:endParaRPr sz="1800">
              <a:solidFill>
                <a:schemeClr val="dk1"/>
              </a:solidFill>
              <a:latin typeface="Calibri"/>
              <a:ea typeface="Calibri"/>
              <a:cs typeface="Calibri"/>
              <a:sym typeface="Calibri"/>
            </a:endParaRPr>
          </a:p>
        </p:txBody>
      </p:sp>
      <p:sp>
        <p:nvSpPr>
          <p:cNvPr id="429" name="Google Shape;429;p19"/>
          <p:cNvSpPr/>
          <p:nvPr/>
        </p:nvSpPr>
        <p:spPr>
          <a:xfrm>
            <a:off x="3140047" y="1335198"/>
            <a:ext cx="2941295" cy="4623887"/>
          </a:xfrm>
          <a:prstGeom prst="rect">
            <a:avLst/>
          </a:prstGeom>
          <a:noFill/>
          <a:ln w="1270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30" name="Google Shape;430;p19"/>
          <p:cNvSpPr txBox="1"/>
          <p:nvPr/>
        </p:nvSpPr>
        <p:spPr>
          <a:xfrm>
            <a:off x="6328941" y="1477955"/>
            <a:ext cx="2819233" cy="707846"/>
          </a:xfrm>
          <a:prstGeom prst="rect">
            <a:avLst/>
          </a:prstGeom>
          <a:noFill/>
          <a:ln>
            <a:noFill/>
          </a:ln>
        </p:spPr>
        <p:txBody>
          <a:bodyPr spcFirstLastPara="1" wrap="square" lIns="91425" tIns="45700" rIns="91425" bIns="45700" anchor="t" anchorCtr="0">
            <a:spAutoFit/>
          </a:bodyPr>
          <a:lstStyle/>
          <a:p>
            <a:pPr algn="ctr"/>
            <a:r>
              <a:rPr lang="fr-FR" sz="2000" b="1" u="sng" dirty="0">
                <a:solidFill>
                  <a:srgbClr val="262626"/>
                </a:solidFill>
                <a:latin typeface="Calibri"/>
                <a:ea typeface="Calibri"/>
                <a:cs typeface="Calibri"/>
                <a:sym typeface="Calibri"/>
              </a:rPr>
              <a:t>Niveau 3: Apprentissage </a:t>
            </a:r>
            <a:endParaRPr sz="1800" dirty="0"/>
          </a:p>
          <a:p>
            <a:pPr algn="ctr"/>
            <a:r>
              <a:rPr lang="fr-FR" sz="2000" b="1" u="sng" dirty="0">
                <a:solidFill>
                  <a:srgbClr val="262626"/>
                </a:solidFill>
                <a:latin typeface="Calibri"/>
                <a:ea typeface="Calibri"/>
                <a:cs typeface="Calibri"/>
                <a:sym typeface="Calibri"/>
              </a:rPr>
              <a:t>Supervisé</a:t>
            </a:r>
            <a:endParaRPr sz="2000" b="1" u="sng" dirty="0">
              <a:solidFill>
                <a:srgbClr val="262626"/>
              </a:solidFill>
              <a:latin typeface="Calibri"/>
              <a:ea typeface="Calibri"/>
              <a:cs typeface="Calibri"/>
              <a:sym typeface="Calibri"/>
            </a:endParaRPr>
          </a:p>
        </p:txBody>
      </p:sp>
      <p:grpSp>
        <p:nvGrpSpPr>
          <p:cNvPr id="431" name="Google Shape;431;p19"/>
          <p:cNvGrpSpPr/>
          <p:nvPr/>
        </p:nvGrpSpPr>
        <p:grpSpPr>
          <a:xfrm>
            <a:off x="6524623" y="2550348"/>
            <a:ext cx="393355" cy="829729"/>
            <a:chOff x="8463921" y="871268"/>
            <a:chExt cx="352275" cy="743077"/>
          </a:xfrm>
        </p:grpSpPr>
        <p:sp>
          <p:nvSpPr>
            <p:cNvPr id="432" name="Google Shape;432;p19"/>
            <p:cNvSpPr/>
            <p:nvPr/>
          </p:nvSpPr>
          <p:spPr>
            <a:xfrm>
              <a:off x="8463921" y="871268"/>
              <a:ext cx="352275" cy="283559"/>
            </a:xfrm>
            <a:prstGeom prst="ellipse">
              <a:avLst/>
            </a:prstGeom>
            <a:solidFill>
              <a:schemeClr val="accent1"/>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33" name="Google Shape;433;p19"/>
            <p:cNvSpPr/>
            <p:nvPr/>
          </p:nvSpPr>
          <p:spPr>
            <a:xfrm>
              <a:off x="8504896" y="1164659"/>
              <a:ext cx="270324" cy="449686"/>
            </a:xfrm>
            <a:prstGeom prst="triangle">
              <a:avLst>
                <a:gd name="adj" fmla="val 50000"/>
              </a:avLst>
            </a:prstGeom>
            <a:solidFill>
              <a:schemeClr val="accent1"/>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grpSp>
        <p:nvGrpSpPr>
          <p:cNvPr id="434" name="Google Shape;434;p19"/>
          <p:cNvGrpSpPr/>
          <p:nvPr/>
        </p:nvGrpSpPr>
        <p:grpSpPr>
          <a:xfrm>
            <a:off x="6416187" y="4005468"/>
            <a:ext cx="1020552" cy="1017485"/>
            <a:chOff x="8122026" y="936700"/>
            <a:chExt cx="1349778" cy="1345721"/>
          </a:xfrm>
        </p:grpSpPr>
        <p:sp>
          <p:nvSpPr>
            <p:cNvPr id="435" name="Google Shape;435;p19"/>
            <p:cNvSpPr/>
            <p:nvPr/>
          </p:nvSpPr>
          <p:spPr>
            <a:xfrm>
              <a:off x="8126083" y="936700"/>
              <a:ext cx="1345721" cy="1345721"/>
            </a:xfrm>
            <a:prstGeom prst="chord">
              <a:avLst>
                <a:gd name="adj1" fmla="val 9365415"/>
                <a:gd name="adj2" fmla="val 1512623"/>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nvGrpSpPr>
            <p:cNvPr id="436" name="Google Shape;436;p19"/>
            <p:cNvGrpSpPr/>
            <p:nvPr/>
          </p:nvGrpSpPr>
          <p:grpSpPr>
            <a:xfrm>
              <a:off x="8386971" y="1179688"/>
              <a:ext cx="824230" cy="675723"/>
              <a:chOff x="8377943" y="1184450"/>
              <a:chExt cx="824230" cy="675723"/>
            </a:xfrm>
          </p:grpSpPr>
          <p:sp>
            <p:nvSpPr>
              <p:cNvPr id="437" name="Google Shape;437;p19"/>
              <p:cNvSpPr/>
              <p:nvPr/>
            </p:nvSpPr>
            <p:spPr>
              <a:xfrm>
                <a:off x="8377943" y="1572504"/>
                <a:ext cx="824230" cy="287669"/>
              </a:xfrm>
              <a:prstGeom prst="roundRect">
                <a:avLst>
                  <a:gd name="adj" fmla="val 50000"/>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38" name="Google Shape;438;p19"/>
              <p:cNvSpPr/>
              <p:nvPr/>
            </p:nvSpPr>
            <p:spPr>
              <a:xfrm>
                <a:off x="8472395" y="1594570"/>
                <a:ext cx="270898" cy="255600"/>
              </a:xfrm>
              <a:prstGeom prst="ellipse">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39" name="Google Shape;439;p19"/>
              <p:cNvSpPr/>
              <p:nvPr/>
            </p:nvSpPr>
            <p:spPr>
              <a:xfrm>
                <a:off x="8837284" y="1594570"/>
                <a:ext cx="270898" cy="255600"/>
              </a:xfrm>
              <a:prstGeom prst="ellipse">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40" name="Google Shape;440;p19"/>
              <p:cNvSpPr/>
              <p:nvPr/>
            </p:nvSpPr>
            <p:spPr>
              <a:xfrm>
                <a:off x="8654466" y="1184450"/>
                <a:ext cx="270898" cy="255600"/>
              </a:xfrm>
              <a:prstGeom prst="ellipse">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cxnSp>
          <p:nvCxnSpPr>
            <p:cNvPr id="441" name="Google Shape;441;p19"/>
            <p:cNvCxnSpPr/>
            <p:nvPr/>
          </p:nvCxnSpPr>
          <p:spPr>
            <a:xfrm rot="10800000" flipH="1">
              <a:off x="8122026" y="1532934"/>
              <a:ext cx="1349778" cy="1878"/>
            </a:xfrm>
            <a:prstGeom prst="straightConnector1">
              <a:avLst/>
            </a:prstGeom>
            <a:noFill/>
            <a:ln w="19050" cap="flat" cmpd="sng">
              <a:solidFill>
                <a:srgbClr val="001B38"/>
              </a:solidFill>
              <a:prstDash val="solid"/>
              <a:miter lim="800000"/>
              <a:headEnd type="none" w="sm" len="sm"/>
              <a:tailEnd type="none" w="sm" len="sm"/>
            </a:ln>
          </p:spPr>
        </p:cxnSp>
      </p:grpSp>
      <p:sp>
        <p:nvSpPr>
          <p:cNvPr id="442" name="Google Shape;442;p19"/>
          <p:cNvSpPr txBox="1"/>
          <p:nvPr/>
        </p:nvSpPr>
        <p:spPr>
          <a:xfrm>
            <a:off x="7655584" y="3026823"/>
            <a:ext cx="1069845" cy="369291"/>
          </a:xfrm>
          <a:prstGeom prst="rect">
            <a:avLst/>
          </a:prstGeom>
          <a:noFill/>
          <a:ln>
            <a:noFill/>
          </a:ln>
        </p:spPr>
        <p:txBody>
          <a:bodyPr spcFirstLastPara="1" wrap="square" lIns="91425" tIns="45700" rIns="91425" bIns="45700" anchor="t" anchorCtr="0">
            <a:spAutoFit/>
          </a:bodyPr>
          <a:lstStyle/>
          <a:p>
            <a:r>
              <a:rPr lang="fr-FR" sz="1800">
                <a:solidFill>
                  <a:srgbClr val="2EA2BA"/>
                </a:solidFill>
                <a:latin typeface="Calibri"/>
                <a:ea typeface="Calibri"/>
                <a:cs typeface="Calibri"/>
                <a:sym typeface="Calibri"/>
              </a:rPr>
              <a:t>Exemples</a:t>
            </a:r>
            <a:endParaRPr sz="1800">
              <a:solidFill>
                <a:srgbClr val="2EA2BA"/>
              </a:solidFill>
              <a:latin typeface="Calibri"/>
              <a:ea typeface="Calibri"/>
              <a:cs typeface="Calibri"/>
              <a:sym typeface="Calibri"/>
            </a:endParaRPr>
          </a:p>
        </p:txBody>
      </p:sp>
      <p:sp>
        <p:nvSpPr>
          <p:cNvPr id="443" name="Google Shape;443;p19"/>
          <p:cNvSpPr txBox="1"/>
          <p:nvPr/>
        </p:nvSpPr>
        <p:spPr>
          <a:xfrm>
            <a:off x="7660835" y="4110590"/>
            <a:ext cx="1224311" cy="738623"/>
          </a:xfrm>
          <a:prstGeom prst="rect">
            <a:avLst/>
          </a:prstGeom>
          <a:noFill/>
          <a:ln>
            <a:noFill/>
          </a:ln>
        </p:spPr>
        <p:txBody>
          <a:bodyPr spcFirstLastPara="1" wrap="square" lIns="91425" tIns="45700" rIns="91425" bIns="45700" anchor="t" anchorCtr="0">
            <a:spAutoFit/>
          </a:bodyPr>
          <a:lstStyle/>
          <a:p>
            <a:r>
              <a:rPr lang="fr-FR">
                <a:solidFill>
                  <a:srgbClr val="FF0000"/>
                </a:solidFill>
                <a:latin typeface="Calibri"/>
                <a:ea typeface="Calibri"/>
                <a:cs typeface="Calibri"/>
                <a:sym typeface="Calibri"/>
              </a:rPr>
              <a:t>Autonomie</a:t>
            </a:r>
            <a:endParaRPr>
              <a:solidFill>
                <a:srgbClr val="FF0000"/>
              </a:solidFill>
              <a:latin typeface="Calibri"/>
              <a:ea typeface="Calibri"/>
              <a:cs typeface="Calibri"/>
              <a:sym typeface="Calibri"/>
            </a:endParaRPr>
          </a:p>
          <a:p>
            <a:r>
              <a:rPr lang="fr-FR">
                <a:solidFill>
                  <a:srgbClr val="FF0000"/>
                </a:solidFill>
                <a:latin typeface="Calibri"/>
                <a:ea typeface="Calibri"/>
                <a:cs typeface="Calibri"/>
                <a:sym typeface="Calibri"/>
              </a:rPr>
              <a:t>Mémoire</a:t>
            </a:r>
            <a:endParaRPr>
              <a:solidFill>
                <a:srgbClr val="FF0000"/>
              </a:solidFill>
              <a:latin typeface="Calibri"/>
              <a:ea typeface="Calibri"/>
              <a:cs typeface="Calibri"/>
              <a:sym typeface="Calibri"/>
            </a:endParaRPr>
          </a:p>
          <a:p>
            <a:r>
              <a:rPr lang="fr-FR">
                <a:solidFill>
                  <a:srgbClr val="FF0000"/>
                </a:solidFill>
                <a:latin typeface="Calibri"/>
                <a:ea typeface="Calibri"/>
                <a:cs typeface="Calibri"/>
                <a:sym typeface="Calibri"/>
              </a:rPr>
              <a:t>Apprentissage</a:t>
            </a:r>
            <a:endParaRPr>
              <a:solidFill>
                <a:srgbClr val="FF0000"/>
              </a:solidFill>
              <a:latin typeface="Calibri"/>
              <a:ea typeface="Calibri"/>
              <a:cs typeface="Calibri"/>
              <a:sym typeface="Calibri"/>
            </a:endParaRPr>
          </a:p>
        </p:txBody>
      </p:sp>
      <p:sp>
        <p:nvSpPr>
          <p:cNvPr id="444" name="Google Shape;444;p19"/>
          <p:cNvSpPr/>
          <p:nvPr/>
        </p:nvSpPr>
        <p:spPr>
          <a:xfrm>
            <a:off x="6646631" y="3194327"/>
            <a:ext cx="917064" cy="1020597"/>
          </a:xfrm>
          <a:prstGeom prst="arc">
            <a:avLst>
              <a:gd name="adj1" fmla="val 15671678"/>
              <a:gd name="adj2" fmla="val 3356391"/>
            </a:avLst>
          </a:prstGeom>
          <a:noFill/>
          <a:ln w="127000" cap="flat" cmpd="sng">
            <a:solidFill>
              <a:schemeClr val="accent1"/>
            </a:solidFill>
            <a:prstDash val="solid"/>
            <a:miter lim="800000"/>
            <a:headEnd type="none" w="sm" len="sm"/>
            <a:tailEnd type="triangle" w="med" len="med"/>
          </a:ln>
        </p:spPr>
        <p:txBody>
          <a:bodyPr spcFirstLastPara="1" wrap="square" lIns="91425" tIns="45700" rIns="91425" bIns="45700" anchor="ctr" anchorCtr="0">
            <a:noAutofit/>
          </a:bodyPr>
          <a:lstStyle/>
          <a:p>
            <a:pPr algn="ctr"/>
            <a:endParaRPr sz="1800">
              <a:solidFill>
                <a:schemeClr val="dk1"/>
              </a:solidFill>
              <a:latin typeface="Calibri"/>
              <a:ea typeface="Calibri"/>
              <a:cs typeface="Calibri"/>
              <a:sym typeface="Calibri"/>
            </a:endParaRPr>
          </a:p>
        </p:txBody>
      </p:sp>
      <p:sp>
        <p:nvSpPr>
          <p:cNvPr id="445" name="Google Shape;445;p19"/>
          <p:cNvSpPr/>
          <p:nvPr/>
        </p:nvSpPr>
        <p:spPr>
          <a:xfrm>
            <a:off x="6180315" y="1335198"/>
            <a:ext cx="2941295" cy="4623887"/>
          </a:xfrm>
          <a:prstGeom prst="rect">
            <a:avLst/>
          </a:prstGeom>
          <a:noFill/>
          <a:ln w="1270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46" name="Google Shape;446;p19"/>
          <p:cNvSpPr txBox="1"/>
          <p:nvPr/>
        </p:nvSpPr>
        <p:spPr>
          <a:xfrm>
            <a:off x="9317457" y="1477955"/>
            <a:ext cx="2819233" cy="707846"/>
          </a:xfrm>
          <a:prstGeom prst="rect">
            <a:avLst/>
          </a:prstGeom>
          <a:noFill/>
          <a:ln>
            <a:noFill/>
          </a:ln>
        </p:spPr>
        <p:txBody>
          <a:bodyPr spcFirstLastPara="1" wrap="square" lIns="91425" tIns="45700" rIns="91425" bIns="45700" anchor="t" anchorCtr="0">
            <a:spAutoFit/>
          </a:bodyPr>
          <a:lstStyle/>
          <a:p>
            <a:pPr algn="ctr"/>
            <a:r>
              <a:rPr lang="fr-FR" sz="2000" b="1" u="sng" dirty="0">
                <a:solidFill>
                  <a:srgbClr val="262626"/>
                </a:solidFill>
                <a:latin typeface="Calibri"/>
                <a:ea typeface="Calibri"/>
                <a:cs typeface="Calibri"/>
                <a:sym typeface="Calibri"/>
              </a:rPr>
              <a:t>Niveau 4: Apprentissage </a:t>
            </a:r>
            <a:endParaRPr sz="1800" dirty="0"/>
          </a:p>
          <a:p>
            <a:pPr algn="ctr"/>
            <a:r>
              <a:rPr lang="fr-FR" sz="2000" b="1" u="sng" dirty="0">
                <a:solidFill>
                  <a:srgbClr val="262626"/>
                </a:solidFill>
                <a:latin typeface="Calibri"/>
                <a:ea typeface="Calibri"/>
                <a:cs typeface="Calibri"/>
                <a:sym typeface="Calibri"/>
              </a:rPr>
              <a:t>par Renforcement</a:t>
            </a:r>
            <a:endParaRPr sz="2000" b="1" u="sng" dirty="0">
              <a:solidFill>
                <a:srgbClr val="262626"/>
              </a:solidFill>
              <a:latin typeface="Calibri"/>
              <a:ea typeface="Calibri"/>
              <a:cs typeface="Calibri"/>
              <a:sym typeface="Calibri"/>
            </a:endParaRPr>
          </a:p>
        </p:txBody>
      </p:sp>
      <p:grpSp>
        <p:nvGrpSpPr>
          <p:cNvPr id="447" name="Google Shape;447;p19"/>
          <p:cNvGrpSpPr/>
          <p:nvPr/>
        </p:nvGrpSpPr>
        <p:grpSpPr>
          <a:xfrm>
            <a:off x="9564891" y="2550348"/>
            <a:ext cx="393355" cy="829729"/>
            <a:chOff x="8463921" y="871268"/>
            <a:chExt cx="352275" cy="743077"/>
          </a:xfrm>
        </p:grpSpPr>
        <p:sp>
          <p:nvSpPr>
            <p:cNvPr id="448" name="Google Shape;448;p19"/>
            <p:cNvSpPr/>
            <p:nvPr/>
          </p:nvSpPr>
          <p:spPr>
            <a:xfrm>
              <a:off x="8463921" y="871268"/>
              <a:ext cx="352275" cy="283559"/>
            </a:xfrm>
            <a:prstGeom prst="ellipse">
              <a:avLst/>
            </a:prstGeom>
            <a:solidFill>
              <a:schemeClr val="accent1"/>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49" name="Google Shape;449;p19"/>
            <p:cNvSpPr/>
            <p:nvPr/>
          </p:nvSpPr>
          <p:spPr>
            <a:xfrm>
              <a:off x="8504896" y="1164659"/>
              <a:ext cx="270324" cy="449686"/>
            </a:xfrm>
            <a:prstGeom prst="triangle">
              <a:avLst>
                <a:gd name="adj" fmla="val 50000"/>
              </a:avLst>
            </a:prstGeom>
            <a:solidFill>
              <a:schemeClr val="accent1"/>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grpSp>
        <p:nvGrpSpPr>
          <p:cNvPr id="450" name="Google Shape;450;p19"/>
          <p:cNvGrpSpPr/>
          <p:nvPr/>
        </p:nvGrpSpPr>
        <p:grpSpPr>
          <a:xfrm>
            <a:off x="9456455" y="4005468"/>
            <a:ext cx="1020552" cy="1017485"/>
            <a:chOff x="8122026" y="936700"/>
            <a:chExt cx="1349778" cy="1345721"/>
          </a:xfrm>
        </p:grpSpPr>
        <p:sp>
          <p:nvSpPr>
            <p:cNvPr id="451" name="Google Shape;451;p19"/>
            <p:cNvSpPr/>
            <p:nvPr/>
          </p:nvSpPr>
          <p:spPr>
            <a:xfrm>
              <a:off x="8126083" y="936700"/>
              <a:ext cx="1345721" cy="1345721"/>
            </a:xfrm>
            <a:prstGeom prst="chord">
              <a:avLst>
                <a:gd name="adj1" fmla="val 9365415"/>
                <a:gd name="adj2" fmla="val 1512623"/>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nvGrpSpPr>
            <p:cNvPr id="452" name="Google Shape;452;p19"/>
            <p:cNvGrpSpPr/>
            <p:nvPr/>
          </p:nvGrpSpPr>
          <p:grpSpPr>
            <a:xfrm>
              <a:off x="8386971" y="1179688"/>
              <a:ext cx="824230" cy="675723"/>
              <a:chOff x="8377943" y="1184450"/>
              <a:chExt cx="824230" cy="675723"/>
            </a:xfrm>
          </p:grpSpPr>
          <p:sp>
            <p:nvSpPr>
              <p:cNvPr id="453" name="Google Shape;453;p19"/>
              <p:cNvSpPr/>
              <p:nvPr/>
            </p:nvSpPr>
            <p:spPr>
              <a:xfrm>
                <a:off x="8377943" y="1572504"/>
                <a:ext cx="824230" cy="287669"/>
              </a:xfrm>
              <a:prstGeom prst="roundRect">
                <a:avLst>
                  <a:gd name="adj" fmla="val 50000"/>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54" name="Google Shape;454;p19"/>
              <p:cNvSpPr/>
              <p:nvPr/>
            </p:nvSpPr>
            <p:spPr>
              <a:xfrm>
                <a:off x="8472395" y="1594570"/>
                <a:ext cx="270898" cy="255600"/>
              </a:xfrm>
              <a:prstGeom prst="ellipse">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55" name="Google Shape;455;p19"/>
              <p:cNvSpPr/>
              <p:nvPr/>
            </p:nvSpPr>
            <p:spPr>
              <a:xfrm>
                <a:off x="8837284" y="1594570"/>
                <a:ext cx="270898" cy="255600"/>
              </a:xfrm>
              <a:prstGeom prst="ellipse">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56" name="Google Shape;456;p19"/>
              <p:cNvSpPr/>
              <p:nvPr/>
            </p:nvSpPr>
            <p:spPr>
              <a:xfrm>
                <a:off x="8654466" y="1184450"/>
                <a:ext cx="270898" cy="255600"/>
              </a:xfrm>
              <a:prstGeom prst="ellipse">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cxnSp>
          <p:nvCxnSpPr>
            <p:cNvPr id="457" name="Google Shape;457;p19"/>
            <p:cNvCxnSpPr/>
            <p:nvPr/>
          </p:nvCxnSpPr>
          <p:spPr>
            <a:xfrm rot="10800000" flipH="1">
              <a:off x="8122026" y="1532934"/>
              <a:ext cx="1349778" cy="1878"/>
            </a:xfrm>
            <a:prstGeom prst="straightConnector1">
              <a:avLst/>
            </a:prstGeom>
            <a:noFill/>
            <a:ln w="19050" cap="flat" cmpd="sng">
              <a:solidFill>
                <a:srgbClr val="001B38"/>
              </a:solidFill>
              <a:prstDash val="solid"/>
              <a:miter lim="800000"/>
              <a:headEnd type="none" w="sm" len="sm"/>
              <a:tailEnd type="none" w="sm" len="sm"/>
            </a:ln>
          </p:spPr>
        </p:cxnSp>
      </p:grpSp>
      <p:sp>
        <p:nvSpPr>
          <p:cNvPr id="458" name="Google Shape;458;p19"/>
          <p:cNvSpPr txBox="1"/>
          <p:nvPr/>
        </p:nvSpPr>
        <p:spPr>
          <a:xfrm>
            <a:off x="10695853" y="3026825"/>
            <a:ext cx="1496148" cy="646290"/>
          </a:xfrm>
          <a:prstGeom prst="rect">
            <a:avLst/>
          </a:prstGeom>
          <a:noFill/>
          <a:ln>
            <a:noFill/>
          </a:ln>
        </p:spPr>
        <p:txBody>
          <a:bodyPr spcFirstLastPara="1" wrap="square" lIns="91425" tIns="45700" rIns="91425" bIns="45700" anchor="t" anchorCtr="0">
            <a:spAutoFit/>
          </a:bodyPr>
          <a:lstStyle/>
          <a:p>
            <a:r>
              <a:rPr lang="fr-FR" sz="1800">
                <a:solidFill>
                  <a:srgbClr val="2EA2BA"/>
                </a:solidFill>
                <a:latin typeface="Calibri"/>
                <a:ea typeface="Calibri"/>
                <a:cs typeface="Calibri"/>
                <a:sym typeface="Calibri"/>
              </a:rPr>
              <a:t>Système de récompenses</a:t>
            </a:r>
            <a:endParaRPr sz="1800">
              <a:solidFill>
                <a:srgbClr val="2EA2BA"/>
              </a:solidFill>
              <a:latin typeface="Calibri"/>
              <a:ea typeface="Calibri"/>
              <a:cs typeface="Calibri"/>
              <a:sym typeface="Calibri"/>
            </a:endParaRPr>
          </a:p>
        </p:txBody>
      </p:sp>
      <p:sp>
        <p:nvSpPr>
          <p:cNvPr id="459" name="Google Shape;459;p19"/>
          <p:cNvSpPr txBox="1"/>
          <p:nvPr/>
        </p:nvSpPr>
        <p:spPr>
          <a:xfrm>
            <a:off x="10701103" y="3997772"/>
            <a:ext cx="1314079" cy="954067"/>
          </a:xfrm>
          <a:prstGeom prst="rect">
            <a:avLst/>
          </a:prstGeom>
          <a:noFill/>
          <a:ln>
            <a:noFill/>
          </a:ln>
        </p:spPr>
        <p:txBody>
          <a:bodyPr spcFirstLastPara="1" wrap="square" lIns="91425" tIns="45700" rIns="91425" bIns="45700" anchor="t" anchorCtr="0">
            <a:spAutoFit/>
          </a:bodyPr>
          <a:lstStyle/>
          <a:p>
            <a:r>
              <a:rPr lang="fr-FR">
                <a:solidFill>
                  <a:srgbClr val="FF0000"/>
                </a:solidFill>
                <a:latin typeface="Calibri"/>
                <a:ea typeface="Calibri"/>
                <a:cs typeface="Calibri"/>
                <a:sym typeface="Calibri"/>
              </a:rPr>
              <a:t>Autonomie</a:t>
            </a:r>
            <a:endParaRPr>
              <a:solidFill>
                <a:srgbClr val="FF0000"/>
              </a:solidFill>
              <a:latin typeface="Calibri"/>
              <a:ea typeface="Calibri"/>
              <a:cs typeface="Calibri"/>
              <a:sym typeface="Calibri"/>
            </a:endParaRPr>
          </a:p>
          <a:p>
            <a:r>
              <a:rPr lang="fr-FR">
                <a:solidFill>
                  <a:srgbClr val="FF0000"/>
                </a:solidFill>
                <a:latin typeface="Calibri"/>
                <a:ea typeface="Calibri"/>
                <a:cs typeface="Calibri"/>
                <a:sym typeface="Calibri"/>
              </a:rPr>
              <a:t>Mémoire</a:t>
            </a:r>
            <a:endParaRPr>
              <a:solidFill>
                <a:srgbClr val="FF0000"/>
              </a:solidFill>
              <a:latin typeface="Calibri"/>
              <a:ea typeface="Calibri"/>
              <a:cs typeface="Calibri"/>
              <a:sym typeface="Calibri"/>
            </a:endParaRPr>
          </a:p>
          <a:p>
            <a:r>
              <a:rPr lang="fr-FR">
                <a:solidFill>
                  <a:srgbClr val="FF0000"/>
                </a:solidFill>
                <a:latin typeface="Calibri"/>
                <a:ea typeface="Calibri"/>
                <a:cs typeface="Calibri"/>
                <a:sym typeface="Calibri"/>
              </a:rPr>
              <a:t>Apprentissage+</a:t>
            </a:r>
            <a:endParaRPr>
              <a:solidFill>
                <a:srgbClr val="FF0000"/>
              </a:solidFill>
              <a:latin typeface="Calibri"/>
              <a:ea typeface="Calibri"/>
              <a:cs typeface="Calibri"/>
              <a:sym typeface="Calibri"/>
            </a:endParaRPr>
          </a:p>
          <a:p>
            <a:r>
              <a:rPr lang="fr-FR">
                <a:solidFill>
                  <a:srgbClr val="FF0000"/>
                </a:solidFill>
                <a:latin typeface="Calibri"/>
                <a:ea typeface="Calibri"/>
                <a:cs typeface="Calibri"/>
                <a:sym typeface="Calibri"/>
              </a:rPr>
              <a:t>Explorations</a:t>
            </a:r>
            <a:endParaRPr>
              <a:solidFill>
                <a:srgbClr val="FF0000"/>
              </a:solidFill>
              <a:latin typeface="Calibri"/>
              <a:ea typeface="Calibri"/>
              <a:cs typeface="Calibri"/>
              <a:sym typeface="Calibri"/>
            </a:endParaRPr>
          </a:p>
        </p:txBody>
      </p:sp>
      <p:sp>
        <p:nvSpPr>
          <p:cNvPr id="460" name="Google Shape;460;p19"/>
          <p:cNvSpPr/>
          <p:nvPr/>
        </p:nvSpPr>
        <p:spPr>
          <a:xfrm>
            <a:off x="9686899" y="3194327"/>
            <a:ext cx="917064" cy="1020597"/>
          </a:xfrm>
          <a:prstGeom prst="arc">
            <a:avLst>
              <a:gd name="adj1" fmla="val 15671678"/>
              <a:gd name="adj2" fmla="val 3356391"/>
            </a:avLst>
          </a:prstGeom>
          <a:noFill/>
          <a:ln w="127000" cap="flat" cmpd="sng">
            <a:solidFill>
              <a:schemeClr val="accent1"/>
            </a:solidFill>
            <a:prstDash val="solid"/>
            <a:miter lim="800000"/>
            <a:headEnd type="none" w="sm" len="sm"/>
            <a:tailEnd type="triangle" w="med" len="med"/>
          </a:ln>
        </p:spPr>
        <p:txBody>
          <a:bodyPr spcFirstLastPara="1" wrap="square" lIns="91425" tIns="45700" rIns="91425" bIns="45700" anchor="ctr" anchorCtr="0">
            <a:noAutofit/>
          </a:bodyPr>
          <a:lstStyle/>
          <a:p>
            <a:pPr algn="ctr"/>
            <a:endParaRPr sz="1800">
              <a:solidFill>
                <a:schemeClr val="dk1"/>
              </a:solidFill>
              <a:latin typeface="Calibri"/>
              <a:ea typeface="Calibri"/>
              <a:cs typeface="Calibri"/>
              <a:sym typeface="Calibri"/>
            </a:endParaRPr>
          </a:p>
        </p:txBody>
      </p:sp>
      <p:sp>
        <p:nvSpPr>
          <p:cNvPr id="461" name="Google Shape;461;p19"/>
          <p:cNvSpPr/>
          <p:nvPr/>
        </p:nvSpPr>
        <p:spPr>
          <a:xfrm>
            <a:off x="9220583" y="1335198"/>
            <a:ext cx="2941295" cy="4623887"/>
          </a:xfrm>
          <a:prstGeom prst="rect">
            <a:avLst/>
          </a:prstGeom>
          <a:noFill/>
          <a:ln w="1270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62" name="Google Shape;462;p19"/>
          <p:cNvSpPr txBox="1"/>
          <p:nvPr/>
        </p:nvSpPr>
        <p:spPr>
          <a:xfrm>
            <a:off x="346361" y="1477955"/>
            <a:ext cx="2507355" cy="707846"/>
          </a:xfrm>
          <a:prstGeom prst="rect">
            <a:avLst/>
          </a:prstGeom>
          <a:noFill/>
          <a:ln>
            <a:noFill/>
          </a:ln>
        </p:spPr>
        <p:txBody>
          <a:bodyPr spcFirstLastPara="1" wrap="square" lIns="91425" tIns="45700" rIns="91425" bIns="45700" anchor="t" anchorCtr="0">
            <a:spAutoFit/>
          </a:bodyPr>
          <a:lstStyle/>
          <a:p>
            <a:pPr algn="ctr"/>
            <a:r>
              <a:rPr lang="fr-FR" sz="2000" b="1" u="sng" dirty="0">
                <a:solidFill>
                  <a:srgbClr val="262626"/>
                </a:solidFill>
                <a:latin typeface="Calibri"/>
                <a:ea typeface="Calibri"/>
                <a:cs typeface="Calibri"/>
                <a:sym typeface="Calibri"/>
              </a:rPr>
              <a:t>Niveau 1: Téléguidage</a:t>
            </a:r>
            <a:endParaRPr sz="2000" b="1" u="sng" dirty="0">
              <a:solidFill>
                <a:srgbClr val="262626"/>
              </a:solidFill>
              <a:latin typeface="Calibri"/>
              <a:ea typeface="Calibri"/>
              <a:cs typeface="Calibri"/>
              <a:sym typeface="Calibri"/>
            </a:endParaRPr>
          </a:p>
        </p:txBody>
      </p:sp>
      <p:grpSp>
        <p:nvGrpSpPr>
          <p:cNvPr id="463" name="Google Shape;463;p19"/>
          <p:cNvGrpSpPr/>
          <p:nvPr/>
        </p:nvGrpSpPr>
        <p:grpSpPr>
          <a:xfrm>
            <a:off x="386104" y="2550348"/>
            <a:ext cx="393355" cy="829729"/>
            <a:chOff x="8463921" y="871268"/>
            <a:chExt cx="352275" cy="743077"/>
          </a:xfrm>
        </p:grpSpPr>
        <p:sp>
          <p:nvSpPr>
            <p:cNvPr id="464" name="Google Shape;464;p19"/>
            <p:cNvSpPr/>
            <p:nvPr/>
          </p:nvSpPr>
          <p:spPr>
            <a:xfrm>
              <a:off x="8463921" y="871268"/>
              <a:ext cx="352275" cy="283559"/>
            </a:xfrm>
            <a:prstGeom prst="ellipse">
              <a:avLst/>
            </a:prstGeom>
            <a:solidFill>
              <a:schemeClr val="accent1"/>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65" name="Google Shape;465;p19"/>
            <p:cNvSpPr/>
            <p:nvPr/>
          </p:nvSpPr>
          <p:spPr>
            <a:xfrm>
              <a:off x="8504896" y="1164659"/>
              <a:ext cx="270324" cy="449686"/>
            </a:xfrm>
            <a:prstGeom prst="triangle">
              <a:avLst>
                <a:gd name="adj" fmla="val 50000"/>
              </a:avLst>
            </a:prstGeom>
            <a:solidFill>
              <a:schemeClr val="accent1"/>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grpSp>
        <p:nvGrpSpPr>
          <p:cNvPr id="466" name="Google Shape;466;p19"/>
          <p:cNvGrpSpPr/>
          <p:nvPr/>
        </p:nvGrpSpPr>
        <p:grpSpPr>
          <a:xfrm>
            <a:off x="277668" y="4005468"/>
            <a:ext cx="1020552" cy="1017485"/>
            <a:chOff x="8122026" y="936700"/>
            <a:chExt cx="1349778" cy="1345721"/>
          </a:xfrm>
        </p:grpSpPr>
        <p:sp>
          <p:nvSpPr>
            <p:cNvPr id="467" name="Google Shape;467;p19"/>
            <p:cNvSpPr/>
            <p:nvPr/>
          </p:nvSpPr>
          <p:spPr>
            <a:xfrm>
              <a:off x="8126083" y="936700"/>
              <a:ext cx="1345721" cy="1345721"/>
            </a:xfrm>
            <a:prstGeom prst="chord">
              <a:avLst>
                <a:gd name="adj1" fmla="val 9365415"/>
                <a:gd name="adj2" fmla="val 1512623"/>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nvGrpSpPr>
            <p:cNvPr id="468" name="Google Shape;468;p19"/>
            <p:cNvGrpSpPr/>
            <p:nvPr/>
          </p:nvGrpSpPr>
          <p:grpSpPr>
            <a:xfrm>
              <a:off x="8386971" y="1179688"/>
              <a:ext cx="824230" cy="675723"/>
              <a:chOff x="8377943" y="1184450"/>
              <a:chExt cx="824230" cy="675723"/>
            </a:xfrm>
          </p:grpSpPr>
          <p:sp>
            <p:nvSpPr>
              <p:cNvPr id="469" name="Google Shape;469;p19"/>
              <p:cNvSpPr/>
              <p:nvPr/>
            </p:nvSpPr>
            <p:spPr>
              <a:xfrm>
                <a:off x="8377943" y="1572504"/>
                <a:ext cx="824230" cy="287669"/>
              </a:xfrm>
              <a:prstGeom prst="roundRect">
                <a:avLst>
                  <a:gd name="adj" fmla="val 50000"/>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70" name="Google Shape;470;p19"/>
              <p:cNvSpPr/>
              <p:nvPr/>
            </p:nvSpPr>
            <p:spPr>
              <a:xfrm>
                <a:off x="8472395" y="1594570"/>
                <a:ext cx="270898" cy="255600"/>
              </a:xfrm>
              <a:prstGeom prst="ellipse">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71" name="Google Shape;471;p19"/>
              <p:cNvSpPr/>
              <p:nvPr/>
            </p:nvSpPr>
            <p:spPr>
              <a:xfrm>
                <a:off x="8837284" y="1594570"/>
                <a:ext cx="270898" cy="255600"/>
              </a:xfrm>
              <a:prstGeom prst="ellipse">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72" name="Google Shape;472;p19"/>
              <p:cNvSpPr/>
              <p:nvPr/>
            </p:nvSpPr>
            <p:spPr>
              <a:xfrm>
                <a:off x="8654466" y="1184450"/>
                <a:ext cx="270898" cy="255600"/>
              </a:xfrm>
              <a:prstGeom prst="ellipse">
                <a:avLst/>
              </a:prstGeom>
              <a:solidFill>
                <a:srgbClr val="FF7575"/>
              </a:solidFill>
              <a:ln w="19050" cap="flat" cmpd="sng">
                <a:solidFill>
                  <a:srgbClr val="001B3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cxnSp>
          <p:nvCxnSpPr>
            <p:cNvPr id="473" name="Google Shape;473;p19"/>
            <p:cNvCxnSpPr/>
            <p:nvPr/>
          </p:nvCxnSpPr>
          <p:spPr>
            <a:xfrm rot="10800000" flipH="1">
              <a:off x="8122026" y="1532934"/>
              <a:ext cx="1349778" cy="1878"/>
            </a:xfrm>
            <a:prstGeom prst="straightConnector1">
              <a:avLst/>
            </a:prstGeom>
            <a:noFill/>
            <a:ln w="19050" cap="flat" cmpd="sng">
              <a:solidFill>
                <a:srgbClr val="001B38"/>
              </a:solidFill>
              <a:prstDash val="solid"/>
              <a:miter lim="800000"/>
              <a:headEnd type="none" w="sm" len="sm"/>
              <a:tailEnd type="none" w="sm" len="sm"/>
            </a:ln>
          </p:spPr>
        </p:cxnSp>
      </p:grpSp>
      <p:sp>
        <p:nvSpPr>
          <p:cNvPr id="474" name="Google Shape;474;p19"/>
          <p:cNvSpPr txBox="1"/>
          <p:nvPr/>
        </p:nvSpPr>
        <p:spPr>
          <a:xfrm>
            <a:off x="1517066" y="3026823"/>
            <a:ext cx="818109" cy="369291"/>
          </a:xfrm>
          <a:prstGeom prst="rect">
            <a:avLst/>
          </a:prstGeom>
          <a:noFill/>
          <a:ln>
            <a:noFill/>
          </a:ln>
        </p:spPr>
        <p:txBody>
          <a:bodyPr spcFirstLastPara="1" wrap="square" lIns="91425" tIns="45700" rIns="91425" bIns="45700" anchor="t" anchorCtr="0">
            <a:spAutoFit/>
          </a:bodyPr>
          <a:lstStyle/>
          <a:p>
            <a:r>
              <a:rPr lang="fr-FR" sz="1800">
                <a:solidFill>
                  <a:srgbClr val="2EA2BA"/>
                </a:solidFill>
                <a:latin typeface="Calibri"/>
                <a:ea typeface="Calibri"/>
                <a:cs typeface="Calibri"/>
                <a:sym typeface="Calibri"/>
              </a:rPr>
              <a:t>Ordres</a:t>
            </a:r>
            <a:endParaRPr sz="1800">
              <a:solidFill>
                <a:srgbClr val="2EA2BA"/>
              </a:solidFill>
              <a:latin typeface="Calibri"/>
              <a:ea typeface="Calibri"/>
              <a:cs typeface="Calibri"/>
              <a:sym typeface="Calibri"/>
            </a:endParaRPr>
          </a:p>
        </p:txBody>
      </p:sp>
      <p:sp>
        <p:nvSpPr>
          <p:cNvPr id="475" name="Google Shape;475;p19"/>
          <p:cNvSpPr txBox="1"/>
          <p:nvPr/>
        </p:nvSpPr>
        <p:spPr>
          <a:xfrm>
            <a:off x="1522317" y="4283568"/>
            <a:ext cx="1395511" cy="523180"/>
          </a:xfrm>
          <a:prstGeom prst="rect">
            <a:avLst/>
          </a:prstGeom>
          <a:noFill/>
          <a:ln>
            <a:noFill/>
          </a:ln>
        </p:spPr>
        <p:txBody>
          <a:bodyPr spcFirstLastPara="1" wrap="square" lIns="91425" tIns="45700" rIns="91425" bIns="45700" anchor="t" anchorCtr="0">
            <a:spAutoFit/>
          </a:bodyPr>
          <a:lstStyle/>
          <a:p>
            <a:r>
              <a:rPr lang="fr-FR">
                <a:solidFill>
                  <a:srgbClr val="FF0000"/>
                </a:solidFill>
                <a:latin typeface="Calibri"/>
                <a:ea typeface="Calibri"/>
                <a:cs typeface="Calibri"/>
                <a:sym typeface="Calibri"/>
              </a:rPr>
              <a:t>Pas d’autonomie</a:t>
            </a:r>
            <a:endParaRPr sz="1800"/>
          </a:p>
        </p:txBody>
      </p:sp>
      <p:sp>
        <p:nvSpPr>
          <p:cNvPr id="476" name="Google Shape;476;p19"/>
          <p:cNvSpPr/>
          <p:nvPr/>
        </p:nvSpPr>
        <p:spPr>
          <a:xfrm>
            <a:off x="508111" y="3194327"/>
            <a:ext cx="917064" cy="1020597"/>
          </a:xfrm>
          <a:prstGeom prst="arc">
            <a:avLst>
              <a:gd name="adj1" fmla="val 15671678"/>
              <a:gd name="adj2" fmla="val 3356391"/>
            </a:avLst>
          </a:prstGeom>
          <a:noFill/>
          <a:ln w="127000" cap="flat" cmpd="sng">
            <a:solidFill>
              <a:schemeClr val="accent1"/>
            </a:solidFill>
            <a:prstDash val="solid"/>
            <a:miter lim="800000"/>
            <a:headEnd type="none" w="sm" len="sm"/>
            <a:tailEnd type="triangle" w="med" len="med"/>
          </a:ln>
        </p:spPr>
        <p:txBody>
          <a:bodyPr spcFirstLastPara="1" wrap="square" lIns="91425" tIns="45700" rIns="91425" bIns="45700" anchor="ctr" anchorCtr="0">
            <a:noAutofit/>
          </a:bodyPr>
          <a:lstStyle/>
          <a:p>
            <a:pPr algn="ctr"/>
            <a:endParaRPr sz="1800">
              <a:solidFill>
                <a:schemeClr val="dk1"/>
              </a:solidFill>
              <a:latin typeface="Calibri"/>
              <a:ea typeface="Calibri"/>
              <a:cs typeface="Calibri"/>
              <a:sym typeface="Calibri"/>
            </a:endParaRPr>
          </a:p>
        </p:txBody>
      </p:sp>
      <p:sp>
        <p:nvSpPr>
          <p:cNvPr id="477" name="Google Shape;477;p19"/>
          <p:cNvSpPr/>
          <p:nvPr/>
        </p:nvSpPr>
        <p:spPr>
          <a:xfrm>
            <a:off x="41797" y="1335199"/>
            <a:ext cx="2941295" cy="4623885"/>
          </a:xfrm>
          <a:prstGeom prst="rect">
            <a:avLst/>
          </a:prstGeom>
          <a:noFill/>
          <a:ln w="1270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90" name="Google Shape;490;p19"/>
          <p:cNvSpPr txBox="1">
            <a:spLocks noGrp="1"/>
          </p:cNvSpPr>
          <p:nvPr>
            <p:ph type="title"/>
          </p:nvPr>
        </p:nvSpPr>
        <p:spPr>
          <a:xfrm>
            <a:off x="296091" y="60962"/>
            <a:ext cx="11730447" cy="679268"/>
          </a:xfrm>
          <a:prstGeom prst="rect">
            <a:avLst/>
          </a:prstGeom>
          <a:noFill/>
          <a:ln>
            <a:noFill/>
          </a:ln>
        </p:spPr>
        <p:txBody>
          <a:bodyPr spcFirstLastPara="1" vert="horz" wrap="square" lIns="91425" tIns="45700" rIns="91425" bIns="45700" rtlCol="0" anchor="ctr" anchorCtr="0">
            <a:normAutofit/>
          </a:bodyPr>
          <a:lstStyle/>
          <a:p>
            <a:r>
              <a:rPr lang="fr-FR" dirty="0"/>
              <a:t>4 niveaux d’autonomie pour le robot </a:t>
            </a:r>
            <a:r>
              <a:rPr lang="fr-FR" dirty="0" err="1"/>
              <a:t>AlphAI</a:t>
            </a:r>
            <a:endParaRPr dirty="0"/>
          </a:p>
        </p:txBody>
      </p:sp>
    </p:spTree>
    <p:extLst>
      <p:ext uri="{BB962C8B-B14F-4D97-AF65-F5344CB8AC3E}">
        <p14:creationId xmlns:p14="http://schemas.microsoft.com/office/powerpoint/2010/main" val="2573802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Outline</a:t>
            </a:r>
            <a:endParaRPr lang="fr-FR" dirty="0"/>
          </a:p>
        </p:txBody>
      </p:sp>
      <p:sp>
        <p:nvSpPr>
          <p:cNvPr id="3" name="ZoneTexte 2"/>
          <p:cNvSpPr txBox="1"/>
          <p:nvPr/>
        </p:nvSpPr>
        <p:spPr>
          <a:xfrm>
            <a:off x="4223271" y="1711204"/>
            <a:ext cx="3416320" cy="3847207"/>
          </a:xfrm>
          <a:prstGeom prst="rect">
            <a:avLst/>
          </a:prstGeom>
          <a:noFill/>
        </p:spPr>
        <p:txBody>
          <a:bodyPr wrap="none" rtlCol="0">
            <a:spAutoFit/>
          </a:bodyPr>
          <a:lstStyle/>
          <a:p>
            <a:r>
              <a:rPr lang="en-US" sz="2800" b="1" dirty="0">
                <a:solidFill>
                  <a:schemeClr val="tx2"/>
                </a:solidFill>
              </a:rPr>
              <a:t>Introduction</a:t>
            </a:r>
          </a:p>
          <a:p>
            <a:endParaRPr lang="en-US" sz="2800" b="1" dirty="0">
              <a:solidFill>
                <a:schemeClr val="tx2"/>
              </a:solidFill>
            </a:endParaRPr>
          </a:p>
          <a:p>
            <a:r>
              <a:rPr lang="en-US" sz="2800" b="1" dirty="0" err="1">
                <a:solidFill>
                  <a:schemeClr val="tx2"/>
                </a:solidFill>
              </a:rPr>
              <a:t>Activités</a:t>
            </a:r>
            <a:endParaRPr lang="en-US" sz="2800" b="1" dirty="0">
              <a:solidFill>
                <a:schemeClr val="tx2"/>
              </a:solidFill>
            </a:endParaRPr>
          </a:p>
          <a:p>
            <a:endParaRPr lang="en-US" sz="2800" b="1" dirty="0">
              <a:solidFill>
                <a:schemeClr val="tx2"/>
              </a:solidFill>
            </a:endParaRPr>
          </a:p>
          <a:p>
            <a:r>
              <a:rPr lang="en-US" sz="2800" b="1" dirty="0">
                <a:solidFill>
                  <a:schemeClr val="tx2"/>
                </a:solidFill>
              </a:rPr>
              <a:t>Résumé</a:t>
            </a:r>
          </a:p>
          <a:p>
            <a:endParaRPr lang="en-US" sz="2800" b="1" dirty="0">
              <a:solidFill>
                <a:schemeClr val="tx2"/>
              </a:solidFill>
            </a:endParaRPr>
          </a:p>
          <a:p>
            <a:r>
              <a:rPr lang="en-US" sz="2800" b="1" dirty="0">
                <a:solidFill>
                  <a:schemeClr val="tx2"/>
                </a:solidFill>
              </a:rPr>
              <a:t>Pour </a:t>
            </a:r>
            <a:r>
              <a:rPr lang="en-US" sz="2800" b="1" dirty="0" err="1">
                <a:solidFill>
                  <a:schemeClr val="tx2"/>
                </a:solidFill>
              </a:rPr>
              <a:t>aller</a:t>
            </a:r>
            <a:r>
              <a:rPr lang="en-US" sz="2800" b="1" dirty="0">
                <a:solidFill>
                  <a:schemeClr val="tx2"/>
                </a:solidFill>
              </a:rPr>
              <a:t> plus loin</a:t>
            </a:r>
            <a:endParaRPr lang="en-US" sz="2400" dirty="0"/>
          </a:p>
          <a:p>
            <a:pPr marL="285750" lvl="4" indent="-285750">
              <a:buFont typeface="Arial" panose="020B0604020202020204" pitchFamily="34" charset="0"/>
              <a:buChar char="•"/>
            </a:pPr>
            <a:endParaRPr lang="en-US" sz="2400" dirty="0"/>
          </a:p>
          <a:p>
            <a:pPr lvl="4"/>
            <a:r>
              <a:rPr lang="en-US" sz="2400" dirty="0"/>
              <a:t>	</a:t>
            </a:r>
            <a:endParaRPr lang="fr-FR" sz="2400" dirty="0"/>
          </a:p>
        </p:txBody>
      </p:sp>
      <p:sp>
        <p:nvSpPr>
          <p:cNvPr id="4" name="Rectangle 3">
            <a:extLst>
              <a:ext uri="{FF2B5EF4-FFF2-40B4-BE49-F238E27FC236}">
                <a16:creationId xmlns:a16="http://schemas.microsoft.com/office/drawing/2014/main" id="{51D6B8C0-6FD7-9599-6300-49BCB67C3EA4}"/>
              </a:ext>
            </a:extLst>
          </p:cNvPr>
          <p:cNvSpPr/>
          <p:nvPr/>
        </p:nvSpPr>
        <p:spPr>
          <a:xfrm>
            <a:off x="3759200" y="2419927"/>
            <a:ext cx="4350327" cy="2909455"/>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701175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1524" t="9431" r="3598" b="7154"/>
          <a:stretch/>
        </p:blipFill>
        <p:spPr>
          <a:xfrm>
            <a:off x="1206887" y="1545266"/>
            <a:ext cx="8498144" cy="4697789"/>
          </a:xfrm>
          <a:prstGeom prst="rect">
            <a:avLst/>
          </a:prstGeom>
        </p:spPr>
      </p:pic>
      <p:grpSp>
        <p:nvGrpSpPr>
          <p:cNvPr id="34" name="Groupe 33"/>
          <p:cNvGrpSpPr/>
          <p:nvPr/>
        </p:nvGrpSpPr>
        <p:grpSpPr>
          <a:xfrm>
            <a:off x="6336448" y="2217468"/>
            <a:ext cx="4650059" cy="4297017"/>
            <a:chOff x="6336448" y="2217468"/>
            <a:chExt cx="4650059" cy="4297017"/>
          </a:xfrm>
        </p:grpSpPr>
        <p:sp>
          <p:nvSpPr>
            <p:cNvPr id="14" name="Rectangle 13"/>
            <p:cNvSpPr/>
            <p:nvPr/>
          </p:nvSpPr>
          <p:spPr>
            <a:xfrm>
              <a:off x="6336448" y="2217468"/>
              <a:ext cx="4650059" cy="4218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rotWithShape="1">
            <a:blip r:embed="rId3"/>
            <a:srcRect l="6522" r="3262"/>
            <a:stretch/>
          </p:blipFill>
          <p:spPr>
            <a:xfrm>
              <a:off x="6336448" y="2266083"/>
              <a:ext cx="4524397" cy="3481081"/>
            </a:xfrm>
            <a:prstGeom prst="ellipse">
              <a:avLst/>
            </a:prstGeom>
            <a:solidFill>
              <a:schemeClr val="bg1"/>
            </a:solidFill>
            <a:ln>
              <a:noFill/>
            </a:ln>
            <a:effectLst>
              <a:softEdge rad="749300"/>
            </a:effectLst>
          </p:spPr>
        </p:pic>
        <p:pic>
          <p:nvPicPr>
            <p:cNvPr id="33" name="Imag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8449" y="4455072"/>
              <a:ext cx="2059413" cy="2059413"/>
            </a:xfrm>
            <a:prstGeom prst="rect">
              <a:avLst/>
            </a:prstGeom>
          </p:spPr>
        </p:pic>
      </p:grpSp>
      <p:sp>
        <p:nvSpPr>
          <p:cNvPr id="2" name="Titre 1"/>
          <p:cNvSpPr>
            <a:spLocks noGrp="1"/>
          </p:cNvSpPr>
          <p:nvPr>
            <p:ph type="title"/>
          </p:nvPr>
        </p:nvSpPr>
        <p:spPr>
          <a:xfrm>
            <a:off x="19866" y="70486"/>
            <a:ext cx="11730446" cy="679268"/>
          </a:xfrm>
        </p:spPr>
        <p:txBody>
          <a:bodyPr/>
          <a:lstStyle/>
          <a:p>
            <a:r>
              <a:rPr lang="fr-FR" dirty="0" err="1"/>
              <a:t>Principle</a:t>
            </a:r>
            <a:r>
              <a:rPr lang="fr-FR" dirty="0"/>
              <a:t> of </a:t>
            </a:r>
            <a:r>
              <a:rPr lang="fr-FR" dirty="0" err="1"/>
              <a:t>Reinforcement</a:t>
            </a:r>
            <a:r>
              <a:rPr lang="fr-FR" dirty="0"/>
              <a:t> Learning</a:t>
            </a:r>
          </a:p>
        </p:txBody>
      </p:sp>
      <p:grpSp>
        <p:nvGrpSpPr>
          <p:cNvPr id="8" name="Groupe 7"/>
          <p:cNvGrpSpPr/>
          <p:nvPr/>
        </p:nvGrpSpPr>
        <p:grpSpPr>
          <a:xfrm>
            <a:off x="5455959" y="4525769"/>
            <a:ext cx="1871025" cy="400110"/>
            <a:chOff x="5676428" y="4772722"/>
            <a:chExt cx="1871025" cy="400110"/>
          </a:xfrm>
        </p:grpSpPr>
        <p:sp>
          <p:nvSpPr>
            <p:cNvPr id="4" name="ZoneTexte 3"/>
            <p:cNvSpPr txBox="1"/>
            <p:nvPr/>
          </p:nvSpPr>
          <p:spPr>
            <a:xfrm>
              <a:off x="5676428" y="4772722"/>
              <a:ext cx="1871025" cy="400110"/>
            </a:xfrm>
            <a:prstGeom prst="rect">
              <a:avLst/>
            </a:prstGeom>
            <a:noFill/>
          </p:spPr>
          <p:txBody>
            <a:bodyPr wrap="none" rtlCol="0">
              <a:spAutoFit/>
            </a:bodyPr>
            <a:lstStyle/>
            <a:p>
              <a:r>
                <a:rPr lang="en-US" sz="2000" b="1" dirty="0">
                  <a:latin typeface="Bradley Hand ITC" panose="03070402050302030203" pitchFamily="66" charset="0"/>
                </a:rPr>
                <a:t>example actions</a:t>
              </a:r>
              <a:endParaRPr lang="fr-FR" sz="2000" b="1" dirty="0">
                <a:latin typeface="Bradley Hand ITC" panose="03070402050302030203" pitchFamily="66" charset="0"/>
              </a:endParaRPr>
            </a:p>
          </p:txBody>
        </p:sp>
        <p:cxnSp>
          <p:nvCxnSpPr>
            <p:cNvPr id="6" name="Connecteur droit 5"/>
            <p:cNvCxnSpPr/>
            <p:nvPr/>
          </p:nvCxnSpPr>
          <p:spPr>
            <a:xfrm flipH="1">
              <a:off x="5836930" y="4816660"/>
              <a:ext cx="1550019" cy="31223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flipH="1" flipV="1">
              <a:off x="5836929" y="4838629"/>
              <a:ext cx="1550019" cy="31223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9" name="Image 8"/>
          <p:cNvPicPr>
            <a:picLocks noChangeAspect="1"/>
          </p:cNvPicPr>
          <p:nvPr/>
        </p:nvPicPr>
        <p:blipFill rotWithShape="1">
          <a:blip r:embed="rId5">
            <a:extLst>
              <a:ext uri="{28A0092B-C50C-407E-A947-70E740481C1C}">
                <a14:useLocalDpi xmlns:a14="http://schemas.microsoft.com/office/drawing/2010/main" val="0"/>
              </a:ext>
            </a:extLst>
          </a:blip>
          <a:srcRect t="-12485" b="1"/>
          <a:stretch/>
        </p:blipFill>
        <p:spPr>
          <a:xfrm>
            <a:off x="1133052" y="4235838"/>
            <a:ext cx="1965777" cy="1768352"/>
          </a:xfrm>
          <a:prstGeom prst="rect">
            <a:avLst/>
          </a:prstGeom>
          <a:solidFill>
            <a:schemeClr val="bg1"/>
          </a:solidFill>
        </p:spPr>
      </p:pic>
      <p:pic>
        <p:nvPicPr>
          <p:cNvPr id="16" name="Imag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08888" y="3753429"/>
            <a:ext cx="559594" cy="482409"/>
          </a:xfrm>
          <a:prstGeom prst="rect">
            <a:avLst/>
          </a:prstGeom>
        </p:spPr>
      </p:pic>
      <p:pic>
        <p:nvPicPr>
          <p:cNvPr id="18" name="Image 17"/>
          <p:cNvPicPr>
            <a:picLocks noChangeAspect="1"/>
          </p:cNvPicPr>
          <p:nvPr/>
        </p:nvPicPr>
        <p:blipFill>
          <a:blip r:embed="rId7"/>
          <a:stretch>
            <a:fillRect/>
          </a:stretch>
        </p:blipFill>
        <p:spPr>
          <a:xfrm>
            <a:off x="5726389" y="4625691"/>
            <a:ext cx="1209185" cy="429805"/>
          </a:xfrm>
          <a:prstGeom prst="rect">
            <a:avLst/>
          </a:prstGeom>
        </p:spPr>
      </p:pic>
      <p:pic>
        <p:nvPicPr>
          <p:cNvPr id="19" name="Image 18"/>
          <p:cNvPicPr>
            <a:picLocks noChangeAspect="1"/>
          </p:cNvPicPr>
          <p:nvPr/>
        </p:nvPicPr>
        <p:blipFill>
          <a:blip r:embed="rId8"/>
          <a:stretch>
            <a:fillRect/>
          </a:stretch>
        </p:blipFill>
        <p:spPr>
          <a:xfrm>
            <a:off x="6067810" y="5335189"/>
            <a:ext cx="714687" cy="540770"/>
          </a:xfrm>
          <a:prstGeom prst="rect">
            <a:avLst/>
          </a:prstGeom>
        </p:spPr>
      </p:pic>
      <p:grpSp>
        <p:nvGrpSpPr>
          <p:cNvPr id="26" name="Groupe 25"/>
          <p:cNvGrpSpPr/>
          <p:nvPr/>
        </p:nvGrpSpPr>
        <p:grpSpPr>
          <a:xfrm>
            <a:off x="300841" y="2168414"/>
            <a:ext cx="4416798" cy="2286658"/>
            <a:chOff x="577066" y="2158889"/>
            <a:chExt cx="4416798" cy="2286658"/>
          </a:xfrm>
        </p:grpSpPr>
        <p:sp>
          <p:nvSpPr>
            <p:cNvPr id="20" name="ZoneTexte 19"/>
            <p:cNvSpPr txBox="1"/>
            <p:nvPr/>
          </p:nvSpPr>
          <p:spPr>
            <a:xfrm>
              <a:off x="577066" y="2158889"/>
              <a:ext cx="4416798" cy="738664"/>
            </a:xfrm>
            <a:prstGeom prst="rect">
              <a:avLst/>
            </a:prstGeom>
            <a:noFill/>
            <a:ln w="12700">
              <a:solidFill>
                <a:schemeClr val="bg2"/>
              </a:solidFill>
            </a:ln>
          </p:spPr>
          <p:txBody>
            <a:bodyPr wrap="square" rtlCol="0">
              <a:spAutoFit/>
            </a:bodyPr>
            <a:lstStyle/>
            <a:p>
              <a:r>
                <a:rPr lang="en-US" dirty="0" err="1">
                  <a:latin typeface="Courier New" panose="02070309020205020404" pitchFamily="49" charset="0"/>
                  <a:cs typeface="Courier New" panose="02070309020205020404" pitchFamily="49" charset="0"/>
                </a:rPr>
                <a:t>take_decision</a:t>
              </a:r>
              <a:r>
                <a:rPr lang="en-US" dirty="0">
                  <a:latin typeface="Courier New" panose="02070309020205020404" pitchFamily="49" charset="0"/>
                  <a:cs typeface="Courier New" panose="02070309020205020404" pitchFamily="49" charset="0"/>
                </a:rPr>
                <a:t>(observation)</a:t>
              </a:r>
              <a:endParaRPr lang="fr-FR" dirty="0">
                <a:latin typeface="Courier New" panose="02070309020205020404" pitchFamily="49" charset="0"/>
                <a:cs typeface="Courier New" panose="02070309020205020404" pitchFamily="49" charset="0"/>
              </a:endParaRPr>
            </a:p>
            <a:p>
              <a:endParaRPr lang="en-US" dirty="0">
                <a:latin typeface="Courier New" panose="02070309020205020404" pitchFamily="49" charset="0"/>
                <a:cs typeface="Courier New" panose="02070309020205020404" pitchFamily="49" charset="0"/>
              </a:endParaRPr>
            </a:p>
            <a:p>
              <a:r>
                <a:rPr lang="en-US" dirty="0">
                  <a:latin typeface="Courier New" panose="02070309020205020404" pitchFamily="49" charset="0"/>
                  <a:cs typeface="Courier New" panose="02070309020205020404" pitchFamily="49" charset="0"/>
                </a:rPr>
                <a:t>learn(observations, actions, rewards)</a:t>
              </a:r>
            </a:p>
          </p:txBody>
        </p:sp>
        <p:sp>
          <p:nvSpPr>
            <p:cNvPr id="22" name="Ellipse 21"/>
            <p:cNvSpPr/>
            <p:nvPr/>
          </p:nvSpPr>
          <p:spPr>
            <a:xfrm>
              <a:off x="1483112" y="4289430"/>
              <a:ext cx="156117" cy="156117"/>
            </a:xfrm>
            <a:prstGeom prst="ellipse">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p:cNvSpPr/>
            <p:nvPr/>
          </p:nvSpPr>
          <p:spPr>
            <a:xfrm>
              <a:off x="1217443" y="4025417"/>
              <a:ext cx="185314" cy="185314"/>
            </a:xfrm>
            <a:prstGeom prst="ellipse">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p:cNvSpPr/>
            <p:nvPr/>
          </p:nvSpPr>
          <p:spPr>
            <a:xfrm>
              <a:off x="990085" y="3632302"/>
              <a:ext cx="223203" cy="223203"/>
            </a:xfrm>
            <a:prstGeom prst="ellipse">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p:cNvSpPr/>
            <p:nvPr/>
          </p:nvSpPr>
          <p:spPr>
            <a:xfrm>
              <a:off x="835621" y="3187717"/>
              <a:ext cx="266065" cy="266065"/>
            </a:xfrm>
            <a:prstGeom prst="ellipse">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7" name="Groupe 26"/>
          <p:cNvGrpSpPr/>
          <p:nvPr/>
        </p:nvGrpSpPr>
        <p:grpSpPr>
          <a:xfrm>
            <a:off x="9263607" y="2595819"/>
            <a:ext cx="2769457" cy="2417648"/>
            <a:chOff x="1821907" y="2253610"/>
            <a:chExt cx="2769457" cy="2417648"/>
          </a:xfrm>
        </p:grpSpPr>
        <p:sp>
          <p:nvSpPr>
            <p:cNvPr id="28" name="ZoneTexte 27"/>
            <p:cNvSpPr txBox="1"/>
            <p:nvPr/>
          </p:nvSpPr>
          <p:spPr>
            <a:xfrm>
              <a:off x="1821907" y="2253610"/>
              <a:ext cx="2769457" cy="307777"/>
            </a:xfrm>
            <a:prstGeom prst="rect">
              <a:avLst/>
            </a:prstGeom>
            <a:noFill/>
            <a:ln w="12700">
              <a:solidFill>
                <a:schemeClr val="bg2"/>
              </a:solidFill>
            </a:ln>
          </p:spPr>
          <p:txBody>
            <a:bodyPr wrap="square" rtlCol="0">
              <a:spAutoFit/>
            </a:bodyPr>
            <a:lstStyle/>
            <a:p>
              <a:r>
                <a:rPr lang="en-US" dirty="0" err="1">
                  <a:latin typeface="Courier New" panose="02070309020205020404" pitchFamily="49" charset="0"/>
                  <a:cs typeface="Courier New" panose="02070309020205020404" pitchFamily="49" charset="0"/>
                </a:rPr>
                <a:t>calcul_recompense</a:t>
              </a:r>
              <a:r>
                <a:rPr lang="en-US" dirty="0">
                  <a:latin typeface="Courier New" panose="02070309020205020404" pitchFamily="49" charset="0"/>
                  <a:cs typeface="Courier New" panose="02070309020205020404" pitchFamily="49" charset="0"/>
                </a:rPr>
                <a:t>(data…)</a:t>
              </a:r>
              <a:endParaRPr lang="fr-FR" dirty="0">
                <a:latin typeface="Courier New" panose="02070309020205020404" pitchFamily="49" charset="0"/>
                <a:cs typeface="Courier New" panose="02070309020205020404" pitchFamily="49" charset="0"/>
              </a:endParaRPr>
            </a:p>
          </p:txBody>
        </p:sp>
        <p:sp>
          <p:nvSpPr>
            <p:cNvPr id="29" name="Ellipse 28"/>
            <p:cNvSpPr/>
            <p:nvPr/>
          </p:nvSpPr>
          <p:spPr>
            <a:xfrm>
              <a:off x="2196222" y="4515141"/>
              <a:ext cx="156117" cy="156117"/>
            </a:xfrm>
            <a:prstGeom prst="ellipse">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p:cNvSpPr/>
            <p:nvPr/>
          </p:nvSpPr>
          <p:spPr>
            <a:xfrm>
              <a:off x="2598781" y="4142377"/>
              <a:ext cx="185314" cy="185314"/>
            </a:xfrm>
            <a:prstGeom prst="ellipse">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p:cNvSpPr/>
            <p:nvPr/>
          </p:nvSpPr>
          <p:spPr>
            <a:xfrm>
              <a:off x="2871716" y="3600889"/>
              <a:ext cx="223203" cy="223203"/>
            </a:xfrm>
            <a:prstGeom prst="ellipse">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31"/>
            <p:cNvSpPr/>
            <p:nvPr/>
          </p:nvSpPr>
          <p:spPr>
            <a:xfrm>
              <a:off x="3010787" y="2855033"/>
              <a:ext cx="266065" cy="266065"/>
            </a:xfrm>
            <a:prstGeom prst="ellipse">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4593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12192000" cy="693107"/>
          </a:xfrm>
        </p:spPr>
        <p:txBody>
          <a:bodyPr>
            <a:normAutofit fontScale="90000"/>
          </a:bodyPr>
          <a:lstStyle/>
          <a:p>
            <a:r>
              <a:rPr lang="fr-FR" dirty="0"/>
              <a:t>Niveau 4 : Apprentissage par Renforcement = par « Essais et erreurs »</a:t>
            </a:r>
          </a:p>
        </p:txBody>
      </p:sp>
      <p:pic>
        <p:nvPicPr>
          <p:cNvPr id="7" name="Google Shape;486;p19"/>
          <p:cNvPicPr preferRelativeResize="0"/>
          <p:nvPr/>
        </p:nvPicPr>
        <p:blipFill rotWithShape="1">
          <a:blip r:embed="rId2">
            <a:alphaModFix/>
          </a:blip>
          <a:srcRect/>
          <a:stretch/>
        </p:blipFill>
        <p:spPr>
          <a:xfrm>
            <a:off x="276847" y="1806287"/>
            <a:ext cx="3716068" cy="3012580"/>
          </a:xfrm>
          <a:prstGeom prst="rect">
            <a:avLst/>
          </a:prstGeom>
          <a:noFill/>
          <a:ln>
            <a:noFill/>
          </a:ln>
        </p:spPr>
      </p:pic>
      <p:pic>
        <p:nvPicPr>
          <p:cNvPr id="9" name="Google Shape;489;p19"/>
          <p:cNvPicPr preferRelativeResize="0"/>
          <p:nvPr/>
        </p:nvPicPr>
        <p:blipFill rotWithShape="1">
          <a:blip r:embed="rId3">
            <a:alphaModFix/>
          </a:blip>
          <a:srcRect/>
          <a:stretch/>
        </p:blipFill>
        <p:spPr>
          <a:xfrm>
            <a:off x="489212" y="4701751"/>
            <a:ext cx="3453981" cy="561019"/>
          </a:xfrm>
          <a:prstGeom prst="rect">
            <a:avLst/>
          </a:prstGeom>
          <a:noFill/>
          <a:ln>
            <a:noFill/>
          </a:ln>
        </p:spPr>
      </p:pic>
      <p:sp>
        <p:nvSpPr>
          <p:cNvPr id="10" name="ZoneTexte 9"/>
          <p:cNvSpPr txBox="1"/>
          <p:nvPr/>
        </p:nvSpPr>
        <p:spPr>
          <a:xfrm>
            <a:off x="4477608" y="938125"/>
            <a:ext cx="7326467" cy="5551456"/>
          </a:xfrm>
          <a:prstGeom prst="rect">
            <a:avLst/>
          </a:prstGeom>
          <a:noFill/>
        </p:spPr>
        <p:txBody>
          <a:bodyPr wrap="square" rtlCol="0">
            <a:spAutoFit/>
          </a:bodyPr>
          <a:lstStyle/>
          <a:p>
            <a:r>
              <a:rPr lang="fr-FR" sz="1867" u="sng" dirty="0"/>
              <a:t>Qualités du robot</a:t>
            </a:r>
            <a:r>
              <a:rPr lang="fr-FR" sz="1867" dirty="0"/>
              <a:t> (en plus des précédentes)</a:t>
            </a:r>
            <a:endParaRPr lang="fr-FR" sz="1867" u="sng" dirty="0"/>
          </a:p>
          <a:p>
            <a:pPr marL="380990" indent="-380990">
              <a:buFont typeface="Arial" panose="020B0604020202020204" pitchFamily="34" charset="0"/>
              <a:buChar char="•"/>
            </a:pPr>
            <a:r>
              <a:rPr lang="fr-FR" sz="1867" dirty="0"/>
              <a:t>Apprend les récompenses qu’il peut obtenir</a:t>
            </a:r>
          </a:p>
          <a:p>
            <a:pPr marL="380990" indent="-380990">
              <a:buFont typeface="Arial" panose="020B0604020202020204" pitchFamily="34" charset="0"/>
              <a:buChar char="•"/>
            </a:pPr>
            <a:r>
              <a:rPr lang="fr-FR" sz="1867" dirty="0"/>
              <a:t>Anticipation des récompenses plusieurs « coups » à l’avance</a:t>
            </a:r>
          </a:p>
          <a:p>
            <a:pPr marL="380990" indent="-380990">
              <a:buFont typeface="Arial" panose="020B0604020202020204" pitchFamily="34" charset="0"/>
              <a:buChar char="•"/>
            </a:pPr>
            <a:r>
              <a:rPr lang="fr-FR" sz="1867" dirty="0"/>
              <a:t>Essaie des actions (« exploration »)</a:t>
            </a:r>
          </a:p>
          <a:p>
            <a:pPr marL="380990" indent="-380990">
              <a:buFont typeface="Wingdings" panose="05000000000000000000" pitchFamily="2" charset="2"/>
              <a:buChar char="Ø"/>
            </a:pPr>
            <a:r>
              <a:rPr lang="fr-FR" sz="1867" dirty="0">
                <a:sym typeface="Wingdings" panose="05000000000000000000" pitchFamily="2" charset="2"/>
              </a:rPr>
              <a:t> </a:t>
            </a:r>
            <a:r>
              <a:rPr lang="fr-FR" sz="1867" dirty="0"/>
              <a:t>Peut devenir plus performant que l’humain ! (ex : échecs, Go)</a:t>
            </a:r>
          </a:p>
          <a:p>
            <a:endParaRPr lang="fr-FR" sz="1867" dirty="0"/>
          </a:p>
          <a:p>
            <a:r>
              <a:rPr lang="fr-FR" sz="1867" u="sng" dirty="0"/>
              <a:t>Similarités avec le vivant</a:t>
            </a:r>
          </a:p>
          <a:p>
            <a:pPr marL="380990" indent="-380990">
              <a:buFont typeface="Arial" panose="020B0604020202020204" pitchFamily="34" charset="0"/>
              <a:buChar char="•"/>
            </a:pPr>
            <a:r>
              <a:rPr lang="fr-FR" sz="1867" dirty="0"/>
              <a:t>Essais et erreurs </a:t>
            </a:r>
            <a:r>
              <a:rPr lang="fr-FR" sz="1867" dirty="0">
                <a:sym typeface="Wingdings" panose="05000000000000000000" pitchFamily="2" charset="2"/>
              </a:rPr>
              <a:t>/ les erreurs sont utiles !!</a:t>
            </a:r>
            <a:endParaRPr lang="fr-FR" sz="1867" dirty="0"/>
          </a:p>
          <a:p>
            <a:pPr marL="380990" indent="-380990">
              <a:buFont typeface="Arial" panose="020B0604020202020204" pitchFamily="34" charset="0"/>
              <a:buChar char="•"/>
            </a:pPr>
            <a:r>
              <a:rPr lang="fr-FR" sz="1867" dirty="0"/>
              <a:t>Exploration </a:t>
            </a:r>
            <a:r>
              <a:rPr lang="fr-FR" sz="1867" dirty="0">
                <a:sym typeface="Wingdings" panose="05000000000000000000" pitchFamily="2" charset="2"/>
              </a:rPr>
              <a:t>↔ « Curiosité »</a:t>
            </a:r>
          </a:p>
          <a:p>
            <a:pPr marL="380990" indent="-380990">
              <a:buFont typeface="Arial" panose="020B0604020202020204" pitchFamily="34" charset="0"/>
              <a:buChar char="•"/>
            </a:pPr>
            <a:r>
              <a:rPr lang="fr-FR" sz="1867" dirty="0">
                <a:sym typeface="Wingdings" panose="05000000000000000000" pitchFamily="2" charset="2"/>
              </a:rPr>
              <a:t>Explorations « forcées » ↔ parents / professeurs</a:t>
            </a:r>
          </a:p>
          <a:p>
            <a:pPr marL="380990" indent="-380990">
              <a:buFont typeface="Arial" panose="020B0604020202020204" pitchFamily="34" charset="0"/>
              <a:buChar char="•"/>
            </a:pPr>
            <a:r>
              <a:rPr lang="fr-FR" sz="1867" dirty="0"/>
              <a:t>Anticipation des récompenses futures </a:t>
            </a:r>
            <a:r>
              <a:rPr lang="fr-FR" sz="1867" dirty="0">
                <a:sym typeface="Wingdings" panose="05000000000000000000" pitchFamily="2" charset="2"/>
              </a:rPr>
              <a:t>↔ sens de l’effort</a:t>
            </a:r>
            <a:endParaRPr lang="fr-FR" sz="1867" dirty="0"/>
          </a:p>
          <a:p>
            <a:endParaRPr lang="fr-FR" sz="1867" dirty="0"/>
          </a:p>
          <a:p>
            <a:r>
              <a:rPr lang="fr-FR" sz="1867" u="sng" dirty="0"/>
              <a:t>Qualités que le robot n’a pas</a:t>
            </a:r>
          </a:p>
          <a:p>
            <a:pPr marL="380990" indent="-380990">
              <a:buFont typeface="Arial" panose="020B0604020202020204" pitchFamily="34" charset="0"/>
              <a:buChar char="•"/>
            </a:pPr>
            <a:r>
              <a:rPr lang="fr-FR" sz="1867" dirty="0"/>
              <a:t>L’apprentissage est plus autonome, mais reste déterminé par des algorithmes écrits par l’homme. Toujours pas d’initiative au sens « humain » (conscience, compréhension du sens des choses, capacité d’abstraction, etc.)</a:t>
            </a:r>
          </a:p>
          <a:p>
            <a:pPr marL="380990" indent="-380990">
              <a:buFont typeface="Arial" panose="020B0604020202020204" pitchFamily="34" charset="0"/>
              <a:buChar char="•"/>
            </a:pPr>
            <a:r>
              <a:rPr lang="fr-FR" sz="1867" dirty="0"/>
              <a:t>Par ailleurs le robot ne sait pas se fixer ses propres buts. L’homme fixe le </a:t>
            </a:r>
            <a:r>
              <a:rPr lang="fr-FR" sz="1867" dirty="0" err="1"/>
              <a:t>sysètme</a:t>
            </a:r>
            <a:r>
              <a:rPr lang="fr-FR" sz="1867" dirty="0"/>
              <a:t> de récompenses.</a:t>
            </a:r>
          </a:p>
        </p:txBody>
      </p:sp>
    </p:spTree>
    <p:extLst>
      <p:ext uri="{BB962C8B-B14F-4D97-AF65-F5344CB8AC3E}">
        <p14:creationId xmlns:p14="http://schemas.microsoft.com/office/powerpoint/2010/main" val="3830510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grpSp>
        <p:nvGrpSpPr>
          <p:cNvPr id="579" name="Google Shape;579;p25"/>
          <p:cNvGrpSpPr/>
          <p:nvPr/>
        </p:nvGrpSpPr>
        <p:grpSpPr>
          <a:xfrm>
            <a:off x="520572" y="1119272"/>
            <a:ext cx="1701166" cy="1362974"/>
            <a:chOff x="8382918" y="1643397"/>
            <a:chExt cx="1701166" cy="1362974"/>
          </a:xfrm>
        </p:grpSpPr>
        <p:sp>
          <p:nvSpPr>
            <p:cNvPr id="580" name="Google Shape;580;p25"/>
            <p:cNvSpPr/>
            <p:nvPr/>
          </p:nvSpPr>
          <p:spPr>
            <a:xfrm>
              <a:off x="8382918" y="1643397"/>
              <a:ext cx="1701166" cy="1362974"/>
            </a:xfrm>
            <a:prstGeom prst="roundRect">
              <a:avLst>
                <a:gd name="adj" fmla="val 16667"/>
              </a:avLst>
            </a:prstGeom>
            <a:solidFill>
              <a:schemeClr val="lt1"/>
            </a:solidFill>
            <a:ln w="12700" cap="flat" cmpd="sng">
              <a:solidFill>
                <a:schemeClr val="dk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Calibri"/>
                <a:buNone/>
              </a:pPr>
              <a:r>
                <a:rPr lang="fr-FR" sz="1200" b="1" i="0" u="none" strike="noStrike" cap="none">
                  <a:solidFill>
                    <a:srgbClr val="000000"/>
                  </a:solidFill>
                  <a:latin typeface="Calibri"/>
                  <a:ea typeface="Calibri"/>
                  <a:cs typeface="Calibri"/>
                  <a:sym typeface="Calibri"/>
                </a:rPr>
                <a:t>4 - Simple reinforcement</a:t>
              </a:r>
              <a:endParaRPr sz="1200" b="1" i="0" u="none" strike="noStrike" cap="none">
                <a:solidFill>
                  <a:srgbClr val="000000"/>
                </a:solidFill>
                <a:latin typeface="Calibri"/>
                <a:ea typeface="Calibri"/>
                <a:cs typeface="Calibri"/>
                <a:sym typeface="Calibri"/>
              </a:endParaRPr>
            </a:p>
          </p:txBody>
        </p:sp>
        <p:pic>
          <p:nvPicPr>
            <p:cNvPr id="581" name="Google Shape;581;p25"/>
            <p:cNvPicPr preferRelativeResize="0"/>
            <p:nvPr/>
          </p:nvPicPr>
          <p:blipFill rotWithShape="1">
            <a:blip r:embed="rId3">
              <a:alphaModFix/>
            </a:blip>
            <a:srcRect/>
            <a:stretch/>
          </p:blipFill>
          <p:spPr>
            <a:xfrm>
              <a:off x="8669547" y="1916514"/>
              <a:ext cx="1208266" cy="979529"/>
            </a:xfrm>
            <a:prstGeom prst="rect">
              <a:avLst/>
            </a:prstGeom>
            <a:noFill/>
            <a:ln>
              <a:noFill/>
            </a:ln>
          </p:spPr>
        </p:pic>
        <p:pic>
          <p:nvPicPr>
            <p:cNvPr id="582" name="Google Shape;582;p25"/>
            <p:cNvPicPr preferRelativeResize="0"/>
            <p:nvPr/>
          </p:nvPicPr>
          <p:blipFill rotWithShape="1">
            <a:blip r:embed="rId4">
              <a:alphaModFix/>
            </a:blip>
            <a:srcRect/>
            <a:stretch/>
          </p:blipFill>
          <p:spPr>
            <a:xfrm>
              <a:off x="8516044" y="2738901"/>
              <a:ext cx="1484583" cy="241136"/>
            </a:xfrm>
            <a:prstGeom prst="rect">
              <a:avLst/>
            </a:prstGeom>
            <a:noFill/>
            <a:ln>
              <a:noFill/>
            </a:ln>
          </p:spPr>
        </p:pic>
      </p:grpSp>
      <p:sp>
        <p:nvSpPr>
          <p:cNvPr id="583" name="Google Shape;583;p25"/>
          <p:cNvSpPr txBox="1">
            <a:spLocks noGrp="1"/>
          </p:cNvSpPr>
          <p:nvPr>
            <p:ph type="title"/>
          </p:nvPr>
        </p:nvSpPr>
        <p:spPr>
          <a:xfrm>
            <a:off x="296091" y="60961"/>
            <a:ext cx="11641910" cy="679268"/>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ts val="2000"/>
              <a:buFont typeface="Arial"/>
              <a:buNone/>
            </a:pPr>
            <a:r>
              <a:rPr lang="en-US" sz="2800" dirty="0"/>
              <a:t>Reinforcement learning: Q-learning equation, similarities with human learning</a:t>
            </a:r>
            <a:endParaRPr sz="2800" dirty="0"/>
          </a:p>
        </p:txBody>
      </p:sp>
      <p:sp>
        <p:nvSpPr>
          <p:cNvPr id="584" name="Google Shape;584;p25"/>
          <p:cNvSpPr/>
          <p:nvPr/>
        </p:nvSpPr>
        <p:spPr>
          <a:xfrm>
            <a:off x="578587" y="3333014"/>
            <a:ext cx="358738" cy="700035"/>
          </a:xfrm>
          <a:prstGeom prst="curvedRightArrow">
            <a:avLst>
              <a:gd name="adj1" fmla="val 25000"/>
              <a:gd name="adj2" fmla="val 50000"/>
              <a:gd name="adj3" fmla="val 25000"/>
            </a:avLst>
          </a:prstGeom>
          <a:solidFill>
            <a:srgbClr val="F2F2F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alibri"/>
              <a:buNone/>
            </a:pPr>
            <a:endParaRPr sz="2000" b="0" i="0" u="none" strike="noStrike" cap="none">
              <a:solidFill>
                <a:srgbClr val="000000"/>
              </a:solidFill>
              <a:latin typeface="Calibri"/>
              <a:ea typeface="Calibri"/>
              <a:cs typeface="Calibri"/>
              <a:sym typeface="Calibri"/>
            </a:endParaRPr>
          </a:p>
        </p:txBody>
      </p:sp>
      <p:sp>
        <p:nvSpPr>
          <p:cNvPr id="585" name="Google Shape;585;p25"/>
          <p:cNvSpPr/>
          <p:nvPr/>
        </p:nvSpPr>
        <p:spPr>
          <a:xfrm flipH="1">
            <a:off x="2105662" y="4248707"/>
            <a:ext cx="358738" cy="700035"/>
          </a:xfrm>
          <a:prstGeom prst="curvedRightArrow">
            <a:avLst>
              <a:gd name="adj1" fmla="val 25000"/>
              <a:gd name="adj2" fmla="val 50000"/>
              <a:gd name="adj3" fmla="val 25000"/>
            </a:avLst>
          </a:prstGeom>
          <a:solidFill>
            <a:srgbClr val="F2F2F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alibri"/>
              <a:buNone/>
            </a:pPr>
            <a:endParaRPr sz="2000" b="0" i="0" u="none" strike="noStrike" cap="none">
              <a:solidFill>
                <a:srgbClr val="000000"/>
              </a:solidFill>
              <a:latin typeface="Calibri"/>
              <a:ea typeface="Calibri"/>
              <a:cs typeface="Calibri"/>
              <a:sym typeface="Calibri"/>
            </a:endParaRPr>
          </a:p>
        </p:txBody>
      </p:sp>
      <p:sp>
        <p:nvSpPr>
          <p:cNvPr id="586" name="Google Shape;586;p25"/>
          <p:cNvSpPr txBox="1"/>
          <p:nvPr/>
        </p:nvSpPr>
        <p:spPr>
          <a:xfrm>
            <a:off x="1287720" y="4396952"/>
            <a:ext cx="436007" cy="2230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Calibri"/>
              <a:buNone/>
            </a:pPr>
            <a:r>
              <a:rPr lang="fr-FR" sz="1000" b="0" i="0" u="none" strike="noStrike" cap="none">
                <a:solidFill>
                  <a:srgbClr val="000000"/>
                </a:solidFill>
                <a:latin typeface="Calibri"/>
                <a:ea typeface="Calibri"/>
                <a:cs typeface="Calibri"/>
                <a:sym typeface="Calibri"/>
              </a:rPr>
              <a:t>agent</a:t>
            </a:r>
            <a:endParaRPr sz="1000" b="0" i="0" u="none" strike="noStrike" cap="none">
              <a:solidFill>
                <a:srgbClr val="000000"/>
              </a:solidFill>
              <a:latin typeface="Calibri"/>
              <a:ea typeface="Calibri"/>
              <a:cs typeface="Calibri"/>
              <a:sym typeface="Calibri"/>
            </a:endParaRPr>
          </a:p>
        </p:txBody>
      </p:sp>
      <p:sp>
        <p:nvSpPr>
          <p:cNvPr id="587" name="Google Shape;587;p25"/>
          <p:cNvSpPr txBox="1"/>
          <p:nvPr/>
        </p:nvSpPr>
        <p:spPr>
          <a:xfrm>
            <a:off x="1144923" y="3574508"/>
            <a:ext cx="778771" cy="2230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Calibri"/>
              <a:buNone/>
            </a:pPr>
            <a:r>
              <a:rPr lang="fr-FR" sz="1000" b="0" i="0" u="none" strike="noStrike" cap="none">
                <a:solidFill>
                  <a:srgbClr val="000000"/>
                </a:solidFill>
                <a:latin typeface="Calibri"/>
                <a:ea typeface="Calibri"/>
                <a:cs typeface="Calibri"/>
                <a:sym typeface="Calibri"/>
              </a:rPr>
              <a:t>environment</a:t>
            </a:r>
            <a:endParaRPr sz="1000" b="0" i="0" u="none" strike="noStrike" cap="none">
              <a:solidFill>
                <a:srgbClr val="000000"/>
              </a:solidFill>
              <a:latin typeface="Calibri"/>
              <a:ea typeface="Calibri"/>
              <a:cs typeface="Calibri"/>
              <a:sym typeface="Calibri"/>
            </a:endParaRPr>
          </a:p>
        </p:txBody>
      </p:sp>
      <p:sp>
        <p:nvSpPr>
          <p:cNvPr id="588" name="Google Shape;588;p25"/>
          <p:cNvSpPr txBox="1"/>
          <p:nvPr/>
        </p:nvSpPr>
        <p:spPr>
          <a:xfrm>
            <a:off x="2343198" y="4089422"/>
            <a:ext cx="423256" cy="338554"/>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a:latin typeface="Calibri"/>
                <a:ea typeface="Calibri"/>
                <a:cs typeface="Calibri"/>
                <a:sym typeface="Calibri"/>
              </a:rPr>
              <a:t> </a:t>
            </a:r>
            <a:endParaRPr/>
          </a:p>
        </p:txBody>
      </p:sp>
      <p:sp>
        <p:nvSpPr>
          <p:cNvPr id="589" name="Google Shape;589;p25"/>
          <p:cNvSpPr txBox="1"/>
          <p:nvPr/>
        </p:nvSpPr>
        <p:spPr>
          <a:xfrm>
            <a:off x="273606" y="3184019"/>
            <a:ext cx="399019" cy="338554"/>
          </a:xfrm>
          <a:prstGeom prst="rect">
            <a:avLst/>
          </a:pr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a:latin typeface="Calibri"/>
                <a:ea typeface="Calibri"/>
                <a:cs typeface="Calibri"/>
                <a:sym typeface="Calibri"/>
              </a:rPr>
              <a:t> </a:t>
            </a:r>
            <a:endParaRPr/>
          </a:p>
        </p:txBody>
      </p:sp>
      <p:sp>
        <p:nvSpPr>
          <p:cNvPr id="590" name="Google Shape;590;p25"/>
          <p:cNvSpPr/>
          <p:nvPr/>
        </p:nvSpPr>
        <p:spPr>
          <a:xfrm>
            <a:off x="578587" y="5313435"/>
            <a:ext cx="358738" cy="700035"/>
          </a:xfrm>
          <a:prstGeom prst="curvedRightArrow">
            <a:avLst>
              <a:gd name="adj1" fmla="val 25000"/>
              <a:gd name="adj2" fmla="val 50000"/>
              <a:gd name="adj3" fmla="val 25000"/>
            </a:avLst>
          </a:prstGeom>
          <a:solidFill>
            <a:srgbClr val="F2F2F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alibri"/>
              <a:buNone/>
            </a:pPr>
            <a:endParaRPr sz="2000" b="0" i="0" u="none" strike="noStrike" cap="none">
              <a:solidFill>
                <a:srgbClr val="000000"/>
              </a:solidFill>
              <a:latin typeface="Calibri"/>
              <a:ea typeface="Calibri"/>
              <a:cs typeface="Calibri"/>
              <a:sym typeface="Calibri"/>
            </a:endParaRPr>
          </a:p>
        </p:txBody>
      </p:sp>
      <p:sp>
        <p:nvSpPr>
          <p:cNvPr id="591" name="Google Shape;591;p25"/>
          <p:cNvSpPr txBox="1"/>
          <p:nvPr/>
        </p:nvSpPr>
        <p:spPr>
          <a:xfrm>
            <a:off x="-69283" y="5095937"/>
            <a:ext cx="823944" cy="338554"/>
          </a:xfrm>
          <a:prstGeom prst="rect">
            <a:avLst/>
          </a:pr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a:latin typeface="Calibri"/>
                <a:ea typeface="Calibri"/>
                <a:cs typeface="Calibri"/>
                <a:sym typeface="Calibri"/>
              </a:rPr>
              <a:t> </a:t>
            </a:r>
            <a:endParaRPr/>
          </a:p>
        </p:txBody>
      </p:sp>
      <p:sp>
        <p:nvSpPr>
          <p:cNvPr id="592" name="Google Shape;592;p25"/>
          <p:cNvSpPr/>
          <p:nvPr/>
        </p:nvSpPr>
        <p:spPr>
          <a:xfrm flipH="1">
            <a:off x="2105662" y="6013470"/>
            <a:ext cx="358738" cy="700035"/>
          </a:xfrm>
          <a:prstGeom prst="curvedRightArrow">
            <a:avLst>
              <a:gd name="adj1" fmla="val 25000"/>
              <a:gd name="adj2" fmla="val 50000"/>
              <a:gd name="adj3" fmla="val 25000"/>
            </a:avLst>
          </a:prstGeom>
          <a:solidFill>
            <a:srgbClr val="F2F2F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alibri"/>
              <a:buNone/>
            </a:pPr>
            <a:endParaRPr sz="2000" b="0" i="0" u="none" strike="noStrike" cap="none">
              <a:solidFill>
                <a:srgbClr val="000000"/>
              </a:solidFill>
              <a:latin typeface="Calibri"/>
              <a:ea typeface="Calibri"/>
              <a:cs typeface="Calibri"/>
              <a:sym typeface="Calibri"/>
            </a:endParaRPr>
          </a:p>
        </p:txBody>
      </p:sp>
      <p:sp>
        <p:nvSpPr>
          <p:cNvPr id="593" name="Google Shape;593;p25"/>
          <p:cNvSpPr txBox="1"/>
          <p:nvPr/>
        </p:nvSpPr>
        <p:spPr>
          <a:xfrm>
            <a:off x="2360199" y="5882320"/>
            <a:ext cx="618823" cy="338554"/>
          </a:xfrm>
          <a:prstGeom prst="rect">
            <a:avLst/>
          </a:pr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a:latin typeface="Calibri"/>
                <a:ea typeface="Calibri"/>
                <a:cs typeface="Calibri"/>
                <a:sym typeface="Calibri"/>
              </a:rPr>
              <a:t> </a:t>
            </a:r>
            <a:endParaRPr/>
          </a:p>
        </p:txBody>
      </p:sp>
      <p:sp>
        <p:nvSpPr>
          <p:cNvPr id="594" name="Google Shape;594;p25"/>
          <p:cNvSpPr txBox="1"/>
          <p:nvPr/>
        </p:nvSpPr>
        <p:spPr>
          <a:xfrm>
            <a:off x="1144923" y="5411485"/>
            <a:ext cx="778771" cy="2230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Calibri"/>
              <a:buNone/>
            </a:pPr>
            <a:r>
              <a:rPr lang="fr-FR" sz="1000" b="0" i="0" u="none" strike="noStrike" cap="none">
                <a:solidFill>
                  <a:srgbClr val="000000"/>
                </a:solidFill>
                <a:latin typeface="Calibri"/>
                <a:ea typeface="Calibri"/>
                <a:cs typeface="Calibri"/>
                <a:sym typeface="Calibri"/>
              </a:rPr>
              <a:t>environment</a:t>
            </a:r>
            <a:endParaRPr sz="1000" b="0" i="0" u="none" strike="noStrike" cap="none">
              <a:solidFill>
                <a:srgbClr val="000000"/>
              </a:solidFill>
              <a:latin typeface="Calibri"/>
              <a:ea typeface="Calibri"/>
              <a:cs typeface="Calibri"/>
              <a:sym typeface="Calibri"/>
            </a:endParaRPr>
          </a:p>
        </p:txBody>
      </p:sp>
      <p:sp>
        <p:nvSpPr>
          <p:cNvPr id="595" name="Google Shape;595;p25"/>
          <p:cNvSpPr txBox="1"/>
          <p:nvPr/>
        </p:nvSpPr>
        <p:spPr>
          <a:xfrm>
            <a:off x="0" y="6403086"/>
            <a:ext cx="3885615" cy="455446"/>
          </a:xfrm>
          <a:prstGeom prst="rect">
            <a:avLst/>
          </a:pr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a:latin typeface="Calibri"/>
                <a:ea typeface="Calibri"/>
                <a:cs typeface="Calibri"/>
                <a:sym typeface="Calibri"/>
              </a:rPr>
              <a:t> </a:t>
            </a:r>
            <a:endParaRPr/>
          </a:p>
        </p:txBody>
      </p:sp>
      <p:sp>
        <p:nvSpPr>
          <p:cNvPr id="596" name="Google Shape;596;p25"/>
          <p:cNvSpPr txBox="1"/>
          <p:nvPr/>
        </p:nvSpPr>
        <p:spPr>
          <a:xfrm>
            <a:off x="5322085" y="1303782"/>
            <a:ext cx="6037102" cy="50782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23770"/>
              </a:buClr>
              <a:buSzPts val="1800"/>
              <a:buFont typeface="Calibri"/>
              <a:buNone/>
            </a:pPr>
            <a:r>
              <a:rPr lang="en-US" sz="1800" b="0" i="0" u="none" strike="noStrike" cap="none" dirty="0">
                <a:solidFill>
                  <a:srgbClr val="023770"/>
                </a:solidFill>
                <a:latin typeface="Calibri"/>
                <a:ea typeface="Calibri"/>
                <a:cs typeface="Calibri"/>
                <a:sym typeface="Calibri"/>
              </a:rPr>
              <a:t>Experiments underway in elementary </a:t>
            </a:r>
            <a:r>
              <a:rPr lang="en-US" sz="1800" b="0" i="0" u="none" strike="noStrike" cap="none" dirty="0" err="1">
                <a:solidFill>
                  <a:srgbClr val="023770"/>
                </a:solidFill>
                <a:latin typeface="Calibri"/>
                <a:ea typeface="Calibri"/>
                <a:cs typeface="Calibri"/>
                <a:sym typeface="Calibri"/>
              </a:rPr>
              <a:t>schools:"Pupils</a:t>
            </a:r>
            <a:r>
              <a:rPr lang="en-US" sz="1800" b="0" i="0" u="none" strike="noStrike" cap="none" dirty="0">
                <a:solidFill>
                  <a:srgbClr val="023770"/>
                </a:solidFill>
                <a:latin typeface="Calibri"/>
                <a:ea typeface="Calibri"/>
                <a:cs typeface="Calibri"/>
                <a:sym typeface="Calibri"/>
              </a:rPr>
              <a:t>' apprehensions about their own learning</a:t>
            </a:r>
            <a:endParaRPr sz="1800" b="0" i="0" u="none" strike="noStrike" cap="none" dirty="0">
              <a:solidFill>
                <a:srgbClr val="023770"/>
              </a:solidFill>
              <a:latin typeface="Calibri"/>
              <a:ea typeface="Calibri"/>
              <a:cs typeface="Calibri"/>
              <a:sym typeface="Calibri"/>
            </a:endParaRPr>
          </a:p>
          <a:p>
            <a:pPr marL="914400" marR="0" lvl="2" indent="0" algn="l" rtl="0">
              <a:lnSpc>
                <a:spcPct val="250000"/>
              </a:lnSpc>
              <a:spcBef>
                <a:spcPts val="0"/>
              </a:spcBef>
              <a:spcAft>
                <a:spcPts val="0"/>
              </a:spcAft>
              <a:buNone/>
            </a:pPr>
            <a:r>
              <a:rPr lang="fr-FR" sz="1800" b="0" i="0" u="none" strike="noStrike" cap="none" dirty="0" err="1">
                <a:solidFill>
                  <a:srgbClr val="023770"/>
                </a:solidFill>
                <a:latin typeface="Calibri"/>
                <a:ea typeface="Calibri"/>
                <a:cs typeface="Calibri"/>
                <a:sym typeface="Calibri"/>
              </a:rPr>
              <a:t>Learn</a:t>
            </a:r>
            <a:r>
              <a:rPr lang="fr-FR" sz="1800" b="0" i="0" u="none" strike="noStrike" cap="none" dirty="0">
                <a:solidFill>
                  <a:srgbClr val="023770"/>
                </a:solidFill>
                <a:latin typeface="Calibri"/>
                <a:ea typeface="Calibri"/>
                <a:cs typeface="Calibri"/>
                <a:sym typeface="Calibri"/>
              </a:rPr>
              <a:t> by trials and </a:t>
            </a:r>
            <a:r>
              <a:rPr lang="fr-FR" sz="1800" b="1" i="0" u="none" strike="noStrike" cap="none" dirty="0" err="1">
                <a:solidFill>
                  <a:srgbClr val="023770"/>
                </a:solidFill>
                <a:latin typeface="Calibri"/>
                <a:ea typeface="Calibri"/>
                <a:cs typeface="Calibri"/>
                <a:sym typeface="Calibri"/>
              </a:rPr>
              <a:t>errors</a:t>
            </a:r>
            <a:endParaRPr sz="1800" b="0" i="0" u="none" strike="noStrike" cap="none" dirty="0">
              <a:solidFill>
                <a:srgbClr val="023770"/>
              </a:solidFill>
              <a:latin typeface="Calibri"/>
              <a:ea typeface="Calibri"/>
              <a:cs typeface="Calibri"/>
              <a:sym typeface="Calibri"/>
            </a:endParaRPr>
          </a:p>
          <a:p>
            <a:pPr marL="914400" marR="0" lvl="2" indent="0" algn="l" rtl="0">
              <a:lnSpc>
                <a:spcPct val="250000"/>
              </a:lnSpc>
              <a:spcBef>
                <a:spcPts val="0"/>
              </a:spcBef>
              <a:spcAft>
                <a:spcPts val="0"/>
              </a:spcAft>
              <a:buNone/>
            </a:pPr>
            <a:r>
              <a:rPr lang="fr-FR" sz="1800" b="1" i="0" u="none" strike="noStrike" cap="none" dirty="0">
                <a:solidFill>
                  <a:srgbClr val="023770"/>
                </a:solidFill>
                <a:latin typeface="Calibri"/>
                <a:ea typeface="Calibri"/>
                <a:cs typeface="Calibri"/>
                <a:sym typeface="Calibri"/>
              </a:rPr>
              <a:t>Exploration</a:t>
            </a:r>
            <a:r>
              <a:rPr lang="fr-FR" sz="1800" b="0" i="0" u="none" strike="noStrike" cap="none" dirty="0">
                <a:solidFill>
                  <a:srgbClr val="023770"/>
                </a:solidFill>
                <a:latin typeface="Calibri"/>
                <a:ea typeface="Calibri"/>
                <a:cs typeface="Calibri"/>
                <a:sym typeface="Calibri"/>
              </a:rPr>
              <a:t> (“</a:t>
            </a:r>
            <a:r>
              <a:rPr lang="fr-FR" sz="1800" b="0" i="0" u="none" strike="noStrike" cap="none" dirty="0" err="1">
                <a:solidFill>
                  <a:srgbClr val="023770"/>
                </a:solidFill>
                <a:latin typeface="Calibri"/>
                <a:ea typeface="Calibri"/>
                <a:cs typeface="Calibri"/>
                <a:sym typeface="Calibri"/>
              </a:rPr>
              <a:t>curiosity</a:t>
            </a:r>
            <a:r>
              <a:rPr lang="fr-FR" sz="1800" b="0" i="0" u="none" strike="noStrike" cap="none" dirty="0">
                <a:solidFill>
                  <a:srgbClr val="023770"/>
                </a:solidFill>
                <a:latin typeface="Calibri"/>
                <a:ea typeface="Calibri"/>
                <a:cs typeface="Calibri"/>
                <a:sym typeface="Calibri"/>
              </a:rPr>
              <a:t>”)</a:t>
            </a:r>
            <a:endParaRPr sz="1800" b="1" i="0" u="none" strike="noStrike" cap="none" dirty="0">
              <a:solidFill>
                <a:srgbClr val="023770"/>
              </a:solidFill>
              <a:latin typeface="Calibri"/>
              <a:ea typeface="Calibri"/>
              <a:cs typeface="Calibri"/>
              <a:sym typeface="Calibri"/>
            </a:endParaRPr>
          </a:p>
          <a:p>
            <a:pPr marL="914400" marR="0" lvl="2" indent="0" algn="l" rtl="0">
              <a:lnSpc>
                <a:spcPct val="250000"/>
              </a:lnSpc>
              <a:spcBef>
                <a:spcPts val="0"/>
              </a:spcBef>
              <a:spcAft>
                <a:spcPts val="0"/>
              </a:spcAft>
              <a:buNone/>
            </a:pPr>
            <a:r>
              <a:rPr lang="fr-FR" sz="1800" b="0" i="0" u="none" strike="noStrike" cap="none" dirty="0">
                <a:solidFill>
                  <a:srgbClr val="023770"/>
                </a:solidFill>
                <a:latin typeface="Calibri"/>
                <a:ea typeface="Calibri"/>
                <a:cs typeface="Calibri"/>
                <a:sym typeface="Calibri"/>
              </a:rPr>
              <a:t>Master </a:t>
            </a:r>
            <a:r>
              <a:rPr lang="fr-FR" sz="1800" b="1" i="0" u="none" strike="noStrike" cap="none" dirty="0">
                <a:solidFill>
                  <a:srgbClr val="023770"/>
                </a:solidFill>
                <a:latin typeface="Calibri"/>
                <a:ea typeface="Calibri"/>
                <a:cs typeface="Calibri"/>
                <a:sym typeface="Calibri"/>
              </a:rPr>
              <a:t>guidance</a:t>
            </a:r>
            <a:endParaRPr sz="1800" b="0" i="0" u="none" strike="noStrike" cap="none" dirty="0">
              <a:solidFill>
                <a:srgbClr val="023770"/>
              </a:solidFill>
              <a:latin typeface="Calibri"/>
              <a:ea typeface="Calibri"/>
              <a:cs typeface="Calibri"/>
              <a:sym typeface="Calibri"/>
            </a:endParaRPr>
          </a:p>
          <a:p>
            <a:pPr marL="914400" marR="0" lvl="2" indent="0" algn="l" rtl="0">
              <a:lnSpc>
                <a:spcPct val="250000"/>
              </a:lnSpc>
              <a:spcBef>
                <a:spcPts val="0"/>
              </a:spcBef>
              <a:spcAft>
                <a:spcPts val="0"/>
              </a:spcAft>
              <a:buNone/>
            </a:pPr>
            <a:r>
              <a:rPr lang="fr-FR" sz="1800" b="0" i="0" u="none" strike="noStrike" cap="none" dirty="0" err="1">
                <a:solidFill>
                  <a:srgbClr val="023770"/>
                </a:solidFill>
                <a:latin typeface="Calibri"/>
                <a:ea typeface="Calibri"/>
                <a:cs typeface="Calibri"/>
                <a:sym typeface="Calibri"/>
              </a:rPr>
              <a:t>Learn</a:t>
            </a:r>
            <a:r>
              <a:rPr lang="fr-FR" sz="1800" b="0" i="0" u="none" strike="noStrike" cap="none" dirty="0">
                <a:solidFill>
                  <a:srgbClr val="023770"/>
                </a:solidFill>
                <a:latin typeface="Calibri"/>
                <a:ea typeface="Calibri"/>
                <a:cs typeface="Calibri"/>
                <a:sym typeface="Calibri"/>
              </a:rPr>
              <a:t> </a:t>
            </a:r>
            <a:r>
              <a:rPr lang="fr-FR" sz="1800" b="0" i="0" u="none" strike="noStrike" cap="none" dirty="0" err="1">
                <a:solidFill>
                  <a:srgbClr val="023770"/>
                </a:solidFill>
                <a:latin typeface="Calibri"/>
                <a:ea typeface="Calibri"/>
                <a:cs typeface="Calibri"/>
                <a:sym typeface="Calibri"/>
              </a:rPr>
              <a:t>through</a:t>
            </a:r>
            <a:r>
              <a:rPr lang="fr-FR" sz="1800" b="0" i="0" u="none" strike="noStrike" cap="none" dirty="0">
                <a:solidFill>
                  <a:srgbClr val="023770"/>
                </a:solidFill>
                <a:latin typeface="Calibri"/>
                <a:ea typeface="Calibri"/>
                <a:cs typeface="Calibri"/>
                <a:sym typeface="Calibri"/>
              </a:rPr>
              <a:t> </a:t>
            </a:r>
            <a:r>
              <a:rPr lang="fr-FR" sz="1800" b="1" i="0" u="none" strike="noStrike" cap="none" dirty="0" err="1">
                <a:solidFill>
                  <a:srgbClr val="023770"/>
                </a:solidFill>
                <a:latin typeface="Calibri"/>
                <a:ea typeface="Calibri"/>
                <a:cs typeface="Calibri"/>
                <a:sym typeface="Calibri"/>
              </a:rPr>
              <a:t>repetition</a:t>
            </a:r>
            <a:endParaRPr sz="1800" b="0" i="0" u="none" strike="noStrike" cap="none" dirty="0">
              <a:solidFill>
                <a:srgbClr val="023770"/>
              </a:solidFill>
              <a:latin typeface="Calibri"/>
              <a:ea typeface="Calibri"/>
              <a:cs typeface="Calibri"/>
              <a:sym typeface="Calibri"/>
            </a:endParaRPr>
          </a:p>
          <a:p>
            <a:pPr marL="914400" marR="0" lvl="2" indent="0" algn="l" rtl="0">
              <a:lnSpc>
                <a:spcPct val="250000"/>
              </a:lnSpc>
              <a:spcBef>
                <a:spcPts val="0"/>
              </a:spcBef>
              <a:spcAft>
                <a:spcPts val="0"/>
              </a:spcAft>
              <a:buNone/>
            </a:pPr>
            <a:r>
              <a:rPr lang="fr-FR" sz="1800" b="1" i="0" u="none" strike="noStrike" cap="none" dirty="0">
                <a:solidFill>
                  <a:srgbClr val="023770"/>
                </a:solidFill>
                <a:latin typeface="Calibri"/>
                <a:ea typeface="Calibri"/>
                <a:cs typeface="Calibri"/>
                <a:sym typeface="Calibri"/>
              </a:rPr>
              <a:t>Memory</a:t>
            </a:r>
            <a:r>
              <a:rPr lang="fr-FR" sz="1800" b="0" i="0" u="none" strike="noStrike" cap="none" dirty="0">
                <a:solidFill>
                  <a:srgbClr val="023770"/>
                </a:solidFill>
                <a:latin typeface="Calibri"/>
                <a:ea typeface="Calibri"/>
                <a:cs typeface="Calibri"/>
                <a:sym typeface="Calibri"/>
              </a:rPr>
              <a:t> replay (</a:t>
            </a:r>
            <a:r>
              <a:rPr lang="fr-FR" sz="1800" b="0" i="0" u="none" strike="noStrike" cap="none" dirty="0" err="1">
                <a:solidFill>
                  <a:srgbClr val="023770"/>
                </a:solidFill>
                <a:latin typeface="Calibri"/>
                <a:ea typeface="Calibri"/>
                <a:cs typeface="Calibri"/>
                <a:sym typeface="Calibri"/>
              </a:rPr>
              <a:t>learning</a:t>
            </a:r>
            <a:r>
              <a:rPr lang="fr-FR" sz="1800" b="0" i="0" u="none" strike="noStrike" cap="none" dirty="0">
                <a:solidFill>
                  <a:srgbClr val="023770"/>
                </a:solidFill>
                <a:latin typeface="Calibri"/>
                <a:ea typeface="Calibri"/>
                <a:cs typeface="Calibri"/>
                <a:sym typeface="Calibri"/>
              </a:rPr>
              <a:t> </a:t>
            </a:r>
            <a:r>
              <a:rPr lang="fr-FR" sz="1800" b="0" i="0" u="none" strike="noStrike" cap="none" dirty="0" err="1">
                <a:solidFill>
                  <a:srgbClr val="023770"/>
                </a:solidFill>
                <a:latin typeface="Calibri"/>
                <a:ea typeface="Calibri"/>
                <a:cs typeface="Calibri"/>
                <a:sym typeface="Calibri"/>
              </a:rPr>
              <a:t>during</a:t>
            </a:r>
            <a:r>
              <a:rPr lang="fr-FR" sz="1800" b="0" i="0" u="none" strike="noStrike" cap="none" dirty="0">
                <a:solidFill>
                  <a:srgbClr val="023770"/>
                </a:solidFill>
                <a:latin typeface="Calibri"/>
                <a:ea typeface="Calibri"/>
                <a:cs typeface="Calibri"/>
                <a:sym typeface="Calibri"/>
              </a:rPr>
              <a:t> “</a:t>
            </a:r>
            <a:r>
              <a:rPr lang="fr-FR" sz="1800" b="0" i="0" u="none" strike="noStrike" cap="none" dirty="0" err="1">
                <a:solidFill>
                  <a:srgbClr val="023770"/>
                </a:solidFill>
                <a:latin typeface="Calibri"/>
                <a:ea typeface="Calibri"/>
                <a:cs typeface="Calibri"/>
                <a:sym typeface="Calibri"/>
              </a:rPr>
              <a:t>sleep</a:t>
            </a:r>
            <a:r>
              <a:rPr lang="fr-FR" sz="1800" b="0" i="0" u="none" strike="noStrike" cap="none" dirty="0">
                <a:solidFill>
                  <a:srgbClr val="023770"/>
                </a:solidFill>
                <a:latin typeface="Calibri"/>
                <a:ea typeface="Calibri"/>
                <a:cs typeface="Calibri"/>
                <a:sym typeface="Calibri"/>
              </a:rPr>
              <a:t>”)</a:t>
            </a:r>
            <a:endParaRPr dirty="0"/>
          </a:p>
          <a:p>
            <a:pPr marL="914400" marR="0" lvl="2" indent="0" algn="l" rtl="0">
              <a:lnSpc>
                <a:spcPct val="250000"/>
              </a:lnSpc>
              <a:spcBef>
                <a:spcPts val="0"/>
              </a:spcBef>
              <a:spcAft>
                <a:spcPts val="0"/>
              </a:spcAft>
              <a:buNone/>
            </a:pPr>
            <a:r>
              <a:rPr lang="fr-FR" sz="1800" b="0" i="0" u="none" strike="noStrike" cap="none" dirty="0">
                <a:solidFill>
                  <a:srgbClr val="023770"/>
                </a:solidFill>
                <a:latin typeface="Calibri"/>
                <a:ea typeface="Calibri"/>
                <a:cs typeface="Calibri"/>
                <a:sym typeface="Calibri"/>
              </a:rPr>
              <a:t>Future </a:t>
            </a:r>
            <a:r>
              <a:rPr lang="fr-FR" sz="1800" b="0" i="0" u="none" strike="noStrike" cap="none" dirty="0" err="1">
                <a:solidFill>
                  <a:srgbClr val="023770"/>
                </a:solidFill>
                <a:latin typeface="Calibri"/>
                <a:ea typeface="Calibri"/>
                <a:cs typeface="Calibri"/>
                <a:sym typeface="Calibri"/>
              </a:rPr>
              <a:t>rewards</a:t>
            </a:r>
            <a:r>
              <a:rPr lang="fr-FR" sz="1800" b="0" i="0" u="none" strike="noStrike" cap="none" dirty="0">
                <a:solidFill>
                  <a:srgbClr val="023770"/>
                </a:solidFill>
                <a:latin typeface="Calibri"/>
                <a:ea typeface="Calibri"/>
                <a:cs typeface="Calibri"/>
                <a:sym typeface="Calibri"/>
              </a:rPr>
              <a:t> </a:t>
            </a:r>
            <a:r>
              <a:rPr lang="fr-FR" sz="1800" b="1" i="0" u="none" strike="noStrike" cap="none" dirty="0">
                <a:solidFill>
                  <a:srgbClr val="023770"/>
                </a:solidFill>
                <a:latin typeface="Calibri"/>
                <a:ea typeface="Calibri"/>
                <a:cs typeface="Calibri"/>
                <a:sym typeface="Calibri"/>
              </a:rPr>
              <a:t>expectation</a:t>
            </a:r>
            <a:r>
              <a:rPr lang="fr-FR" sz="1800" b="0" i="0" u="none" strike="noStrike" cap="none" dirty="0">
                <a:solidFill>
                  <a:srgbClr val="023770"/>
                </a:solidFill>
                <a:latin typeface="Calibri"/>
                <a:ea typeface="Calibri"/>
                <a:cs typeface="Calibri"/>
                <a:sym typeface="Calibri"/>
              </a:rPr>
              <a:t> (“</a:t>
            </a:r>
            <a:r>
              <a:rPr lang="fr-FR" sz="1800" b="0" i="0" u="none" strike="noStrike" cap="none" dirty="0" err="1">
                <a:solidFill>
                  <a:srgbClr val="023770"/>
                </a:solidFill>
                <a:latin typeface="Calibri"/>
                <a:ea typeface="Calibri"/>
                <a:cs typeface="Calibri"/>
                <a:sym typeface="Calibri"/>
              </a:rPr>
              <a:t>perseverance</a:t>
            </a:r>
            <a:r>
              <a:rPr lang="fr-FR" sz="1800" b="0" i="0" u="none" strike="noStrike" cap="none" dirty="0">
                <a:solidFill>
                  <a:srgbClr val="023770"/>
                </a:solidFill>
                <a:latin typeface="Calibri"/>
                <a:ea typeface="Calibri"/>
                <a:cs typeface="Calibri"/>
                <a:sym typeface="Calibri"/>
              </a:rPr>
              <a:t>”)</a:t>
            </a:r>
            <a:endParaRPr dirty="0"/>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dirty="0">
              <a:solidFill>
                <a:srgbClr val="023770"/>
              </a:solidFill>
              <a:latin typeface="Calibri"/>
              <a:ea typeface="Calibri"/>
              <a:cs typeface="Calibri"/>
              <a:sym typeface="Calibri"/>
            </a:endParaRPr>
          </a:p>
        </p:txBody>
      </p:sp>
      <p:pic>
        <p:nvPicPr>
          <p:cNvPr id="597" name="Google Shape;597;p25"/>
          <p:cNvPicPr preferRelativeResize="0"/>
          <p:nvPr/>
        </p:nvPicPr>
        <p:blipFill rotWithShape="1">
          <a:blip r:embed="rId10">
            <a:alphaModFix/>
          </a:blip>
          <a:srcRect/>
          <a:stretch/>
        </p:blipFill>
        <p:spPr>
          <a:xfrm>
            <a:off x="1196318" y="3811577"/>
            <a:ext cx="656041" cy="541369"/>
          </a:xfrm>
          <a:prstGeom prst="rect">
            <a:avLst/>
          </a:prstGeom>
          <a:noFill/>
          <a:ln>
            <a:noFill/>
          </a:ln>
        </p:spPr>
      </p:pic>
      <p:pic>
        <p:nvPicPr>
          <p:cNvPr id="598" name="Google Shape;598;p25"/>
          <p:cNvPicPr preferRelativeResize="0"/>
          <p:nvPr/>
        </p:nvPicPr>
        <p:blipFill rotWithShape="1">
          <a:blip r:embed="rId10">
            <a:alphaModFix/>
          </a:blip>
          <a:srcRect/>
          <a:stretch/>
        </p:blipFill>
        <p:spPr>
          <a:xfrm>
            <a:off x="1196318" y="5661571"/>
            <a:ext cx="656041" cy="541369"/>
          </a:xfrm>
          <a:prstGeom prst="rect">
            <a:avLst/>
          </a:prstGeom>
          <a:noFill/>
          <a:ln>
            <a:noFill/>
          </a:ln>
        </p:spPr>
      </p:pic>
      <p:pic>
        <p:nvPicPr>
          <p:cNvPr id="599" name="Google Shape;599;p25"/>
          <p:cNvPicPr preferRelativeResize="0"/>
          <p:nvPr/>
        </p:nvPicPr>
        <p:blipFill rotWithShape="1">
          <a:blip r:embed="rId11">
            <a:alphaModFix/>
          </a:blip>
          <a:srcRect t="28219" r="22701" b="16282"/>
          <a:stretch/>
        </p:blipFill>
        <p:spPr>
          <a:xfrm rot="-5400000">
            <a:off x="1178772" y="2741055"/>
            <a:ext cx="712675" cy="960715"/>
          </a:xfrm>
          <a:prstGeom prst="rect">
            <a:avLst/>
          </a:prstGeom>
          <a:noFill/>
          <a:ln>
            <a:noFill/>
          </a:ln>
        </p:spPr>
      </p:pic>
      <p:pic>
        <p:nvPicPr>
          <p:cNvPr id="600" name="Google Shape;600;p25"/>
          <p:cNvPicPr preferRelativeResize="0"/>
          <p:nvPr/>
        </p:nvPicPr>
        <p:blipFill rotWithShape="1">
          <a:blip r:embed="rId12">
            <a:alphaModFix/>
          </a:blip>
          <a:srcRect/>
          <a:stretch/>
        </p:blipFill>
        <p:spPr>
          <a:xfrm>
            <a:off x="1057032" y="4677396"/>
            <a:ext cx="958435" cy="710269"/>
          </a:xfrm>
          <a:prstGeom prst="rect">
            <a:avLst/>
          </a:prstGeom>
          <a:noFill/>
          <a:ln>
            <a:noFill/>
          </a:ln>
        </p:spPr>
      </p:pic>
      <p:pic>
        <p:nvPicPr>
          <p:cNvPr id="601" name="Google Shape;601;p25"/>
          <p:cNvPicPr preferRelativeResize="0"/>
          <p:nvPr/>
        </p:nvPicPr>
        <p:blipFill rotWithShape="1">
          <a:blip r:embed="rId13">
            <a:alphaModFix/>
          </a:blip>
          <a:srcRect/>
          <a:stretch/>
        </p:blipFill>
        <p:spPr>
          <a:xfrm>
            <a:off x="2659824" y="4146854"/>
            <a:ext cx="115755" cy="223689"/>
          </a:xfrm>
          <a:prstGeom prst="rect">
            <a:avLst/>
          </a:prstGeom>
          <a:noFill/>
          <a:ln>
            <a:noFill/>
          </a:ln>
        </p:spPr>
      </p:pic>
      <p:pic>
        <p:nvPicPr>
          <p:cNvPr id="602" name="Google Shape;602;p25"/>
          <p:cNvPicPr preferRelativeResize="0"/>
          <p:nvPr/>
        </p:nvPicPr>
        <p:blipFill rotWithShape="1">
          <a:blip r:embed="rId14">
            <a:alphaModFix/>
          </a:blip>
          <a:srcRect/>
          <a:stretch/>
        </p:blipFill>
        <p:spPr>
          <a:xfrm>
            <a:off x="2873376" y="5986492"/>
            <a:ext cx="181454" cy="156426"/>
          </a:xfrm>
          <a:prstGeom prst="rect">
            <a:avLst/>
          </a:prstGeom>
          <a:noFill/>
          <a:ln>
            <a:noFill/>
          </a:ln>
        </p:spPr>
      </p:pic>
      <p:pic>
        <p:nvPicPr>
          <p:cNvPr id="603" name="Google Shape;603;p25"/>
          <p:cNvPicPr preferRelativeResize="0"/>
          <p:nvPr/>
        </p:nvPicPr>
        <p:blipFill rotWithShape="1">
          <a:blip r:embed="rId15">
            <a:alphaModFix/>
          </a:blip>
          <a:srcRect/>
          <a:stretch/>
        </p:blipFill>
        <p:spPr>
          <a:xfrm>
            <a:off x="4589367" y="3160756"/>
            <a:ext cx="519096" cy="480164"/>
          </a:xfrm>
          <a:prstGeom prst="rect">
            <a:avLst/>
          </a:prstGeom>
          <a:noFill/>
          <a:ln>
            <a:noFill/>
          </a:ln>
        </p:spPr>
      </p:pic>
      <p:pic>
        <p:nvPicPr>
          <p:cNvPr id="604" name="Google Shape;604;p25"/>
          <p:cNvPicPr preferRelativeResize="0"/>
          <p:nvPr/>
        </p:nvPicPr>
        <p:blipFill rotWithShape="1">
          <a:blip r:embed="rId16">
            <a:alphaModFix/>
          </a:blip>
          <a:srcRect/>
          <a:stretch/>
        </p:blipFill>
        <p:spPr>
          <a:xfrm>
            <a:off x="4589367" y="5801116"/>
            <a:ext cx="1229145" cy="555938"/>
          </a:xfrm>
          <a:prstGeom prst="rect">
            <a:avLst/>
          </a:prstGeom>
          <a:noFill/>
          <a:ln>
            <a:noFill/>
          </a:ln>
        </p:spPr>
      </p:pic>
      <p:pic>
        <p:nvPicPr>
          <p:cNvPr id="605" name="Google Shape;605;p25"/>
          <p:cNvPicPr preferRelativeResize="0"/>
          <p:nvPr/>
        </p:nvPicPr>
        <p:blipFill rotWithShape="1">
          <a:blip r:embed="rId17">
            <a:alphaModFix/>
          </a:blip>
          <a:srcRect/>
          <a:stretch/>
        </p:blipFill>
        <p:spPr>
          <a:xfrm>
            <a:off x="4572297" y="5274302"/>
            <a:ext cx="1211394" cy="217215"/>
          </a:xfrm>
          <a:prstGeom prst="rect">
            <a:avLst/>
          </a:prstGeom>
          <a:noFill/>
          <a:ln>
            <a:noFill/>
          </a:ln>
        </p:spPr>
      </p:pic>
      <p:grpSp>
        <p:nvGrpSpPr>
          <p:cNvPr id="606" name="Google Shape;606;p25"/>
          <p:cNvGrpSpPr/>
          <p:nvPr/>
        </p:nvGrpSpPr>
        <p:grpSpPr>
          <a:xfrm>
            <a:off x="4589367" y="3834617"/>
            <a:ext cx="1401502" cy="535926"/>
            <a:chOff x="4596634" y="3030153"/>
            <a:chExt cx="1401502" cy="535926"/>
          </a:xfrm>
        </p:grpSpPr>
        <p:pic>
          <p:nvPicPr>
            <p:cNvPr id="607" name="Google Shape;607;p25"/>
            <p:cNvPicPr preferRelativeResize="0"/>
            <p:nvPr/>
          </p:nvPicPr>
          <p:blipFill rotWithShape="1">
            <a:blip r:embed="rId18">
              <a:alphaModFix/>
            </a:blip>
            <a:srcRect/>
            <a:stretch/>
          </p:blipFill>
          <p:spPr>
            <a:xfrm>
              <a:off x="4596634" y="3030153"/>
              <a:ext cx="1401502" cy="492420"/>
            </a:xfrm>
            <a:prstGeom prst="rect">
              <a:avLst/>
            </a:prstGeom>
            <a:noFill/>
            <a:ln>
              <a:noFill/>
            </a:ln>
          </p:spPr>
        </p:pic>
        <p:pic>
          <p:nvPicPr>
            <p:cNvPr id="608" name="Google Shape;608;p25"/>
            <p:cNvPicPr preferRelativeResize="0"/>
            <p:nvPr/>
          </p:nvPicPr>
          <p:blipFill rotWithShape="1">
            <a:blip r:embed="rId19">
              <a:alphaModFix/>
            </a:blip>
            <a:srcRect/>
            <a:stretch/>
          </p:blipFill>
          <p:spPr>
            <a:xfrm>
              <a:off x="5656380" y="3176974"/>
              <a:ext cx="303295" cy="389105"/>
            </a:xfrm>
            <a:prstGeom prst="rect">
              <a:avLst/>
            </a:prstGeom>
            <a:noFill/>
            <a:ln>
              <a:noFill/>
            </a:ln>
          </p:spPr>
        </p:pic>
      </p:grpSp>
      <p:pic>
        <p:nvPicPr>
          <p:cNvPr id="609" name="Google Shape;609;p25"/>
          <p:cNvPicPr preferRelativeResize="0"/>
          <p:nvPr/>
        </p:nvPicPr>
        <p:blipFill rotWithShape="1">
          <a:blip r:embed="rId20">
            <a:alphaModFix/>
          </a:blip>
          <a:srcRect/>
          <a:stretch/>
        </p:blipFill>
        <p:spPr>
          <a:xfrm>
            <a:off x="4589367" y="4700497"/>
            <a:ext cx="1317852" cy="171894"/>
          </a:xfrm>
          <a:prstGeom prst="rect">
            <a:avLst/>
          </a:prstGeom>
          <a:noFill/>
          <a:ln>
            <a:noFill/>
          </a:ln>
        </p:spPr>
      </p:pic>
      <p:pic>
        <p:nvPicPr>
          <p:cNvPr id="610" name="Google Shape;610;p25"/>
          <p:cNvPicPr preferRelativeResize="0"/>
          <p:nvPr/>
        </p:nvPicPr>
        <p:blipFill rotWithShape="1">
          <a:blip r:embed="rId21">
            <a:alphaModFix/>
          </a:blip>
          <a:srcRect/>
          <a:stretch/>
        </p:blipFill>
        <p:spPr>
          <a:xfrm>
            <a:off x="4572297" y="2455912"/>
            <a:ext cx="1356263" cy="331641"/>
          </a:xfrm>
          <a:prstGeom prst="rect">
            <a:avLst/>
          </a:prstGeom>
          <a:noFill/>
          <a:ln>
            <a:noFill/>
          </a:ln>
        </p:spPr>
      </p:pic>
      <p:sp>
        <p:nvSpPr>
          <p:cNvPr id="611" name="Google Shape;611;p25"/>
          <p:cNvSpPr txBox="1"/>
          <p:nvPr/>
        </p:nvSpPr>
        <p:spPr>
          <a:xfrm>
            <a:off x="1287720" y="6233928"/>
            <a:ext cx="436007" cy="2230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Calibri"/>
              <a:buNone/>
            </a:pPr>
            <a:r>
              <a:rPr lang="fr-FR" sz="1000" b="0" i="0" u="none" strike="noStrike" cap="none">
                <a:solidFill>
                  <a:srgbClr val="000000"/>
                </a:solidFill>
                <a:latin typeface="Calibri"/>
                <a:ea typeface="Calibri"/>
                <a:cs typeface="Calibri"/>
                <a:sym typeface="Calibri"/>
              </a:rPr>
              <a:t>agent</a:t>
            </a:r>
            <a:endParaRPr sz="1000" b="0" i="0" u="none" strike="noStrike" cap="none">
              <a:solidFill>
                <a:srgbClr val="000000"/>
              </a:solidFill>
              <a:latin typeface="Calibri"/>
              <a:ea typeface="Calibri"/>
              <a:cs typeface="Calibri"/>
              <a:sym typeface="Calibri"/>
            </a:endParaRPr>
          </a:p>
        </p:txBody>
      </p:sp>
      <p:sp>
        <p:nvSpPr>
          <p:cNvPr id="612" name="Google Shape;612;p25"/>
          <p:cNvSpPr/>
          <p:nvPr/>
        </p:nvSpPr>
        <p:spPr>
          <a:xfrm>
            <a:off x="-15854" y="6188898"/>
            <a:ext cx="623889"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050"/>
              <a:buFont typeface="Calibri"/>
              <a:buNone/>
            </a:pPr>
            <a:r>
              <a:rPr lang="fr-FR" sz="1050" b="0" i="0" u="none" strike="noStrike" cap="none">
                <a:solidFill>
                  <a:srgbClr val="FF0000"/>
                </a:solidFill>
                <a:latin typeface="Calibri"/>
                <a:ea typeface="Calibri"/>
                <a:cs typeface="Calibri"/>
                <a:sym typeface="Calibri"/>
              </a:rPr>
              <a:t>Update:</a:t>
            </a:r>
            <a:endParaRPr/>
          </a:p>
        </p:txBody>
      </p:sp>
      <p:sp>
        <p:nvSpPr>
          <p:cNvPr id="613" name="Google Shape;613;p25"/>
          <p:cNvSpPr/>
          <p:nvPr/>
        </p:nvSpPr>
        <p:spPr>
          <a:xfrm>
            <a:off x="4243943" y="981069"/>
            <a:ext cx="7785101" cy="5334787"/>
          </a:xfrm>
          <a:prstGeom prst="roundRect">
            <a:avLst>
              <a:gd name="adj" fmla="val 2183"/>
            </a:avLst>
          </a:prstGeom>
          <a:noFill/>
          <a:ln w="12700" cap="flat" cmpd="sng">
            <a:solidFill>
              <a:srgbClr val="02377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plus fort que </a:t>
            </a:r>
            <a:r>
              <a:rPr lang="en-US" dirty="0" err="1"/>
              <a:t>l’humain</a:t>
            </a:r>
            <a:r>
              <a:rPr lang="en-US" dirty="0"/>
              <a:t> !</a:t>
            </a:r>
            <a:endParaRPr lang="fr-FR" dirty="0"/>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7054" y="2373938"/>
            <a:ext cx="6323879" cy="3556156"/>
          </a:xfrm>
          <a:prstGeom prst="rect">
            <a:avLst/>
          </a:prstGeom>
        </p:spPr>
      </p:pic>
      <p:sp>
        <p:nvSpPr>
          <p:cNvPr id="14" name="ZoneTexte 13"/>
          <p:cNvSpPr txBox="1"/>
          <p:nvPr/>
        </p:nvSpPr>
        <p:spPr>
          <a:xfrm>
            <a:off x="3415896" y="1328337"/>
            <a:ext cx="5698996" cy="379656"/>
          </a:xfrm>
          <a:prstGeom prst="rect">
            <a:avLst/>
          </a:prstGeom>
          <a:solidFill>
            <a:srgbClr val="FFC000"/>
          </a:solidFill>
        </p:spPr>
        <p:txBody>
          <a:bodyPr wrap="none" rtlCol="0">
            <a:spAutoFit/>
          </a:bodyPr>
          <a:lstStyle/>
          <a:p>
            <a:r>
              <a:rPr lang="fr-FR" sz="1867" dirty="0" err="1"/>
              <a:t>AlphaGo</a:t>
            </a:r>
            <a:r>
              <a:rPr lang="fr-FR" sz="1867" dirty="0"/>
              <a:t> par Google </a:t>
            </a:r>
            <a:r>
              <a:rPr lang="fr-FR" sz="1867" dirty="0" err="1"/>
              <a:t>DeepMind</a:t>
            </a:r>
            <a:r>
              <a:rPr lang="fr-FR" sz="1867" dirty="0"/>
              <a:t> vs. Lee </a:t>
            </a:r>
            <a:r>
              <a:rPr lang="fr-FR" sz="1867" dirty="0" err="1"/>
              <a:t>Sedol</a:t>
            </a:r>
            <a:r>
              <a:rPr lang="fr-FR" sz="1867" dirty="0"/>
              <a:t>, 2016</a:t>
            </a:r>
          </a:p>
        </p:txBody>
      </p:sp>
    </p:spTree>
    <p:extLst>
      <p:ext uri="{BB962C8B-B14F-4D97-AF65-F5344CB8AC3E}">
        <p14:creationId xmlns:p14="http://schemas.microsoft.com/office/powerpoint/2010/main" val="5482067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53444" y="1230405"/>
            <a:ext cx="9347200" cy="5257800"/>
          </a:xfrm>
        </p:spPr>
      </p:pic>
      <p:sp>
        <p:nvSpPr>
          <p:cNvPr id="7" name="Titre 1"/>
          <p:cNvSpPr>
            <a:spLocks noGrp="1"/>
          </p:cNvSpPr>
          <p:nvPr>
            <p:ph type="title"/>
          </p:nvPr>
        </p:nvSpPr>
        <p:spPr>
          <a:xfrm>
            <a:off x="491067" y="0"/>
            <a:ext cx="11209867" cy="693107"/>
          </a:xfrm>
        </p:spPr>
        <p:txBody>
          <a:bodyPr/>
          <a:lstStyle/>
          <a:p>
            <a:r>
              <a:rPr lang="en-US" dirty="0"/>
              <a:t>plus fort que </a:t>
            </a:r>
            <a:r>
              <a:rPr lang="en-US" dirty="0" err="1"/>
              <a:t>l’humain</a:t>
            </a:r>
            <a:r>
              <a:rPr lang="en-US" dirty="0"/>
              <a:t> !</a:t>
            </a:r>
            <a:endParaRPr lang="fr-FR" dirty="0"/>
          </a:p>
        </p:txBody>
      </p:sp>
      <p:sp>
        <p:nvSpPr>
          <p:cNvPr id="8" name="ZoneTexte 7"/>
          <p:cNvSpPr txBox="1"/>
          <p:nvPr/>
        </p:nvSpPr>
        <p:spPr>
          <a:xfrm>
            <a:off x="88900" y="688204"/>
            <a:ext cx="5737468" cy="379656"/>
          </a:xfrm>
          <a:prstGeom prst="rect">
            <a:avLst/>
          </a:prstGeom>
          <a:solidFill>
            <a:srgbClr val="FFC000"/>
          </a:solidFill>
        </p:spPr>
        <p:txBody>
          <a:bodyPr wrap="none" rtlCol="0">
            <a:spAutoFit/>
          </a:bodyPr>
          <a:lstStyle/>
          <a:p>
            <a:r>
              <a:rPr lang="fr-FR" sz="1867" dirty="0" err="1"/>
              <a:t>AlphaStar</a:t>
            </a:r>
            <a:r>
              <a:rPr lang="fr-FR" sz="1867" dirty="0"/>
              <a:t> par Google </a:t>
            </a:r>
            <a:r>
              <a:rPr lang="fr-FR" sz="1867" dirty="0" err="1"/>
              <a:t>DeepMind</a:t>
            </a:r>
            <a:r>
              <a:rPr lang="fr-FR" sz="1867" dirty="0"/>
              <a:t> vs. « Mana », 2018</a:t>
            </a:r>
          </a:p>
        </p:txBody>
      </p:sp>
    </p:spTree>
    <p:extLst>
      <p:ext uri="{BB962C8B-B14F-4D97-AF65-F5344CB8AC3E}">
        <p14:creationId xmlns:p14="http://schemas.microsoft.com/office/powerpoint/2010/main" val="1590696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Robotique</a:t>
            </a:r>
          </a:p>
        </p:txBody>
      </p:sp>
      <p:pic>
        <p:nvPicPr>
          <p:cNvPr id="4" name="jkaRO8J_1XI"/>
          <p:cNvPicPr>
            <a:picLocks noRot="1" noChangeAspect="1"/>
          </p:cNvPicPr>
          <p:nvPr>
            <a:videoFile r:link="rId1"/>
          </p:nvPr>
        </p:nvPicPr>
        <p:blipFill>
          <a:blip r:embed="rId3"/>
          <a:stretch>
            <a:fillRect/>
          </a:stretch>
        </p:blipFill>
        <p:spPr>
          <a:xfrm>
            <a:off x="1354667" y="1181100"/>
            <a:ext cx="9482667" cy="5334000"/>
          </a:xfrm>
          <a:prstGeom prst="rect">
            <a:avLst/>
          </a:prstGeom>
        </p:spPr>
      </p:pic>
      <p:sp>
        <p:nvSpPr>
          <p:cNvPr id="5" name="ZoneTexte 4"/>
          <p:cNvSpPr txBox="1"/>
          <p:nvPr/>
        </p:nvSpPr>
        <p:spPr>
          <a:xfrm>
            <a:off x="88901" y="688204"/>
            <a:ext cx="4067139" cy="379656"/>
          </a:xfrm>
          <a:prstGeom prst="rect">
            <a:avLst/>
          </a:prstGeom>
          <a:solidFill>
            <a:srgbClr val="FFC000"/>
          </a:solidFill>
        </p:spPr>
        <p:txBody>
          <a:bodyPr wrap="none" rtlCol="0">
            <a:spAutoFit/>
          </a:bodyPr>
          <a:lstStyle/>
          <a:p>
            <a:r>
              <a:rPr lang="fr-FR" sz="1867" dirty="0"/>
              <a:t>Pepper par </a:t>
            </a:r>
            <a:r>
              <a:rPr lang="fr-FR" sz="1867" dirty="0" err="1"/>
              <a:t>SoftBank</a:t>
            </a:r>
            <a:r>
              <a:rPr lang="fr-FR" sz="1867" dirty="0"/>
              <a:t> </a:t>
            </a:r>
            <a:r>
              <a:rPr lang="fr-FR" sz="1867" dirty="0" err="1"/>
              <a:t>Robotics</a:t>
            </a:r>
            <a:r>
              <a:rPr lang="fr-FR" sz="1867" dirty="0"/>
              <a:t>, 2018</a:t>
            </a:r>
          </a:p>
        </p:txBody>
      </p:sp>
      <p:sp>
        <p:nvSpPr>
          <p:cNvPr id="6" name="ZoneTexte 5">
            <a:extLst>
              <a:ext uri="{FF2B5EF4-FFF2-40B4-BE49-F238E27FC236}">
                <a16:creationId xmlns:a16="http://schemas.microsoft.com/office/drawing/2014/main" id="{FFE013B6-F58B-FA45-B005-DC6CE0E07409}"/>
              </a:ext>
            </a:extLst>
          </p:cNvPr>
          <p:cNvSpPr txBox="1"/>
          <p:nvPr/>
        </p:nvSpPr>
        <p:spPr>
          <a:xfrm>
            <a:off x="1271727" y="6550223"/>
            <a:ext cx="6130030" cy="307777"/>
          </a:xfrm>
          <a:prstGeom prst="rect">
            <a:avLst/>
          </a:prstGeom>
          <a:noFill/>
        </p:spPr>
        <p:txBody>
          <a:bodyPr wrap="square">
            <a:spAutoFit/>
          </a:bodyPr>
          <a:lstStyle/>
          <a:p>
            <a:r>
              <a:rPr lang="fr-FR" dirty="0"/>
              <a:t>https://www.youtube.com/watch?v=jkaRO8J_1XI</a:t>
            </a:r>
          </a:p>
        </p:txBody>
      </p:sp>
    </p:spTree>
    <p:extLst>
      <p:ext uri="{BB962C8B-B14F-4D97-AF65-F5344CB8AC3E}">
        <p14:creationId xmlns:p14="http://schemas.microsoft.com/office/powerpoint/2010/main" val="195730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[2] </a:t>
            </a:r>
            <a:r>
              <a:rPr lang="fr-FR" dirty="0" err="1"/>
              <a:t>Supervised</a:t>
            </a:r>
            <a:r>
              <a:rPr lang="fr-FR" dirty="0"/>
              <a:t> Learning / K </a:t>
            </a:r>
            <a:r>
              <a:rPr lang="fr-FR" dirty="0" err="1"/>
              <a:t>nearest</a:t>
            </a:r>
            <a:r>
              <a:rPr lang="fr-FR" dirty="0"/>
              <a:t> </a:t>
            </a:r>
            <a:r>
              <a:rPr lang="fr-FR" dirty="0" err="1"/>
              <a:t>neighbors</a:t>
            </a:r>
            <a:endParaRPr lang="fr-FR" dirty="0"/>
          </a:p>
        </p:txBody>
      </p:sp>
      <p:pic>
        <p:nvPicPr>
          <p:cNvPr id="10" name="Google Shape;536;p22"/>
          <p:cNvPicPr preferRelativeResize="0"/>
          <p:nvPr/>
        </p:nvPicPr>
        <p:blipFill rotWithShape="1">
          <a:blip r:embed="rId2">
            <a:alphaModFix/>
          </a:blip>
          <a:srcRect l="25686" t="6090" r="57570" b="71586"/>
          <a:stretch/>
        </p:blipFill>
        <p:spPr>
          <a:xfrm>
            <a:off x="915493" y="1342344"/>
            <a:ext cx="2901950" cy="1996624"/>
          </a:xfrm>
          <a:prstGeom prst="rect">
            <a:avLst/>
          </a:prstGeom>
          <a:noFill/>
          <a:ln>
            <a:noFill/>
          </a:ln>
        </p:spPr>
      </p:pic>
      <p:grpSp>
        <p:nvGrpSpPr>
          <p:cNvPr id="11" name="Google Shape;537;p22"/>
          <p:cNvGrpSpPr/>
          <p:nvPr/>
        </p:nvGrpSpPr>
        <p:grpSpPr>
          <a:xfrm>
            <a:off x="3992024" y="1594625"/>
            <a:ext cx="7538338" cy="4995747"/>
            <a:chOff x="2027531" y="2811386"/>
            <a:chExt cx="5201753" cy="4129410"/>
          </a:xfrm>
        </p:grpSpPr>
        <p:pic>
          <p:nvPicPr>
            <p:cNvPr id="12" name="Google Shape;538;p22"/>
            <p:cNvPicPr preferRelativeResize="0"/>
            <p:nvPr/>
          </p:nvPicPr>
          <p:blipFill rotWithShape="1">
            <a:blip r:embed="rId2">
              <a:alphaModFix/>
            </a:blip>
            <a:srcRect l="49602" t="6195" r="-320" b="23000"/>
            <a:stretch/>
          </p:blipFill>
          <p:spPr>
            <a:xfrm>
              <a:off x="2027531" y="2981018"/>
              <a:ext cx="4587378" cy="3959778"/>
            </a:xfrm>
            <a:prstGeom prst="rect">
              <a:avLst/>
            </a:prstGeom>
            <a:noFill/>
            <a:ln>
              <a:noFill/>
            </a:ln>
          </p:spPr>
        </p:pic>
        <p:cxnSp>
          <p:nvCxnSpPr>
            <p:cNvPr id="13" name="Google Shape;539;p22"/>
            <p:cNvCxnSpPr/>
            <p:nvPr/>
          </p:nvCxnSpPr>
          <p:spPr>
            <a:xfrm>
              <a:off x="2146532" y="6821753"/>
              <a:ext cx="3854784" cy="0"/>
            </a:xfrm>
            <a:prstGeom prst="straightConnector1">
              <a:avLst/>
            </a:prstGeom>
            <a:noFill/>
            <a:ln w="9525" cap="flat" cmpd="sng">
              <a:solidFill>
                <a:schemeClr val="accent1"/>
              </a:solidFill>
              <a:prstDash val="solid"/>
              <a:miter lim="800000"/>
              <a:headEnd type="none" w="sm" len="sm"/>
              <a:tailEnd type="triangle" w="med" len="med"/>
            </a:ln>
          </p:spPr>
        </p:cxnSp>
        <p:cxnSp>
          <p:nvCxnSpPr>
            <p:cNvPr id="14" name="Google Shape;540;p22"/>
            <p:cNvCxnSpPr/>
            <p:nvPr/>
          </p:nvCxnSpPr>
          <p:spPr>
            <a:xfrm rot="10800000">
              <a:off x="2155032" y="2969855"/>
              <a:ext cx="0" cy="3856518"/>
            </a:xfrm>
            <a:prstGeom prst="straightConnector1">
              <a:avLst/>
            </a:prstGeom>
            <a:noFill/>
            <a:ln w="9525" cap="flat" cmpd="sng">
              <a:solidFill>
                <a:schemeClr val="accent1"/>
              </a:solidFill>
              <a:prstDash val="solid"/>
              <a:miter lim="800000"/>
              <a:headEnd type="none" w="sm" len="sm"/>
              <a:tailEnd type="triangle" w="med" len="med"/>
            </a:ln>
          </p:spPr>
        </p:cxnSp>
        <p:grpSp>
          <p:nvGrpSpPr>
            <p:cNvPr id="15" name="Google Shape;541;p22"/>
            <p:cNvGrpSpPr/>
            <p:nvPr/>
          </p:nvGrpSpPr>
          <p:grpSpPr>
            <a:xfrm>
              <a:off x="2112208" y="2811386"/>
              <a:ext cx="5117076" cy="4046614"/>
              <a:chOff x="-381058" y="108589"/>
              <a:chExt cx="3822723" cy="3021961"/>
            </a:xfrm>
          </p:grpSpPr>
          <p:sp>
            <p:nvSpPr>
              <p:cNvPr id="20" name="Google Shape;542;p22"/>
              <p:cNvSpPr txBox="1"/>
              <p:nvPr/>
            </p:nvSpPr>
            <p:spPr>
              <a:xfrm>
                <a:off x="-381058" y="108589"/>
                <a:ext cx="959459" cy="189861"/>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000"/>
                  <a:buFont typeface="Arial"/>
                  <a:buNone/>
                </a:pPr>
                <a:r>
                  <a:rPr lang="fr-FR" sz="1000" b="0" i="0" u="none" strike="noStrike" cap="none">
                    <a:solidFill>
                      <a:srgbClr val="000000"/>
                    </a:solidFill>
                    <a:latin typeface="Arial"/>
                    <a:ea typeface="Arial"/>
                    <a:cs typeface="Arial"/>
                    <a:sym typeface="Arial"/>
                  </a:rPr>
                  <a:t>Right pixel intensity</a:t>
                </a:r>
                <a:endParaRPr sz="1200" b="0" i="0" u="none" strike="noStrike" cap="none">
                  <a:solidFill>
                    <a:srgbClr val="000000"/>
                  </a:solidFill>
                  <a:latin typeface="Arial"/>
                  <a:ea typeface="Arial"/>
                  <a:cs typeface="Arial"/>
                  <a:sym typeface="Arial"/>
                </a:endParaRPr>
              </a:p>
            </p:txBody>
          </p:sp>
          <p:sp>
            <p:nvSpPr>
              <p:cNvPr id="21" name="Google Shape;543;p22"/>
              <p:cNvSpPr txBox="1"/>
              <p:nvPr/>
            </p:nvSpPr>
            <p:spPr>
              <a:xfrm>
                <a:off x="2546873" y="2940689"/>
                <a:ext cx="894792" cy="189861"/>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000"/>
                  <a:buFont typeface="Arial"/>
                  <a:buNone/>
                </a:pPr>
                <a:r>
                  <a:rPr lang="fr-FR" sz="1000" b="0" i="0" u="none" strike="noStrike" cap="none">
                    <a:solidFill>
                      <a:srgbClr val="000000"/>
                    </a:solidFill>
                    <a:latin typeface="Arial"/>
                    <a:ea typeface="Arial"/>
                    <a:cs typeface="Arial"/>
                    <a:sym typeface="Arial"/>
                  </a:rPr>
                  <a:t>Left pixel intensity</a:t>
                </a:r>
                <a:endParaRPr sz="1200" b="0" i="0" u="none" strike="noStrike" cap="none">
                  <a:solidFill>
                    <a:srgbClr val="000000"/>
                  </a:solidFill>
                  <a:latin typeface="Arial"/>
                  <a:ea typeface="Arial"/>
                  <a:cs typeface="Arial"/>
                  <a:sym typeface="Arial"/>
                </a:endParaRPr>
              </a:p>
            </p:txBody>
          </p:sp>
        </p:grpSp>
        <p:grpSp>
          <p:nvGrpSpPr>
            <p:cNvPr id="16" name="Google Shape;544;p22"/>
            <p:cNvGrpSpPr/>
            <p:nvPr/>
          </p:nvGrpSpPr>
          <p:grpSpPr>
            <a:xfrm>
              <a:off x="2319249" y="3501784"/>
              <a:ext cx="3288881" cy="2915840"/>
              <a:chOff x="-404188" y="141569"/>
              <a:chExt cx="2456966" cy="2177513"/>
            </a:xfrm>
          </p:grpSpPr>
          <p:sp>
            <p:nvSpPr>
              <p:cNvPr id="18" name="Google Shape;545;p22"/>
              <p:cNvSpPr txBox="1"/>
              <p:nvPr/>
            </p:nvSpPr>
            <p:spPr>
              <a:xfrm>
                <a:off x="-404188" y="141569"/>
                <a:ext cx="546312" cy="201113"/>
              </a:xfrm>
              <a:prstGeom prst="rect">
                <a:avLst/>
              </a:prstGeom>
              <a:solidFill>
                <a:srgbClr val="79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000"/>
                  <a:buFont typeface="Arial"/>
                  <a:buNone/>
                </a:pPr>
                <a:r>
                  <a:rPr lang="fr-FR" sz="1000" b="0" i="0" u="none" strike="noStrike" cap="none">
                    <a:solidFill>
                      <a:srgbClr val="000000"/>
                    </a:solidFill>
                    <a:latin typeface="Arial"/>
                    <a:ea typeface="Arial"/>
                    <a:cs typeface="Arial"/>
                    <a:sym typeface="Arial"/>
                  </a:rPr>
                  <a:t>Turn right</a:t>
                </a:r>
                <a:endParaRPr sz="1000" b="0" i="0" u="none" strike="noStrike" cap="none">
                  <a:solidFill>
                    <a:srgbClr val="000000"/>
                  </a:solidFill>
                  <a:latin typeface="Arial"/>
                  <a:ea typeface="Arial"/>
                  <a:cs typeface="Arial"/>
                  <a:sym typeface="Arial"/>
                </a:endParaRPr>
              </a:p>
            </p:txBody>
          </p:sp>
          <p:sp>
            <p:nvSpPr>
              <p:cNvPr id="19" name="Google Shape;546;p22"/>
              <p:cNvSpPr txBox="1"/>
              <p:nvPr/>
            </p:nvSpPr>
            <p:spPr>
              <a:xfrm>
                <a:off x="1565145" y="2117969"/>
                <a:ext cx="487633" cy="201113"/>
              </a:xfrm>
              <a:prstGeom prst="rect">
                <a:avLst/>
              </a:prstGeom>
              <a:solidFill>
                <a:srgbClr val="CF00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000"/>
                  <a:buFont typeface="Arial"/>
                  <a:buNone/>
                </a:pPr>
                <a:r>
                  <a:rPr lang="fr-FR" sz="1000" b="0" i="0" u="none" strike="noStrike" cap="none">
                    <a:solidFill>
                      <a:srgbClr val="000000"/>
                    </a:solidFill>
                    <a:latin typeface="Arial"/>
                    <a:ea typeface="Arial"/>
                    <a:cs typeface="Arial"/>
                    <a:sym typeface="Arial"/>
                  </a:rPr>
                  <a:t>Turn left</a:t>
                </a:r>
                <a:endParaRPr sz="1000" b="0" i="0" u="none" strike="noStrike" cap="none">
                  <a:solidFill>
                    <a:srgbClr val="000000"/>
                  </a:solidFill>
                  <a:latin typeface="Arial"/>
                  <a:ea typeface="Arial"/>
                  <a:cs typeface="Arial"/>
                  <a:sym typeface="Arial"/>
                </a:endParaRPr>
              </a:p>
            </p:txBody>
          </p:sp>
        </p:grpSp>
        <p:sp>
          <p:nvSpPr>
            <p:cNvPr id="17" name="Google Shape;547;p22"/>
            <p:cNvSpPr txBox="1"/>
            <p:nvPr/>
          </p:nvSpPr>
          <p:spPr>
            <a:xfrm>
              <a:off x="3966412" y="3941441"/>
              <a:ext cx="623889" cy="269304"/>
            </a:xfrm>
            <a:prstGeom prst="rect">
              <a:avLst/>
            </a:prstGeom>
            <a:solidFill>
              <a:srgbClr val="D8D8D8"/>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000"/>
                <a:buFont typeface="Arial"/>
                <a:buNone/>
              </a:pPr>
              <a:r>
                <a:rPr lang="fr-FR" sz="1000" b="0" i="0" u="none" strike="noStrike" cap="none">
                  <a:solidFill>
                    <a:srgbClr val="000000"/>
                  </a:solidFill>
                  <a:latin typeface="Arial"/>
                  <a:ea typeface="Arial"/>
                  <a:cs typeface="Arial"/>
                  <a:sym typeface="Arial"/>
                </a:rPr>
                <a:t>Straight</a:t>
              </a:r>
              <a:endParaRPr sz="10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29514429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[3] </a:t>
            </a:r>
            <a:r>
              <a:rPr lang="fr-FR" dirty="0" err="1"/>
              <a:t>Supervised</a:t>
            </a:r>
            <a:r>
              <a:rPr lang="fr-FR" dirty="0"/>
              <a:t> Learning / Neural Network / </a:t>
            </a:r>
            <a:r>
              <a:rPr lang="fr-FR" dirty="0" err="1"/>
              <a:t>Intruder</a:t>
            </a:r>
            <a:r>
              <a:rPr lang="fr-FR" dirty="0"/>
              <a:t> </a:t>
            </a:r>
            <a:r>
              <a:rPr lang="fr-FR" dirty="0" err="1"/>
              <a:t>detection</a:t>
            </a:r>
            <a:endParaRPr lang="fr-FR" dirty="0"/>
          </a:p>
        </p:txBody>
      </p:sp>
      <p:pic>
        <p:nvPicPr>
          <p:cNvPr id="3" name="Google Shape;555;p23"/>
          <p:cNvPicPr preferRelativeResize="0"/>
          <p:nvPr/>
        </p:nvPicPr>
        <p:blipFill rotWithShape="1">
          <a:blip r:embed="rId2">
            <a:alphaModFix/>
          </a:blip>
          <a:srcRect/>
          <a:stretch/>
        </p:blipFill>
        <p:spPr>
          <a:xfrm>
            <a:off x="3951481" y="1003493"/>
            <a:ext cx="5543550" cy="5724525"/>
          </a:xfrm>
          <a:prstGeom prst="rect">
            <a:avLst/>
          </a:prstGeom>
          <a:noFill/>
          <a:ln>
            <a:noFill/>
          </a:ln>
        </p:spPr>
      </p:pic>
      <p:grpSp>
        <p:nvGrpSpPr>
          <p:cNvPr id="5" name="Google Shape;189;p8"/>
          <p:cNvGrpSpPr/>
          <p:nvPr/>
        </p:nvGrpSpPr>
        <p:grpSpPr>
          <a:xfrm>
            <a:off x="730293" y="1501548"/>
            <a:ext cx="2070068" cy="1379712"/>
            <a:chOff x="7590509" y="2522130"/>
            <a:chExt cx="3419500" cy="2279116"/>
          </a:xfrm>
        </p:grpSpPr>
        <p:pic>
          <p:nvPicPr>
            <p:cNvPr id="7" name="Google Shape;190;p8"/>
            <p:cNvPicPr preferRelativeResize="0"/>
            <p:nvPr/>
          </p:nvPicPr>
          <p:blipFill rotWithShape="1">
            <a:blip r:embed="rId3">
              <a:alphaModFix/>
            </a:blip>
            <a:srcRect/>
            <a:stretch/>
          </p:blipFill>
          <p:spPr>
            <a:xfrm>
              <a:off x="8683249" y="2678568"/>
              <a:ext cx="2151475" cy="1953746"/>
            </a:xfrm>
            <a:prstGeom prst="rect">
              <a:avLst/>
            </a:prstGeom>
            <a:noFill/>
            <a:ln>
              <a:noFill/>
            </a:ln>
          </p:spPr>
        </p:pic>
        <p:sp>
          <p:nvSpPr>
            <p:cNvPr id="8" name="Google Shape;191;p8"/>
            <p:cNvSpPr/>
            <p:nvPr/>
          </p:nvSpPr>
          <p:spPr>
            <a:xfrm>
              <a:off x="7590509" y="2522130"/>
              <a:ext cx="3419500" cy="2279116"/>
            </a:xfrm>
            <a:prstGeom prst="pie">
              <a:avLst>
                <a:gd name="adj1" fmla="val 2205965"/>
                <a:gd name="adj2" fmla="val 5694002"/>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9" name="Google Shape;192;p8"/>
            <p:cNvSpPr txBox="1"/>
            <p:nvPr/>
          </p:nvSpPr>
          <p:spPr>
            <a:xfrm>
              <a:off x="9855430" y="3221788"/>
              <a:ext cx="816077" cy="137270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4800" b="1" dirty="0">
                  <a:solidFill>
                    <a:schemeClr val="accent4"/>
                  </a:solidFill>
                  <a:latin typeface="Calibri"/>
                  <a:ea typeface="Calibri"/>
                  <a:cs typeface="Calibri"/>
                  <a:sym typeface="Calibri"/>
                </a:rPr>
                <a:t>?</a:t>
              </a:r>
              <a:endParaRPr dirty="0"/>
            </a:p>
          </p:txBody>
        </p:sp>
      </p:grpSp>
    </p:spTree>
    <p:extLst>
      <p:ext uri="{BB962C8B-B14F-4D97-AF65-F5344CB8AC3E}">
        <p14:creationId xmlns:p14="http://schemas.microsoft.com/office/powerpoint/2010/main" val="4255892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Outline</a:t>
            </a:r>
            <a:endParaRPr lang="fr-FR" dirty="0"/>
          </a:p>
        </p:txBody>
      </p:sp>
      <p:sp>
        <p:nvSpPr>
          <p:cNvPr id="3" name="ZoneTexte 2"/>
          <p:cNvSpPr txBox="1"/>
          <p:nvPr/>
        </p:nvSpPr>
        <p:spPr>
          <a:xfrm>
            <a:off x="4223271" y="1711204"/>
            <a:ext cx="3416320" cy="3847207"/>
          </a:xfrm>
          <a:prstGeom prst="rect">
            <a:avLst/>
          </a:prstGeom>
          <a:noFill/>
        </p:spPr>
        <p:txBody>
          <a:bodyPr wrap="none" rtlCol="0">
            <a:spAutoFit/>
          </a:bodyPr>
          <a:lstStyle/>
          <a:p>
            <a:r>
              <a:rPr lang="en-US" sz="2800" b="1" dirty="0">
                <a:solidFill>
                  <a:schemeClr val="tx2"/>
                </a:solidFill>
              </a:rPr>
              <a:t>Introduction</a:t>
            </a:r>
          </a:p>
          <a:p>
            <a:endParaRPr lang="en-US" sz="2800" b="1" dirty="0">
              <a:solidFill>
                <a:schemeClr val="tx2"/>
              </a:solidFill>
            </a:endParaRPr>
          </a:p>
          <a:p>
            <a:r>
              <a:rPr lang="en-US" sz="2800" b="1" dirty="0" err="1">
                <a:solidFill>
                  <a:schemeClr val="tx2"/>
                </a:solidFill>
              </a:rPr>
              <a:t>Activités</a:t>
            </a:r>
            <a:endParaRPr lang="en-US" sz="2800" b="1" dirty="0">
              <a:solidFill>
                <a:schemeClr val="tx2"/>
              </a:solidFill>
            </a:endParaRPr>
          </a:p>
          <a:p>
            <a:endParaRPr lang="en-US" sz="2800" b="1" dirty="0">
              <a:solidFill>
                <a:schemeClr val="tx2"/>
              </a:solidFill>
            </a:endParaRPr>
          </a:p>
          <a:p>
            <a:r>
              <a:rPr lang="en-US" sz="2800" b="1" dirty="0">
                <a:solidFill>
                  <a:schemeClr val="tx2"/>
                </a:solidFill>
              </a:rPr>
              <a:t>Résumé</a:t>
            </a:r>
          </a:p>
          <a:p>
            <a:endParaRPr lang="en-US" sz="2800" b="1" dirty="0">
              <a:solidFill>
                <a:schemeClr val="tx2"/>
              </a:solidFill>
            </a:endParaRPr>
          </a:p>
          <a:p>
            <a:r>
              <a:rPr lang="en-US" sz="2800" b="1" dirty="0">
                <a:solidFill>
                  <a:schemeClr val="tx2"/>
                </a:solidFill>
              </a:rPr>
              <a:t>Pour </a:t>
            </a:r>
            <a:r>
              <a:rPr lang="en-US" sz="2800" b="1" dirty="0" err="1">
                <a:solidFill>
                  <a:schemeClr val="tx2"/>
                </a:solidFill>
              </a:rPr>
              <a:t>aller</a:t>
            </a:r>
            <a:r>
              <a:rPr lang="en-US" sz="2800" b="1" dirty="0">
                <a:solidFill>
                  <a:schemeClr val="tx2"/>
                </a:solidFill>
              </a:rPr>
              <a:t> plus loin</a:t>
            </a:r>
            <a:endParaRPr lang="en-US" sz="2400" dirty="0"/>
          </a:p>
          <a:p>
            <a:pPr marL="285750" lvl="4" indent="-285750">
              <a:buFont typeface="Arial" panose="020B0604020202020204" pitchFamily="34" charset="0"/>
              <a:buChar char="•"/>
            </a:pPr>
            <a:endParaRPr lang="en-US" sz="2400" dirty="0"/>
          </a:p>
          <a:p>
            <a:pPr lvl="4"/>
            <a:r>
              <a:rPr lang="en-US" sz="2400" dirty="0"/>
              <a:t>	</a:t>
            </a:r>
            <a:endParaRPr lang="fr-FR" sz="2400" dirty="0"/>
          </a:p>
        </p:txBody>
      </p:sp>
      <p:sp>
        <p:nvSpPr>
          <p:cNvPr id="4" name="Rectangle 3">
            <a:extLst>
              <a:ext uri="{FF2B5EF4-FFF2-40B4-BE49-F238E27FC236}">
                <a16:creationId xmlns:a16="http://schemas.microsoft.com/office/drawing/2014/main" id="{51D6B8C0-6FD7-9599-6300-49BCB67C3EA4}"/>
              </a:ext>
            </a:extLst>
          </p:cNvPr>
          <p:cNvSpPr/>
          <p:nvPr/>
        </p:nvSpPr>
        <p:spPr>
          <a:xfrm>
            <a:off x="3759200" y="1191491"/>
            <a:ext cx="4350327" cy="2124363"/>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523A528-D0EF-6037-91E1-207E32457E5B}"/>
              </a:ext>
            </a:extLst>
          </p:cNvPr>
          <p:cNvSpPr/>
          <p:nvPr/>
        </p:nvSpPr>
        <p:spPr>
          <a:xfrm>
            <a:off x="3759200" y="4073236"/>
            <a:ext cx="4350327" cy="1191490"/>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22563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5B42C9-BD2B-A3E0-17CB-644691880225}"/>
              </a:ext>
            </a:extLst>
          </p:cNvPr>
          <p:cNvSpPr>
            <a:spLocks noGrp="1"/>
          </p:cNvSpPr>
          <p:nvPr>
            <p:ph type="title"/>
          </p:nvPr>
        </p:nvSpPr>
        <p:spPr/>
        <p:txBody>
          <a:bodyPr/>
          <a:lstStyle/>
          <a:p>
            <a:r>
              <a:rPr lang="fr-FR" dirty="0"/>
              <a:t>Terminologies</a:t>
            </a:r>
          </a:p>
        </p:txBody>
      </p:sp>
      <p:sp>
        <p:nvSpPr>
          <p:cNvPr id="3" name="Rectangle : coins arrondis 2">
            <a:extLst>
              <a:ext uri="{FF2B5EF4-FFF2-40B4-BE49-F238E27FC236}">
                <a16:creationId xmlns:a16="http://schemas.microsoft.com/office/drawing/2014/main" id="{1E722667-8058-8298-513A-5947423653A9}"/>
              </a:ext>
            </a:extLst>
          </p:cNvPr>
          <p:cNvSpPr/>
          <p:nvPr/>
        </p:nvSpPr>
        <p:spPr>
          <a:xfrm>
            <a:off x="296091" y="997528"/>
            <a:ext cx="11730447" cy="5689600"/>
          </a:xfrm>
          <a:prstGeom prst="roundRect">
            <a:avLst>
              <a:gd name="adj" fmla="val 3859"/>
            </a:avLst>
          </a:prstGeom>
          <a:noFill/>
          <a:ln w="38100">
            <a:solidFill>
              <a:schemeClr val="bg2"/>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fr-FR" sz="2000" dirty="0">
                <a:solidFill>
                  <a:schemeClr val="tx1"/>
                </a:solidFill>
                <a:latin typeface="Calibri" panose="020F0502020204030204" pitchFamily="34" charset="0"/>
                <a:cs typeface="Calibri" panose="020F0502020204030204" pitchFamily="34" charset="0"/>
              </a:rPr>
              <a:t>Informatique</a:t>
            </a:r>
          </a:p>
        </p:txBody>
      </p:sp>
      <p:sp>
        <p:nvSpPr>
          <p:cNvPr id="4" name="Rectangle : coins arrondis 3">
            <a:extLst>
              <a:ext uri="{FF2B5EF4-FFF2-40B4-BE49-F238E27FC236}">
                <a16:creationId xmlns:a16="http://schemas.microsoft.com/office/drawing/2014/main" id="{0073F483-57FD-F60D-60DF-BBB7C098C10F}"/>
              </a:ext>
            </a:extLst>
          </p:cNvPr>
          <p:cNvSpPr/>
          <p:nvPr/>
        </p:nvSpPr>
        <p:spPr>
          <a:xfrm>
            <a:off x="3519055" y="1459345"/>
            <a:ext cx="8376853" cy="5135420"/>
          </a:xfrm>
          <a:prstGeom prst="roundRect">
            <a:avLst>
              <a:gd name="adj" fmla="val 3859"/>
            </a:avLst>
          </a:prstGeom>
          <a:noFill/>
          <a:ln w="38100">
            <a:solidFill>
              <a:srgbClr val="C00000"/>
            </a:solidFill>
            <a:prstDash val="sysDash"/>
          </a:ln>
        </p:spPr>
        <p:style>
          <a:lnRef idx="1">
            <a:schemeClr val="accent1"/>
          </a:lnRef>
          <a:fillRef idx="3">
            <a:schemeClr val="accent1"/>
          </a:fillRef>
          <a:effectRef idx="2">
            <a:schemeClr val="accent1"/>
          </a:effectRef>
          <a:fontRef idx="minor">
            <a:schemeClr val="lt1"/>
          </a:fontRef>
        </p:style>
        <p:txBody>
          <a:bodyPr rtlCol="0" anchor="t"/>
          <a:lstStyle/>
          <a:p>
            <a:pPr algn="ctr"/>
            <a:r>
              <a:rPr lang="fr-FR" sz="2000" dirty="0">
                <a:solidFill>
                  <a:schemeClr val="tx1"/>
                </a:solidFill>
                <a:latin typeface="Calibri" panose="020F0502020204030204" pitchFamily="34" charset="0"/>
                <a:cs typeface="Calibri" panose="020F0502020204030204" pitchFamily="34" charset="0"/>
              </a:rPr>
              <a:t>« Intelligence Artificielle »</a:t>
            </a:r>
          </a:p>
        </p:txBody>
      </p:sp>
      <p:sp>
        <p:nvSpPr>
          <p:cNvPr id="5" name="ZoneTexte 4">
            <a:extLst>
              <a:ext uri="{FF2B5EF4-FFF2-40B4-BE49-F238E27FC236}">
                <a16:creationId xmlns:a16="http://schemas.microsoft.com/office/drawing/2014/main" id="{D5F7FE2B-7B5E-FD60-7F61-6A488315E7F7}"/>
              </a:ext>
            </a:extLst>
          </p:cNvPr>
          <p:cNvSpPr txBox="1"/>
          <p:nvPr/>
        </p:nvSpPr>
        <p:spPr>
          <a:xfrm>
            <a:off x="683491" y="2105891"/>
            <a:ext cx="2074607" cy="954107"/>
          </a:xfrm>
          <a:prstGeom prst="rect">
            <a:avLst/>
          </a:prstGeom>
          <a:noFill/>
        </p:spPr>
        <p:txBody>
          <a:bodyPr wrap="none" rtlCol="0">
            <a:spAutoFit/>
          </a:bodyPr>
          <a:lstStyle/>
          <a:p>
            <a:r>
              <a:rPr lang="fr-FR" dirty="0">
                <a:solidFill>
                  <a:schemeClr val="bg2"/>
                </a:solidFill>
              </a:rPr>
              <a:t>Automates</a:t>
            </a:r>
          </a:p>
          <a:p>
            <a:r>
              <a:rPr lang="fr-FR" dirty="0">
                <a:solidFill>
                  <a:schemeClr val="bg2"/>
                </a:solidFill>
              </a:rPr>
              <a:t>Voiture télécommandée</a:t>
            </a:r>
          </a:p>
          <a:p>
            <a:r>
              <a:rPr lang="fr-FR" dirty="0">
                <a:solidFill>
                  <a:schemeClr val="bg2"/>
                </a:solidFill>
              </a:rPr>
              <a:t>Interface graphique</a:t>
            </a:r>
          </a:p>
          <a:p>
            <a:r>
              <a:rPr lang="fr-FR" dirty="0">
                <a:solidFill>
                  <a:schemeClr val="bg2"/>
                </a:solidFill>
              </a:rPr>
              <a:t>…</a:t>
            </a:r>
          </a:p>
        </p:txBody>
      </p:sp>
      <p:sp>
        <p:nvSpPr>
          <p:cNvPr id="6" name="Rectangle : coins arrondis 5">
            <a:extLst>
              <a:ext uri="{FF2B5EF4-FFF2-40B4-BE49-F238E27FC236}">
                <a16:creationId xmlns:a16="http://schemas.microsoft.com/office/drawing/2014/main" id="{F6138FD9-5CBC-AF88-5E80-133E0D77AABF}"/>
              </a:ext>
            </a:extLst>
          </p:cNvPr>
          <p:cNvSpPr/>
          <p:nvPr/>
        </p:nvSpPr>
        <p:spPr>
          <a:xfrm>
            <a:off x="3145498" y="2207490"/>
            <a:ext cx="2600035" cy="4267201"/>
          </a:xfrm>
          <a:prstGeom prst="roundRect">
            <a:avLst>
              <a:gd name="adj" fmla="val 3859"/>
            </a:avLst>
          </a:prstGeom>
          <a:solidFill>
            <a:schemeClr val="bg1"/>
          </a:solid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fr-FR" sz="1800" dirty="0">
                <a:solidFill>
                  <a:schemeClr val="tx1"/>
                </a:solidFill>
                <a:latin typeface="Calibri" panose="020F0502020204030204" pitchFamily="34" charset="0"/>
                <a:cs typeface="Calibri" panose="020F0502020204030204" pitchFamily="34" charset="0"/>
              </a:rPr>
              <a:t>Approche cognitiviste</a:t>
            </a:r>
          </a:p>
          <a:p>
            <a:pPr algn="ctr"/>
            <a:r>
              <a:rPr lang="fr-FR" sz="1800" dirty="0">
                <a:solidFill>
                  <a:schemeClr val="tx1"/>
                </a:solidFill>
                <a:latin typeface="Calibri" panose="020F0502020204030204" pitchFamily="34" charset="0"/>
                <a:cs typeface="Calibri" panose="020F0502020204030204" pitchFamily="34" charset="0"/>
              </a:rPr>
              <a:t>(sémantique)</a:t>
            </a:r>
          </a:p>
          <a:p>
            <a:pPr algn="ctr"/>
            <a:endParaRPr lang="fr-FR" sz="1800" dirty="0">
              <a:solidFill>
                <a:schemeClr val="tx1"/>
              </a:solidFill>
              <a:latin typeface="Calibri" panose="020F0502020204030204" pitchFamily="34" charset="0"/>
              <a:cs typeface="Calibri" panose="020F0502020204030204" pitchFamily="34" charset="0"/>
            </a:endParaRPr>
          </a:p>
          <a:p>
            <a:endParaRPr lang="fr-FR" dirty="0">
              <a:solidFill>
                <a:schemeClr val="tx1"/>
              </a:solidFill>
              <a:latin typeface="Arial" panose="020B0604020202020204" pitchFamily="34" charset="0"/>
              <a:cs typeface="Arial" panose="020B0604020202020204" pitchFamily="34" charset="0"/>
            </a:endParaRPr>
          </a:p>
          <a:p>
            <a:r>
              <a:rPr lang="fr-FR" dirty="0">
                <a:solidFill>
                  <a:schemeClr val="bg2"/>
                </a:solidFill>
                <a:latin typeface="Arial" panose="020B0604020202020204" pitchFamily="34" charset="0"/>
                <a:cs typeface="Arial" panose="020B0604020202020204" pitchFamily="34" charset="0"/>
              </a:rPr>
              <a:t>Systèmes experts</a:t>
            </a:r>
          </a:p>
          <a:p>
            <a:r>
              <a:rPr lang="fr-FR" dirty="0">
                <a:solidFill>
                  <a:schemeClr val="bg2"/>
                </a:solidFill>
                <a:latin typeface="Arial" panose="020B0604020202020204" pitchFamily="34" charset="0"/>
                <a:cs typeface="Arial" panose="020B0604020202020204" pitchFamily="34" charset="0"/>
              </a:rPr>
              <a:t>Calcul formel</a:t>
            </a:r>
          </a:p>
        </p:txBody>
      </p:sp>
      <p:sp>
        <p:nvSpPr>
          <p:cNvPr id="7" name="Rectangle : coins arrondis 6">
            <a:extLst>
              <a:ext uri="{FF2B5EF4-FFF2-40B4-BE49-F238E27FC236}">
                <a16:creationId xmlns:a16="http://schemas.microsoft.com/office/drawing/2014/main" id="{291E8671-97E9-59A4-36F7-A2C1E52DB944}"/>
              </a:ext>
            </a:extLst>
          </p:cNvPr>
          <p:cNvSpPr/>
          <p:nvPr/>
        </p:nvSpPr>
        <p:spPr>
          <a:xfrm>
            <a:off x="5837382" y="2207490"/>
            <a:ext cx="4474162" cy="4267201"/>
          </a:xfrm>
          <a:prstGeom prst="roundRect">
            <a:avLst>
              <a:gd name="adj" fmla="val 3859"/>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fr-FR" sz="1800" dirty="0">
                <a:solidFill>
                  <a:schemeClr val="tx1"/>
                </a:solidFill>
                <a:latin typeface="Calibri" panose="020F0502020204030204" pitchFamily="34" charset="0"/>
                <a:cs typeface="Calibri" panose="020F0502020204030204" pitchFamily="34" charset="0"/>
              </a:rPr>
              <a:t>Approche </a:t>
            </a:r>
            <a:r>
              <a:rPr lang="fr-FR" sz="1800" dirty="0" err="1">
                <a:solidFill>
                  <a:schemeClr val="tx1"/>
                </a:solidFill>
                <a:latin typeface="Calibri" panose="020F0502020204030204" pitchFamily="34" charset="0"/>
                <a:cs typeface="Calibri" panose="020F0502020204030204" pitchFamily="34" charset="0"/>
              </a:rPr>
              <a:t>connexioniste</a:t>
            </a:r>
            <a:endParaRPr lang="fr-FR" sz="1800" dirty="0">
              <a:solidFill>
                <a:schemeClr val="tx1"/>
              </a:solidFill>
              <a:latin typeface="Calibri" panose="020F0502020204030204" pitchFamily="34" charset="0"/>
              <a:cs typeface="Calibri" panose="020F0502020204030204" pitchFamily="34" charset="0"/>
            </a:endParaRPr>
          </a:p>
          <a:p>
            <a:pPr algn="ctr"/>
            <a:r>
              <a:rPr lang="fr-FR" sz="1800" dirty="0">
                <a:solidFill>
                  <a:schemeClr val="tx1"/>
                </a:solidFill>
                <a:latin typeface="Calibri" panose="020F0502020204030204" pitchFamily="34" charset="0"/>
                <a:cs typeface="Calibri" panose="020F0502020204030204" pitchFamily="34" charset="0"/>
              </a:rPr>
              <a:t>(Machine Learning)</a:t>
            </a:r>
          </a:p>
        </p:txBody>
      </p:sp>
      <p:sp>
        <p:nvSpPr>
          <p:cNvPr id="8" name="Accolade ouvrante 7">
            <a:extLst>
              <a:ext uri="{FF2B5EF4-FFF2-40B4-BE49-F238E27FC236}">
                <a16:creationId xmlns:a16="http://schemas.microsoft.com/office/drawing/2014/main" id="{74BDF527-E33D-767B-2DA8-9EE27CA8CE45}"/>
              </a:ext>
            </a:extLst>
          </p:cNvPr>
          <p:cNvSpPr/>
          <p:nvPr/>
        </p:nvSpPr>
        <p:spPr>
          <a:xfrm rot="5400000">
            <a:off x="6264822" y="-1203766"/>
            <a:ext cx="258618" cy="6497266"/>
          </a:xfrm>
          <a:prstGeom prst="leftBrace">
            <a:avLst>
              <a:gd name="adj1" fmla="val 8333"/>
              <a:gd name="adj2" fmla="val 71396"/>
            </a:avLst>
          </a:prstGeom>
          <a:ln w="28575">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9" name="ZoneTexte 8">
            <a:extLst>
              <a:ext uri="{FF2B5EF4-FFF2-40B4-BE49-F238E27FC236}">
                <a16:creationId xmlns:a16="http://schemas.microsoft.com/office/drawing/2014/main" id="{83DC326E-5A33-24A9-BD65-F0E4F19DA056}"/>
              </a:ext>
            </a:extLst>
          </p:cNvPr>
          <p:cNvSpPr txBox="1"/>
          <p:nvPr/>
        </p:nvSpPr>
        <p:spPr>
          <a:xfrm>
            <a:off x="4445515" y="1574467"/>
            <a:ext cx="1130438" cy="307777"/>
          </a:xfrm>
          <a:prstGeom prst="rect">
            <a:avLst/>
          </a:prstGeom>
          <a:noFill/>
        </p:spPr>
        <p:txBody>
          <a:bodyPr wrap="none" rtlCol="0">
            <a:spAutoFit/>
          </a:bodyPr>
          <a:lstStyle/>
          <a:p>
            <a:r>
              <a:rPr lang="fr-FR" dirty="0"/>
              <a:t>« IA faible »</a:t>
            </a:r>
          </a:p>
        </p:txBody>
      </p:sp>
      <p:sp>
        <p:nvSpPr>
          <p:cNvPr id="10" name="ZoneTexte 9">
            <a:extLst>
              <a:ext uri="{FF2B5EF4-FFF2-40B4-BE49-F238E27FC236}">
                <a16:creationId xmlns:a16="http://schemas.microsoft.com/office/drawing/2014/main" id="{A997F1F4-AC4E-0433-AE5E-C9C74630BADE}"/>
              </a:ext>
            </a:extLst>
          </p:cNvPr>
          <p:cNvSpPr txBox="1"/>
          <p:nvPr/>
        </p:nvSpPr>
        <p:spPr>
          <a:xfrm>
            <a:off x="9931915" y="1574467"/>
            <a:ext cx="1925527" cy="307777"/>
          </a:xfrm>
          <a:prstGeom prst="rect">
            <a:avLst/>
          </a:prstGeom>
          <a:noFill/>
        </p:spPr>
        <p:txBody>
          <a:bodyPr wrap="none" rtlCol="0">
            <a:spAutoFit/>
          </a:bodyPr>
          <a:lstStyle/>
          <a:p>
            <a:r>
              <a:rPr lang="fr-FR" dirty="0"/>
              <a:t>Demain, « IA forte » ?</a:t>
            </a:r>
          </a:p>
        </p:txBody>
      </p:sp>
      <p:sp>
        <p:nvSpPr>
          <p:cNvPr id="11" name="Accolade ouvrante 10">
            <a:extLst>
              <a:ext uri="{FF2B5EF4-FFF2-40B4-BE49-F238E27FC236}">
                <a16:creationId xmlns:a16="http://schemas.microsoft.com/office/drawing/2014/main" id="{B2E38ADA-D9C2-E605-7FCB-8ED97DE180B7}"/>
              </a:ext>
            </a:extLst>
          </p:cNvPr>
          <p:cNvSpPr/>
          <p:nvPr/>
        </p:nvSpPr>
        <p:spPr>
          <a:xfrm rot="5400000">
            <a:off x="10644909" y="1042721"/>
            <a:ext cx="258618" cy="2004291"/>
          </a:xfrm>
          <a:prstGeom prst="leftBrace">
            <a:avLst>
              <a:gd name="adj1" fmla="val 8333"/>
              <a:gd name="adj2" fmla="val 71396"/>
            </a:avLst>
          </a:prstGeom>
          <a:ln w="28575">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5" name="Rectangle : coins arrondis 14">
            <a:extLst>
              <a:ext uri="{FF2B5EF4-FFF2-40B4-BE49-F238E27FC236}">
                <a16:creationId xmlns:a16="http://schemas.microsoft.com/office/drawing/2014/main" id="{36662B0F-2E48-2C33-3A85-9929BFCD668A}"/>
              </a:ext>
            </a:extLst>
          </p:cNvPr>
          <p:cNvSpPr/>
          <p:nvPr/>
        </p:nvSpPr>
        <p:spPr>
          <a:xfrm>
            <a:off x="10483273" y="2207490"/>
            <a:ext cx="1222962" cy="4267201"/>
          </a:xfrm>
          <a:prstGeom prst="roundRect">
            <a:avLst>
              <a:gd name="adj" fmla="val 3859"/>
            </a:avLst>
          </a:prstGeom>
          <a:noFill/>
          <a:ln w="28575">
            <a:solidFill>
              <a:srgbClr val="C00000"/>
            </a:solidFill>
            <a:prstDash val="sysDot"/>
          </a:ln>
        </p:spPr>
        <p:style>
          <a:lnRef idx="1">
            <a:schemeClr val="accent1"/>
          </a:lnRef>
          <a:fillRef idx="3">
            <a:schemeClr val="accent1"/>
          </a:fillRef>
          <a:effectRef idx="2">
            <a:schemeClr val="accent1"/>
          </a:effectRef>
          <a:fontRef idx="minor">
            <a:schemeClr val="lt1"/>
          </a:fontRef>
        </p:style>
        <p:txBody>
          <a:bodyPr rtlCol="0" anchor="t"/>
          <a:lstStyle/>
          <a:p>
            <a:pPr algn="ctr"/>
            <a:r>
              <a:rPr lang="fr-FR" sz="1800" dirty="0">
                <a:solidFill>
                  <a:schemeClr val="bg1">
                    <a:lumMod val="65000"/>
                  </a:schemeClr>
                </a:solidFill>
                <a:latin typeface="Calibri" panose="020F0502020204030204" pitchFamily="34" charset="0"/>
                <a:cs typeface="Calibri" panose="020F0502020204030204" pitchFamily="34" charset="0"/>
              </a:rPr>
              <a:t>Nouvelles approches ?</a:t>
            </a:r>
          </a:p>
        </p:txBody>
      </p:sp>
      <p:sp>
        <p:nvSpPr>
          <p:cNvPr id="16" name="Rectangle : coins arrondis 15">
            <a:extLst>
              <a:ext uri="{FF2B5EF4-FFF2-40B4-BE49-F238E27FC236}">
                <a16:creationId xmlns:a16="http://schemas.microsoft.com/office/drawing/2014/main" id="{2AC375CF-2B15-5751-60D0-9891A3BE408D}"/>
              </a:ext>
            </a:extLst>
          </p:cNvPr>
          <p:cNvSpPr/>
          <p:nvPr/>
        </p:nvSpPr>
        <p:spPr>
          <a:xfrm>
            <a:off x="5917262" y="2922321"/>
            <a:ext cx="4298156" cy="993897"/>
          </a:xfrm>
          <a:prstGeom prst="roundRect">
            <a:avLst>
              <a:gd name="adj" fmla="val 3859"/>
            </a:avLst>
          </a:prstGeom>
          <a:noFill/>
          <a:ln w="28575">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t"/>
          <a:lstStyle/>
          <a:p>
            <a:r>
              <a:rPr lang="fr-FR" sz="1800" dirty="0">
                <a:solidFill>
                  <a:schemeClr val="tx1"/>
                </a:solidFill>
                <a:latin typeface="Calibri" panose="020F0502020204030204" pitchFamily="34" charset="0"/>
                <a:cs typeface="Calibri" panose="020F0502020204030204" pitchFamily="34" charset="0"/>
              </a:rPr>
              <a:t>Apprentissage Supervisé</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400" b="0" i="0" u="none" strike="noStrike" kern="0" cap="none" spc="0" normalizeH="0" baseline="0" noProof="0" dirty="0">
                <a:ln>
                  <a:noFill/>
                </a:ln>
                <a:solidFill>
                  <a:srgbClr val="007CC1"/>
                </a:solidFill>
                <a:effectLst/>
                <a:uLnTx/>
                <a:uFillTx/>
                <a:latin typeface="Arial" panose="020B0604020202020204" pitchFamily="34" charset="0"/>
                <a:ea typeface="+mn-ea"/>
                <a:cs typeface="Arial" panose="020B0604020202020204" pitchFamily="34" charset="0"/>
                <a:sym typeface="Arial"/>
              </a:rPr>
              <a:t>KNN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dirty="0">
                <a:solidFill>
                  <a:srgbClr val="007CC1"/>
                </a:solidFill>
                <a:latin typeface="Arial" panose="020B0604020202020204" pitchFamily="34" charset="0"/>
                <a:cs typeface="Arial" panose="020B0604020202020204" pitchFamily="34" charset="0"/>
              </a:rPr>
              <a:t>SVM, </a:t>
            </a:r>
            <a:r>
              <a:rPr lang="fr-FR" dirty="0" err="1">
                <a:solidFill>
                  <a:srgbClr val="007CC1"/>
                </a:solidFill>
                <a:latin typeface="Arial" panose="020B0604020202020204" pitchFamily="34" charset="0"/>
                <a:cs typeface="Arial" panose="020B0604020202020204" pitchFamily="34" charset="0"/>
              </a:rPr>
              <a:t>Random</a:t>
            </a:r>
            <a:r>
              <a:rPr lang="fr-FR" dirty="0">
                <a:solidFill>
                  <a:srgbClr val="007CC1"/>
                </a:solidFill>
                <a:latin typeface="Arial" panose="020B0604020202020204" pitchFamily="34" charset="0"/>
                <a:cs typeface="Arial" panose="020B0604020202020204" pitchFamily="34" charset="0"/>
              </a:rPr>
              <a:t> Forest</a:t>
            </a:r>
            <a:endParaRPr kumimoji="0" lang="fr-FR" sz="1400" b="0" i="0" u="none" strike="noStrike" kern="0" cap="none" spc="0" normalizeH="0" baseline="0" noProof="0" dirty="0">
              <a:ln>
                <a:noFill/>
              </a:ln>
              <a:solidFill>
                <a:srgbClr val="007CC1"/>
              </a:solidFill>
              <a:effectLst/>
              <a:uLnTx/>
              <a:uFillTx/>
              <a:latin typeface="Arial" panose="020B0604020202020204" pitchFamily="34" charset="0"/>
              <a:ea typeface="+mn-ea"/>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dirty="0">
                <a:solidFill>
                  <a:srgbClr val="007CC1"/>
                </a:solidFill>
                <a:latin typeface="Arial" panose="020B0604020202020204" pitchFamily="34" charset="0"/>
                <a:cs typeface="Arial" panose="020B0604020202020204" pitchFamily="34" charset="0"/>
              </a:rPr>
              <a:t>Réseaux de neurones</a:t>
            </a:r>
            <a:endParaRPr kumimoji="0" lang="fr-FR" sz="1400" b="0" i="0" u="none" strike="noStrike" kern="0" cap="none" spc="0" normalizeH="0" baseline="0" noProof="0" dirty="0">
              <a:ln>
                <a:noFill/>
              </a:ln>
              <a:solidFill>
                <a:srgbClr val="007CC1"/>
              </a:solidFill>
              <a:effectLst/>
              <a:uLnTx/>
              <a:uFillTx/>
              <a:latin typeface="Arial" panose="020B0604020202020204" pitchFamily="34" charset="0"/>
              <a:ea typeface="+mn-ea"/>
              <a:cs typeface="Arial" panose="020B0604020202020204" pitchFamily="34" charset="0"/>
              <a:sym typeface="Arial"/>
            </a:endParaRPr>
          </a:p>
          <a:p>
            <a:endParaRPr lang="fr-FR" sz="1800" dirty="0">
              <a:solidFill>
                <a:schemeClr val="tx1"/>
              </a:solidFill>
              <a:latin typeface="Calibri" panose="020F0502020204030204" pitchFamily="34" charset="0"/>
              <a:cs typeface="Calibri" panose="020F0502020204030204" pitchFamily="34" charset="0"/>
            </a:endParaRPr>
          </a:p>
        </p:txBody>
      </p:sp>
      <p:sp>
        <p:nvSpPr>
          <p:cNvPr id="17" name="Rectangle : coins arrondis 16">
            <a:extLst>
              <a:ext uri="{FF2B5EF4-FFF2-40B4-BE49-F238E27FC236}">
                <a16:creationId xmlns:a16="http://schemas.microsoft.com/office/drawing/2014/main" id="{6EBFB63C-624B-5060-D3F8-868813D17537}"/>
              </a:ext>
            </a:extLst>
          </p:cNvPr>
          <p:cNvSpPr/>
          <p:nvPr/>
        </p:nvSpPr>
        <p:spPr>
          <a:xfrm>
            <a:off x="5917262" y="4027055"/>
            <a:ext cx="4298156" cy="993897"/>
          </a:xfrm>
          <a:prstGeom prst="roundRect">
            <a:avLst>
              <a:gd name="adj" fmla="val 3859"/>
            </a:avLst>
          </a:prstGeom>
          <a:noFill/>
          <a:ln w="28575">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1800" dirty="0">
                <a:solidFill>
                  <a:schemeClr val="tx1"/>
                </a:solidFill>
                <a:latin typeface="Calibri" panose="020F0502020204030204" pitchFamily="34" charset="0"/>
                <a:cs typeface="Calibri" panose="020F0502020204030204" pitchFamily="34" charset="0"/>
              </a:rPr>
              <a:t>Apprentissage par Renforcement</a:t>
            </a:r>
            <a:endParaRPr kumimoji="0" lang="fr-FR" sz="1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dirty="0">
                <a:solidFill>
                  <a:srgbClr val="007CC1"/>
                </a:solidFill>
                <a:latin typeface="Arial" panose="020B0604020202020204" pitchFamily="34" charset="0"/>
                <a:cs typeface="Arial" panose="020B0604020202020204" pitchFamily="34" charset="0"/>
              </a:rPr>
              <a:t>Value-</a:t>
            </a:r>
            <a:r>
              <a:rPr lang="fr-FR" dirty="0" err="1">
                <a:solidFill>
                  <a:srgbClr val="007CC1"/>
                </a:solidFill>
                <a:latin typeface="Arial" panose="020B0604020202020204" pitchFamily="34" charset="0"/>
                <a:cs typeface="Arial" panose="020B0604020202020204" pitchFamily="34" charset="0"/>
              </a:rPr>
              <a:t>Based</a:t>
            </a:r>
            <a:r>
              <a:rPr lang="fr-FR" dirty="0">
                <a:solidFill>
                  <a:srgbClr val="007CC1"/>
                </a:solidFill>
                <a:latin typeface="Arial" panose="020B0604020202020204" pitchFamily="34" charset="0"/>
                <a:cs typeface="Arial" panose="020B0604020202020204" pitchFamily="34" charset="0"/>
              </a:rPr>
              <a:t> : Q-</a:t>
            </a:r>
            <a:r>
              <a:rPr lang="fr-FR" dirty="0" err="1">
                <a:solidFill>
                  <a:srgbClr val="007CC1"/>
                </a:solidFill>
                <a:latin typeface="Arial" panose="020B0604020202020204" pitchFamily="34" charset="0"/>
                <a:cs typeface="Arial" panose="020B0604020202020204" pitchFamily="34" charset="0"/>
              </a:rPr>
              <a:t>learning</a:t>
            </a:r>
            <a:r>
              <a:rPr lang="fr-FR" dirty="0">
                <a:solidFill>
                  <a:srgbClr val="007CC1"/>
                </a:solidFill>
                <a:latin typeface="Arial" panose="020B0604020202020204" pitchFamily="34" charset="0"/>
                <a:cs typeface="Arial" panose="020B0604020202020204" pitchFamily="34" charset="0"/>
              </a:rPr>
              <a:t>, </a:t>
            </a:r>
            <a:r>
              <a:rPr lang="fr-FR" dirty="0" err="1">
                <a:solidFill>
                  <a:srgbClr val="007CC1"/>
                </a:solidFill>
                <a:latin typeface="Arial" panose="020B0604020202020204" pitchFamily="34" charset="0"/>
                <a:cs typeface="Arial" panose="020B0604020202020204" pitchFamily="34" charset="0"/>
              </a:rPr>
              <a:t>Deep</a:t>
            </a:r>
            <a:r>
              <a:rPr lang="fr-FR" dirty="0">
                <a:solidFill>
                  <a:srgbClr val="007CC1"/>
                </a:solidFill>
                <a:latin typeface="Arial" panose="020B0604020202020204" pitchFamily="34" charset="0"/>
                <a:cs typeface="Arial" panose="020B0604020202020204" pitchFamily="34" charset="0"/>
              </a:rPr>
              <a:t> Q-</a:t>
            </a:r>
            <a:r>
              <a:rPr lang="fr-FR" dirty="0" err="1">
                <a:solidFill>
                  <a:srgbClr val="007CC1"/>
                </a:solidFill>
                <a:latin typeface="Arial" panose="020B0604020202020204" pitchFamily="34" charset="0"/>
                <a:cs typeface="Arial" panose="020B0604020202020204" pitchFamily="34" charset="0"/>
              </a:rPr>
              <a:t>learning</a:t>
            </a:r>
            <a:r>
              <a:rPr lang="fr-FR" dirty="0">
                <a:solidFill>
                  <a:srgbClr val="007CC1"/>
                </a:solidFill>
                <a:latin typeface="Arial" panose="020B0604020202020204" pitchFamily="34" charset="0"/>
                <a:cs typeface="Arial" panose="020B0604020202020204" pitchFamily="34" charset="0"/>
              </a:rPr>
              <a:t> Network</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400" b="0" i="0" u="none" strike="noStrike" kern="0" cap="none" spc="0" normalizeH="0" baseline="0" noProof="0" dirty="0">
                <a:ln>
                  <a:noFill/>
                </a:ln>
                <a:solidFill>
                  <a:srgbClr val="007CC1"/>
                </a:solidFill>
                <a:effectLst/>
                <a:uLnTx/>
                <a:uFillTx/>
                <a:latin typeface="Arial" panose="020B0604020202020204" pitchFamily="34" charset="0"/>
                <a:ea typeface="+mn-ea"/>
                <a:cs typeface="Arial" panose="020B0604020202020204" pitchFamily="34" charset="0"/>
                <a:sym typeface="Arial"/>
              </a:rPr>
              <a:t>Policy-</a:t>
            </a:r>
            <a:r>
              <a:rPr kumimoji="0" lang="fr-FR" sz="1400" b="0" i="0" u="none" strike="noStrike" kern="0" cap="none" spc="0" normalizeH="0" baseline="0" noProof="0" dirty="0" err="1">
                <a:ln>
                  <a:noFill/>
                </a:ln>
                <a:solidFill>
                  <a:srgbClr val="007CC1"/>
                </a:solidFill>
                <a:effectLst/>
                <a:uLnTx/>
                <a:uFillTx/>
                <a:latin typeface="Arial" panose="020B0604020202020204" pitchFamily="34" charset="0"/>
                <a:ea typeface="+mn-ea"/>
                <a:cs typeface="Arial" panose="020B0604020202020204" pitchFamily="34" charset="0"/>
                <a:sym typeface="Arial"/>
              </a:rPr>
              <a:t>Based</a:t>
            </a:r>
            <a:r>
              <a:rPr kumimoji="0" lang="fr-FR" sz="1400" b="0" i="0" u="none" strike="noStrike" kern="0" cap="none" spc="0" normalizeH="0" baseline="0" noProof="0" dirty="0">
                <a:ln>
                  <a:noFill/>
                </a:ln>
                <a:solidFill>
                  <a:srgbClr val="007CC1"/>
                </a:solidFill>
                <a:effectLst/>
                <a:uLnTx/>
                <a:uFillTx/>
                <a:latin typeface="Arial" panose="020B0604020202020204" pitchFamily="34" charset="0"/>
                <a:ea typeface="+mn-ea"/>
                <a:cs typeface="Arial" panose="020B0604020202020204" pitchFamily="34" charset="0"/>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dirty="0">
                <a:solidFill>
                  <a:srgbClr val="007CC1"/>
                </a:solidFill>
                <a:latin typeface="Arial" panose="020B0604020202020204" pitchFamily="34" charset="0"/>
                <a:cs typeface="Arial" panose="020B0604020202020204" pitchFamily="34" charset="0"/>
              </a:rPr>
              <a:t>Combinaison : Actor </a:t>
            </a:r>
            <a:r>
              <a:rPr lang="fr-FR" dirty="0" err="1">
                <a:solidFill>
                  <a:srgbClr val="007CC1"/>
                </a:solidFill>
                <a:latin typeface="Arial" panose="020B0604020202020204" pitchFamily="34" charset="0"/>
                <a:cs typeface="Arial" panose="020B0604020202020204" pitchFamily="34" charset="0"/>
              </a:rPr>
              <a:t>Critic</a:t>
            </a:r>
            <a:r>
              <a:rPr lang="fr-FR" dirty="0">
                <a:solidFill>
                  <a:srgbClr val="007CC1"/>
                </a:solidFill>
                <a:latin typeface="Arial" panose="020B0604020202020204" pitchFamily="34" charset="0"/>
                <a:cs typeface="Arial" panose="020B0604020202020204" pitchFamily="34" charset="0"/>
              </a:rPr>
              <a:t>, …</a:t>
            </a:r>
            <a:endParaRPr kumimoji="0" lang="fr-FR" sz="1400" b="0" i="0" u="none" strike="noStrike" kern="0" cap="none" spc="0" normalizeH="0" baseline="0" noProof="0" dirty="0">
              <a:ln>
                <a:noFill/>
              </a:ln>
              <a:solidFill>
                <a:srgbClr val="007CC1"/>
              </a:solidFill>
              <a:effectLst/>
              <a:uLnTx/>
              <a:uFillTx/>
              <a:latin typeface="Arial" panose="020B0604020202020204" pitchFamily="34" charset="0"/>
              <a:ea typeface="+mn-ea"/>
              <a:cs typeface="Arial" panose="020B0604020202020204" pitchFamily="34" charset="0"/>
              <a:sym typeface="Arial"/>
            </a:endParaRPr>
          </a:p>
          <a:p>
            <a:endParaRPr lang="fr-FR" sz="1800" dirty="0">
              <a:solidFill>
                <a:schemeClr val="tx1"/>
              </a:solidFill>
              <a:latin typeface="Calibri" panose="020F0502020204030204" pitchFamily="34" charset="0"/>
              <a:cs typeface="Calibri" panose="020F0502020204030204" pitchFamily="34" charset="0"/>
            </a:endParaRPr>
          </a:p>
        </p:txBody>
      </p:sp>
      <p:sp>
        <p:nvSpPr>
          <p:cNvPr id="18" name="Rectangle : coins arrondis 17">
            <a:extLst>
              <a:ext uri="{FF2B5EF4-FFF2-40B4-BE49-F238E27FC236}">
                <a16:creationId xmlns:a16="http://schemas.microsoft.com/office/drawing/2014/main" id="{9971B373-CF31-99D2-B590-CB22A38C8892}"/>
              </a:ext>
            </a:extLst>
          </p:cNvPr>
          <p:cNvSpPr/>
          <p:nvPr/>
        </p:nvSpPr>
        <p:spPr>
          <a:xfrm>
            <a:off x="5917262" y="5159338"/>
            <a:ext cx="4298156" cy="993897"/>
          </a:xfrm>
          <a:prstGeom prst="roundRect">
            <a:avLst>
              <a:gd name="adj" fmla="val 3859"/>
            </a:avLst>
          </a:prstGeom>
          <a:noFill/>
          <a:ln w="28575">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1800" dirty="0">
                <a:solidFill>
                  <a:schemeClr val="tx1"/>
                </a:solidFill>
                <a:latin typeface="Calibri" panose="020F0502020204030204" pitchFamily="34" charset="0"/>
                <a:cs typeface="Calibri" panose="020F0502020204030204" pitchFamily="34" charset="0"/>
              </a:rPr>
              <a:t>Apprentissage non Supervisé</a:t>
            </a:r>
            <a:endParaRPr kumimoji="0" lang="fr-FR" sz="1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400" b="0" i="0" u="none" strike="noStrike" kern="0" cap="none" spc="0" normalizeH="0" baseline="0" noProof="0" dirty="0">
                <a:ln>
                  <a:noFill/>
                </a:ln>
                <a:solidFill>
                  <a:srgbClr val="007CC1"/>
                </a:solidFill>
                <a:effectLst/>
                <a:uLnTx/>
                <a:uFillTx/>
                <a:latin typeface="Arial" panose="020B0604020202020204" pitchFamily="34" charset="0"/>
                <a:ea typeface="+mn-ea"/>
                <a:cs typeface="Arial" panose="020B0604020202020204" pitchFamily="34" charset="0"/>
                <a:sym typeface="Arial"/>
              </a:rPr>
              <a:t>Clustering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dirty="0">
                <a:solidFill>
                  <a:srgbClr val="007CC1"/>
                </a:solidFill>
                <a:latin typeface="Arial" panose="020B0604020202020204" pitchFamily="34" charset="0"/>
                <a:cs typeface="Arial" panose="020B0604020202020204" pitchFamily="34" charset="0"/>
              </a:rPr>
              <a:t>Réduction de dimension</a:t>
            </a:r>
            <a:endParaRPr kumimoji="0" lang="fr-FR" sz="1400" b="0" i="0" u="none" strike="noStrike" kern="0" cap="none" spc="0" normalizeH="0" baseline="0" noProof="0" dirty="0">
              <a:ln>
                <a:noFill/>
              </a:ln>
              <a:solidFill>
                <a:srgbClr val="007CC1"/>
              </a:solidFill>
              <a:effectLst/>
              <a:uLnTx/>
              <a:uFillTx/>
              <a:latin typeface="Arial" panose="020B0604020202020204" pitchFamily="34" charset="0"/>
              <a:ea typeface="+mn-ea"/>
              <a:cs typeface="Arial" panose="020B0604020202020204" pitchFamily="34" charset="0"/>
              <a:sym typeface="Arial"/>
            </a:endParaRPr>
          </a:p>
          <a:p>
            <a:endParaRPr lang="fr-FR" sz="1800" dirty="0">
              <a:solidFill>
                <a:schemeClr val="tx1"/>
              </a:solidFill>
              <a:latin typeface="Calibri" panose="020F0502020204030204" pitchFamily="34" charset="0"/>
              <a:cs typeface="Calibri" panose="020F0502020204030204" pitchFamily="34" charset="0"/>
            </a:endParaRPr>
          </a:p>
        </p:txBody>
      </p:sp>
      <p:grpSp>
        <p:nvGrpSpPr>
          <p:cNvPr id="23" name="Groupe 22">
            <a:extLst>
              <a:ext uri="{FF2B5EF4-FFF2-40B4-BE49-F238E27FC236}">
                <a16:creationId xmlns:a16="http://schemas.microsoft.com/office/drawing/2014/main" id="{55775B67-D57B-511A-ABD2-05752969705B}"/>
              </a:ext>
            </a:extLst>
          </p:cNvPr>
          <p:cNvGrpSpPr/>
          <p:nvPr/>
        </p:nvGrpSpPr>
        <p:grpSpPr>
          <a:xfrm>
            <a:off x="8780997" y="3620655"/>
            <a:ext cx="831204" cy="1285346"/>
            <a:chOff x="8780997" y="3620655"/>
            <a:chExt cx="831204" cy="1285346"/>
          </a:xfrm>
        </p:grpSpPr>
        <p:sp>
          <p:nvSpPr>
            <p:cNvPr id="21" name="Forme libre : forme 20">
              <a:extLst>
                <a:ext uri="{FF2B5EF4-FFF2-40B4-BE49-F238E27FC236}">
                  <a16:creationId xmlns:a16="http://schemas.microsoft.com/office/drawing/2014/main" id="{E167DB8C-DD48-F49D-3E11-017225F00753}"/>
                </a:ext>
              </a:extLst>
            </p:cNvPr>
            <p:cNvSpPr/>
            <p:nvPr/>
          </p:nvSpPr>
          <p:spPr>
            <a:xfrm>
              <a:off x="8780997" y="3620655"/>
              <a:ext cx="279876" cy="1252032"/>
            </a:xfrm>
            <a:custGeom>
              <a:avLst/>
              <a:gdLst>
                <a:gd name="connsiteX0" fmla="*/ 2785 w 279876"/>
                <a:gd name="connsiteY0" fmla="*/ 1246909 h 1252032"/>
                <a:gd name="connsiteX1" fmla="*/ 39730 w 279876"/>
                <a:gd name="connsiteY1" fmla="*/ 1154545 h 1252032"/>
                <a:gd name="connsiteX2" fmla="*/ 279876 w 279876"/>
                <a:gd name="connsiteY2" fmla="*/ 581890 h 1252032"/>
                <a:gd name="connsiteX3" fmla="*/ 39730 w 279876"/>
                <a:gd name="connsiteY3" fmla="*/ 0 h 1252032"/>
              </a:gdLst>
              <a:ahLst/>
              <a:cxnLst>
                <a:cxn ang="0">
                  <a:pos x="connsiteX0" y="connsiteY0"/>
                </a:cxn>
                <a:cxn ang="0">
                  <a:pos x="connsiteX1" y="connsiteY1"/>
                </a:cxn>
                <a:cxn ang="0">
                  <a:pos x="connsiteX2" y="connsiteY2"/>
                </a:cxn>
                <a:cxn ang="0">
                  <a:pos x="connsiteX3" y="connsiteY3"/>
                </a:cxn>
              </a:cxnLst>
              <a:rect l="l" t="t" r="r" b="b"/>
              <a:pathLst>
                <a:path w="279876" h="1252032">
                  <a:moveTo>
                    <a:pt x="2785" y="1246909"/>
                  </a:moveTo>
                  <a:cubicBezTo>
                    <a:pt x="-1834" y="1256145"/>
                    <a:pt x="-6452" y="1265381"/>
                    <a:pt x="39730" y="1154545"/>
                  </a:cubicBezTo>
                  <a:cubicBezTo>
                    <a:pt x="85912" y="1043709"/>
                    <a:pt x="279876" y="774314"/>
                    <a:pt x="279876" y="581890"/>
                  </a:cubicBezTo>
                  <a:cubicBezTo>
                    <a:pt x="279876" y="389466"/>
                    <a:pt x="159803" y="194733"/>
                    <a:pt x="39730" y="0"/>
                  </a:cubicBezTo>
                </a:path>
              </a:pathLst>
            </a:custGeom>
            <a:noFill/>
            <a:ln>
              <a:solidFill>
                <a:schemeClr val="bg1">
                  <a:lumMod val="50000"/>
                </a:schemeClr>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1FCFDD84-3EFE-8F01-7CDE-007DCC4755B6}"/>
                </a:ext>
              </a:extLst>
            </p:cNvPr>
            <p:cNvSpPr txBox="1"/>
            <p:nvPr/>
          </p:nvSpPr>
          <p:spPr>
            <a:xfrm>
              <a:off x="8819996" y="4598224"/>
              <a:ext cx="792205" cy="307777"/>
            </a:xfrm>
            <a:prstGeom prst="rect">
              <a:avLst/>
            </a:prstGeom>
            <a:noFill/>
          </p:spPr>
          <p:txBody>
            <a:bodyPr wrap="none" rtlCol="0">
              <a:spAutoFit/>
            </a:bodyPr>
            <a:lstStyle/>
            <a:p>
              <a:r>
                <a:rPr lang="fr-FR" dirty="0">
                  <a:solidFill>
                    <a:schemeClr val="bg1">
                      <a:lumMod val="50000"/>
                    </a:schemeClr>
                  </a:solidFill>
                </a:rPr>
                <a:t>utilisent</a:t>
              </a:r>
            </a:p>
          </p:txBody>
        </p:sp>
      </p:grpSp>
      <p:grpSp>
        <p:nvGrpSpPr>
          <p:cNvPr id="24" name="Groupe 23">
            <a:extLst>
              <a:ext uri="{FF2B5EF4-FFF2-40B4-BE49-F238E27FC236}">
                <a16:creationId xmlns:a16="http://schemas.microsoft.com/office/drawing/2014/main" id="{611E303D-D9E4-FB62-7199-2C9D208059E2}"/>
              </a:ext>
            </a:extLst>
          </p:cNvPr>
          <p:cNvGrpSpPr/>
          <p:nvPr/>
        </p:nvGrpSpPr>
        <p:grpSpPr>
          <a:xfrm>
            <a:off x="9092426" y="3618411"/>
            <a:ext cx="845576" cy="2199643"/>
            <a:chOff x="8732670" y="2673044"/>
            <a:chExt cx="845576" cy="2199643"/>
          </a:xfrm>
        </p:grpSpPr>
        <p:sp>
          <p:nvSpPr>
            <p:cNvPr id="25" name="Forme libre : forme 24">
              <a:extLst>
                <a:ext uri="{FF2B5EF4-FFF2-40B4-BE49-F238E27FC236}">
                  <a16:creationId xmlns:a16="http://schemas.microsoft.com/office/drawing/2014/main" id="{F19AD841-1570-8353-5AD2-B1BF0BE6FAC5}"/>
                </a:ext>
              </a:extLst>
            </p:cNvPr>
            <p:cNvSpPr/>
            <p:nvPr/>
          </p:nvSpPr>
          <p:spPr>
            <a:xfrm>
              <a:off x="9298370" y="2673044"/>
              <a:ext cx="279876" cy="2199643"/>
            </a:xfrm>
            <a:custGeom>
              <a:avLst/>
              <a:gdLst>
                <a:gd name="connsiteX0" fmla="*/ 2785 w 279876"/>
                <a:gd name="connsiteY0" fmla="*/ 1246909 h 1252032"/>
                <a:gd name="connsiteX1" fmla="*/ 39730 w 279876"/>
                <a:gd name="connsiteY1" fmla="*/ 1154545 h 1252032"/>
                <a:gd name="connsiteX2" fmla="*/ 279876 w 279876"/>
                <a:gd name="connsiteY2" fmla="*/ 581890 h 1252032"/>
                <a:gd name="connsiteX3" fmla="*/ 39730 w 279876"/>
                <a:gd name="connsiteY3" fmla="*/ 0 h 1252032"/>
              </a:gdLst>
              <a:ahLst/>
              <a:cxnLst>
                <a:cxn ang="0">
                  <a:pos x="connsiteX0" y="connsiteY0"/>
                </a:cxn>
                <a:cxn ang="0">
                  <a:pos x="connsiteX1" y="connsiteY1"/>
                </a:cxn>
                <a:cxn ang="0">
                  <a:pos x="connsiteX2" y="connsiteY2"/>
                </a:cxn>
                <a:cxn ang="0">
                  <a:pos x="connsiteX3" y="connsiteY3"/>
                </a:cxn>
              </a:cxnLst>
              <a:rect l="l" t="t" r="r" b="b"/>
              <a:pathLst>
                <a:path w="279876" h="1252032">
                  <a:moveTo>
                    <a:pt x="2785" y="1246909"/>
                  </a:moveTo>
                  <a:cubicBezTo>
                    <a:pt x="-1834" y="1256145"/>
                    <a:pt x="-6452" y="1265381"/>
                    <a:pt x="39730" y="1154545"/>
                  </a:cubicBezTo>
                  <a:cubicBezTo>
                    <a:pt x="85912" y="1043709"/>
                    <a:pt x="279876" y="774314"/>
                    <a:pt x="279876" y="581890"/>
                  </a:cubicBezTo>
                  <a:cubicBezTo>
                    <a:pt x="279876" y="389466"/>
                    <a:pt x="159803" y="194733"/>
                    <a:pt x="39730" y="0"/>
                  </a:cubicBezTo>
                </a:path>
              </a:pathLst>
            </a:custGeom>
            <a:noFill/>
            <a:ln>
              <a:solidFill>
                <a:schemeClr val="bg1">
                  <a:lumMod val="50000"/>
                </a:schemeClr>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8B81068B-FA0E-D963-203F-E704B9393D88}"/>
                </a:ext>
              </a:extLst>
            </p:cNvPr>
            <p:cNvSpPr txBox="1"/>
            <p:nvPr/>
          </p:nvSpPr>
          <p:spPr>
            <a:xfrm>
              <a:off x="8732670" y="4299399"/>
              <a:ext cx="792205" cy="307777"/>
            </a:xfrm>
            <a:prstGeom prst="rect">
              <a:avLst/>
            </a:prstGeom>
            <a:noFill/>
          </p:spPr>
          <p:txBody>
            <a:bodyPr wrap="none" rtlCol="0">
              <a:spAutoFit/>
            </a:bodyPr>
            <a:lstStyle/>
            <a:p>
              <a:r>
                <a:rPr lang="fr-FR" dirty="0">
                  <a:solidFill>
                    <a:schemeClr val="bg1">
                      <a:lumMod val="50000"/>
                    </a:schemeClr>
                  </a:solidFill>
                </a:rPr>
                <a:t>utilisent</a:t>
              </a:r>
            </a:p>
          </p:txBody>
        </p:sp>
      </p:grpSp>
    </p:spTree>
    <p:extLst>
      <p:ext uri="{BB962C8B-B14F-4D97-AF65-F5344CB8AC3E}">
        <p14:creationId xmlns:p14="http://schemas.microsoft.com/office/powerpoint/2010/main" val="414085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6">
                                            <p:txEl>
                                              <p:pRg st="1" end="1"/>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6">
                                            <p:txEl>
                                              <p:pRg st="2" end="2"/>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7">
                                            <p:txEl>
                                              <p:pRg st="1" end="1"/>
                                            </p:txEl>
                                          </p:spTgt>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7">
                                            <p:txEl>
                                              <p:pRg st="2" end="2"/>
                                            </p:txEl>
                                          </p:spTgt>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8">
                                            <p:txEl>
                                              <p:pRg st="1" end="1"/>
                                            </p:txEl>
                                          </p:spTgt>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animBg="1"/>
      <p:bldP spid="8" grpId="0" animBg="1"/>
      <p:bldP spid="9" grpId="0"/>
      <p:bldP spid="10" grpId="0"/>
      <p:bldP spid="11" grpId="0" animBg="1"/>
      <p:bldP spid="15" grpId="0" animBg="1"/>
      <p:bldP spid="16" grpId="0" animBg="1"/>
      <p:bldP spid="17"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746949" y="2543110"/>
            <a:ext cx="4821476" cy="2710656"/>
          </a:xfrm>
          <a:prstGeom prst="rect">
            <a:avLst/>
          </a:prstGeom>
        </p:spPr>
      </p:pic>
      <p:sp>
        <p:nvSpPr>
          <p:cNvPr id="5" name="ZoneTexte 4"/>
          <p:cNvSpPr txBox="1"/>
          <p:nvPr/>
        </p:nvSpPr>
        <p:spPr>
          <a:xfrm>
            <a:off x="613731" y="5253766"/>
            <a:ext cx="4815742" cy="338554"/>
          </a:xfrm>
          <a:prstGeom prst="rect">
            <a:avLst/>
          </a:prstGeom>
          <a:noFill/>
        </p:spPr>
        <p:txBody>
          <a:bodyPr wrap="none" rtlCol="0">
            <a:spAutoFit/>
          </a:bodyPr>
          <a:lstStyle/>
          <a:p>
            <a:pPr defTabSz="609585"/>
            <a:r>
              <a:rPr lang="fr-FR" sz="1600" dirty="0">
                <a:solidFill>
                  <a:prstClr val="black">
                    <a:lumMod val="65000"/>
                    <a:lumOff val="35000"/>
                  </a:prstClr>
                </a:solidFill>
                <a:latin typeface="Candara"/>
              </a:rPr>
              <a:t>1997 : IBM </a:t>
            </a:r>
            <a:r>
              <a:rPr lang="fr-FR" sz="1600" dirty="0" err="1">
                <a:solidFill>
                  <a:prstClr val="black">
                    <a:lumMod val="65000"/>
                    <a:lumOff val="35000"/>
                  </a:prstClr>
                </a:solidFill>
                <a:latin typeface="Candara"/>
              </a:rPr>
              <a:t>Deep</a:t>
            </a:r>
            <a:r>
              <a:rPr lang="fr-FR" sz="1600" dirty="0">
                <a:solidFill>
                  <a:prstClr val="black">
                    <a:lumMod val="65000"/>
                    <a:lumOff val="35000"/>
                  </a:prstClr>
                </a:solidFill>
                <a:latin typeface="Candara"/>
              </a:rPr>
              <a:t> Blue </a:t>
            </a:r>
            <a:r>
              <a:rPr lang="fr-FR" sz="1600" dirty="0" err="1">
                <a:solidFill>
                  <a:prstClr val="black">
                    <a:lumMod val="65000"/>
                    <a:lumOff val="35000"/>
                  </a:prstClr>
                </a:solidFill>
                <a:latin typeface="Candara"/>
              </a:rPr>
              <a:t>defeats</a:t>
            </a:r>
            <a:r>
              <a:rPr lang="fr-FR" sz="1600" dirty="0">
                <a:solidFill>
                  <a:prstClr val="black">
                    <a:lumMod val="65000"/>
                    <a:lumOff val="35000"/>
                  </a:prstClr>
                </a:solidFill>
                <a:latin typeface="Candara"/>
              </a:rPr>
              <a:t> Garry Kasparov at </a:t>
            </a:r>
            <a:r>
              <a:rPr lang="fr-FR" sz="1600" dirty="0" err="1">
                <a:solidFill>
                  <a:prstClr val="black">
                    <a:lumMod val="65000"/>
                    <a:lumOff val="35000"/>
                  </a:prstClr>
                </a:solidFill>
                <a:latin typeface="Candara"/>
              </a:rPr>
              <a:t>chess</a:t>
            </a:r>
            <a:endParaRPr lang="en-US" sz="1600" dirty="0">
              <a:solidFill>
                <a:prstClr val="black">
                  <a:lumMod val="65000"/>
                  <a:lumOff val="35000"/>
                </a:prstClr>
              </a:solidFill>
              <a:latin typeface="Candara"/>
            </a:endParaRPr>
          </a:p>
        </p:txBody>
      </p:sp>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8663" y="2543111"/>
            <a:ext cx="4821603" cy="2711369"/>
          </a:xfrm>
          <a:prstGeom prst="rect">
            <a:avLst/>
          </a:prstGeom>
        </p:spPr>
      </p:pic>
      <p:sp>
        <p:nvSpPr>
          <p:cNvPr id="7" name="ZoneTexte 6"/>
          <p:cNvSpPr txBox="1"/>
          <p:nvPr/>
        </p:nvSpPr>
        <p:spPr>
          <a:xfrm>
            <a:off x="6578663" y="5253766"/>
            <a:ext cx="5153975" cy="338554"/>
          </a:xfrm>
          <a:prstGeom prst="rect">
            <a:avLst/>
          </a:prstGeom>
          <a:noFill/>
        </p:spPr>
        <p:txBody>
          <a:bodyPr wrap="none" rtlCol="0">
            <a:spAutoFit/>
          </a:bodyPr>
          <a:lstStyle/>
          <a:p>
            <a:pPr defTabSz="609585"/>
            <a:r>
              <a:rPr lang="fr-FR" sz="1600" dirty="0">
                <a:solidFill>
                  <a:prstClr val="black">
                    <a:lumMod val="65000"/>
                    <a:lumOff val="35000"/>
                  </a:prstClr>
                </a:solidFill>
                <a:latin typeface="Candara"/>
              </a:rPr>
              <a:t>2016 : Google </a:t>
            </a:r>
            <a:r>
              <a:rPr lang="fr-FR" sz="1600" dirty="0" err="1">
                <a:solidFill>
                  <a:prstClr val="black">
                    <a:lumMod val="65000"/>
                    <a:lumOff val="35000"/>
                  </a:prstClr>
                </a:solidFill>
                <a:latin typeface="Candara"/>
              </a:rPr>
              <a:t>Deepmind</a:t>
            </a:r>
            <a:r>
              <a:rPr lang="fr-FR" sz="1600" dirty="0">
                <a:solidFill>
                  <a:prstClr val="black">
                    <a:lumMod val="65000"/>
                    <a:lumOff val="35000"/>
                  </a:prstClr>
                </a:solidFill>
                <a:latin typeface="Candara"/>
              </a:rPr>
              <a:t> </a:t>
            </a:r>
            <a:r>
              <a:rPr lang="fr-FR" sz="1600" dirty="0" err="1">
                <a:solidFill>
                  <a:prstClr val="black">
                    <a:lumMod val="65000"/>
                    <a:lumOff val="35000"/>
                  </a:prstClr>
                </a:solidFill>
                <a:latin typeface="Candara"/>
              </a:rPr>
              <a:t>AlphaGo</a:t>
            </a:r>
            <a:r>
              <a:rPr lang="fr-FR" sz="1600" dirty="0">
                <a:solidFill>
                  <a:prstClr val="black">
                    <a:lumMod val="65000"/>
                    <a:lumOff val="35000"/>
                  </a:prstClr>
                </a:solidFill>
                <a:latin typeface="Candara"/>
              </a:rPr>
              <a:t> </a:t>
            </a:r>
            <a:r>
              <a:rPr lang="fr-FR" sz="1600" dirty="0" err="1">
                <a:solidFill>
                  <a:prstClr val="black">
                    <a:lumMod val="65000"/>
                    <a:lumOff val="35000"/>
                  </a:prstClr>
                </a:solidFill>
                <a:latin typeface="Candara"/>
              </a:rPr>
              <a:t>defeats</a:t>
            </a:r>
            <a:r>
              <a:rPr lang="fr-FR" sz="1600" dirty="0">
                <a:solidFill>
                  <a:prstClr val="black">
                    <a:lumMod val="65000"/>
                    <a:lumOff val="35000"/>
                  </a:prstClr>
                </a:solidFill>
                <a:latin typeface="Candara"/>
              </a:rPr>
              <a:t> Lee </a:t>
            </a:r>
            <a:r>
              <a:rPr lang="fr-FR" sz="1600" dirty="0" err="1">
                <a:solidFill>
                  <a:prstClr val="black">
                    <a:lumMod val="65000"/>
                    <a:lumOff val="35000"/>
                  </a:prstClr>
                </a:solidFill>
                <a:latin typeface="Candara"/>
              </a:rPr>
              <a:t>Sedol</a:t>
            </a:r>
            <a:r>
              <a:rPr lang="fr-FR" sz="1600" dirty="0">
                <a:solidFill>
                  <a:prstClr val="black">
                    <a:lumMod val="65000"/>
                    <a:lumOff val="35000"/>
                  </a:prstClr>
                </a:solidFill>
                <a:latin typeface="Candara"/>
              </a:rPr>
              <a:t> at Go</a:t>
            </a:r>
            <a:endParaRPr lang="en-US" sz="1600" dirty="0">
              <a:solidFill>
                <a:prstClr val="black">
                  <a:lumMod val="65000"/>
                  <a:lumOff val="35000"/>
                </a:prstClr>
              </a:solidFill>
              <a:latin typeface="Candara"/>
            </a:endParaRPr>
          </a:p>
        </p:txBody>
      </p:sp>
      <p:sp>
        <p:nvSpPr>
          <p:cNvPr id="8" name="ZoneTexte 7"/>
          <p:cNvSpPr txBox="1"/>
          <p:nvPr/>
        </p:nvSpPr>
        <p:spPr>
          <a:xfrm>
            <a:off x="4125704" y="1566246"/>
            <a:ext cx="1244251" cy="379656"/>
          </a:xfrm>
          <a:prstGeom prst="rect">
            <a:avLst/>
          </a:prstGeom>
          <a:noFill/>
        </p:spPr>
        <p:txBody>
          <a:bodyPr wrap="none" rtlCol="0">
            <a:spAutoFit/>
          </a:bodyPr>
          <a:lstStyle/>
          <a:p>
            <a:pPr defTabSz="609585"/>
            <a:r>
              <a:rPr lang="en-US" sz="1867" dirty="0">
                <a:solidFill>
                  <a:prstClr val="black"/>
                </a:solidFill>
                <a:latin typeface="Candara"/>
              </a:rPr>
              <a:t>Is this A.I.?</a:t>
            </a:r>
            <a:endParaRPr lang="fr-FR" sz="1867" dirty="0">
              <a:solidFill>
                <a:prstClr val="black"/>
              </a:solidFill>
              <a:latin typeface="Candara"/>
            </a:endParaRPr>
          </a:p>
        </p:txBody>
      </p:sp>
      <p:sp>
        <p:nvSpPr>
          <p:cNvPr id="9" name="ZoneTexte 8"/>
          <p:cNvSpPr txBox="1"/>
          <p:nvPr/>
        </p:nvSpPr>
        <p:spPr>
          <a:xfrm>
            <a:off x="6218664" y="1566246"/>
            <a:ext cx="1244251" cy="379656"/>
          </a:xfrm>
          <a:prstGeom prst="rect">
            <a:avLst/>
          </a:prstGeom>
          <a:noFill/>
        </p:spPr>
        <p:txBody>
          <a:bodyPr wrap="none" rtlCol="0">
            <a:spAutoFit/>
          </a:bodyPr>
          <a:lstStyle/>
          <a:p>
            <a:pPr defTabSz="609585"/>
            <a:r>
              <a:rPr lang="en-US" sz="1867" dirty="0">
                <a:solidFill>
                  <a:prstClr val="black"/>
                </a:solidFill>
                <a:latin typeface="Candara"/>
              </a:rPr>
              <a:t>Is this A.I.?</a:t>
            </a:r>
            <a:endParaRPr lang="fr-FR" sz="1867" dirty="0">
              <a:solidFill>
                <a:prstClr val="black"/>
              </a:solidFill>
              <a:latin typeface="Candara"/>
            </a:endParaRPr>
          </a:p>
        </p:txBody>
      </p:sp>
      <p:cxnSp>
        <p:nvCxnSpPr>
          <p:cNvPr id="11" name="Connecteur droit avec flèche 10"/>
          <p:cNvCxnSpPr/>
          <p:nvPr/>
        </p:nvCxnSpPr>
        <p:spPr>
          <a:xfrm flipH="1">
            <a:off x="3983464" y="1986775"/>
            <a:ext cx="345440" cy="378141"/>
          </a:xfrm>
          <a:prstGeom prst="straightConnector1">
            <a:avLst/>
          </a:prstGeom>
          <a:ln>
            <a:solidFill>
              <a:schemeClr val="tx1">
                <a:lumMod val="85000"/>
                <a:lumOff val="1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2" name="Connecteur droit avec flèche 11"/>
          <p:cNvCxnSpPr/>
          <p:nvPr/>
        </p:nvCxnSpPr>
        <p:spPr>
          <a:xfrm>
            <a:off x="7363376" y="1986775"/>
            <a:ext cx="345440" cy="378141"/>
          </a:xfrm>
          <a:prstGeom prst="straightConnector1">
            <a:avLst/>
          </a:prstGeom>
          <a:ln>
            <a:solidFill>
              <a:schemeClr val="tx1">
                <a:lumMod val="85000"/>
                <a:lumOff val="1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 name="Titre 2"/>
          <p:cNvSpPr>
            <a:spLocks noGrp="1"/>
          </p:cNvSpPr>
          <p:nvPr>
            <p:ph type="title"/>
          </p:nvPr>
        </p:nvSpPr>
        <p:spPr/>
        <p:txBody>
          <a:bodyPr/>
          <a:lstStyle/>
          <a:p>
            <a:r>
              <a:rPr lang="en-US" dirty="0"/>
              <a:t>What is “Artificial Intelligence”?</a:t>
            </a:r>
            <a:endParaRPr lang="fr-FR" dirty="0"/>
          </a:p>
        </p:txBody>
      </p:sp>
    </p:spTree>
    <p:extLst>
      <p:ext uri="{BB962C8B-B14F-4D97-AF65-F5344CB8AC3E}">
        <p14:creationId xmlns:p14="http://schemas.microsoft.com/office/powerpoint/2010/main" val="21846779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21ADBE-7379-D019-A0E7-D67C5542129A}"/>
              </a:ext>
            </a:extLst>
          </p:cNvPr>
          <p:cNvSpPr>
            <a:spLocks noGrp="1"/>
          </p:cNvSpPr>
          <p:nvPr>
            <p:ph type="title"/>
          </p:nvPr>
        </p:nvSpPr>
        <p:spPr/>
        <p:txBody>
          <a:bodyPr/>
          <a:lstStyle/>
          <a:p>
            <a:r>
              <a:rPr lang="fr-FR" dirty="0"/>
              <a:t>Apprentissage Supervisé</a:t>
            </a:r>
          </a:p>
        </p:txBody>
      </p:sp>
      <p:sp>
        <p:nvSpPr>
          <p:cNvPr id="3" name="Rectangle : coins arrondis 2">
            <a:extLst>
              <a:ext uri="{FF2B5EF4-FFF2-40B4-BE49-F238E27FC236}">
                <a16:creationId xmlns:a16="http://schemas.microsoft.com/office/drawing/2014/main" id="{6DD90CB1-5A78-B47D-0FFC-5F57231F5A0A}"/>
              </a:ext>
            </a:extLst>
          </p:cNvPr>
          <p:cNvSpPr/>
          <p:nvPr/>
        </p:nvSpPr>
        <p:spPr>
          <a:xfrm>
            <a:off x="179109" y="3355404"/>
            <a:ext cx="4468305" cy="679268"/>
          </a:xfrm>
          <a:prstGeom prst="roundRect">
            <a:avLst/>
          </a:prstGeom>
          <a:noFill/>
          <a:ln w="19050">
            <a:solidFill>
              <a:schemeClr val="bg2"/>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fr-FR" dirty="0" err="1">
                <a:solidFill>
                  <a:schemeClr val="tx1"/>
                </a:solidFill>
              </a:rPr>
              <a:t>Dataset</a:t>
            </a:r>
            <a:endParaRPr lang="fr-FR" dirty="0">
              <a:solidFill>
                <a:schemeClr val="tx1"/>
              </a:solidFill>
            </a:endParaRPr>
          </a:p>
          <a:p>
            <a:pPr algn="ctr"/>
            <a:r>
              <a:rPr lang="fr-FR" dirty="0">
                <a:solidFill>
                  <a:schemeClr val="tx1"/>
                </a:solidFill>
              </a:rPr>
              <a:t>(x1, y1), (x2, y2), …</a:t>
            </a:r>
          </a:p>
        </p:txBody>
      </p:sp>
      <p:sp>
        <p:nvSpPr>
          <p:cNvPr id="6" name="Rectangle : coins arrondis 5">
            <a:extLst>
              <a:ext uri="{FF2B5EF4-FFF2-40B4-BE49-F238E27FC236}">
                <a16:creationId xmlns:a16="http://schemas.microsoft.com/office/drawing/2014/main" id="{7CEB5841-D0BF-5A5D-3853-6952A27E3C8A}"/>
              </a:ext>
            </a:extLst>
          </p:cNvPr>
          <p:cNvSpPr/>
          <p:nvPr/>
        </p:nvSpPr>
        <p:spPr>
          <a:xfrm>
            <a:off x="5082620" y="1404593"/>
            <a:ext cx="3561760" cy="961535"/>
          </a:xfrm>
          <a:prstGeom prst="roundRect">
            <a:avLst/>
          </a:prstGeom>
          <a:noFill/>
          <a:ln w="19050">
            <a:solidFill>
              <a:schemeClr val="bg2"/>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fr-FR" dirty="0">
                <a:solidFill>
                  <a:schemeClr val="tx1"/>
                </a:solidFill>
              </a:rPr>
              <a:t>Classifieur</a:t>
            </a:r>
          </a:p>
          <a:p>
            <a:pPr algn="ctr"/>
            <a:r>
              <a:rPr lang="fr-FR" dirty="0">
                <a:solidFill>
                  <a:schemeClr val="tx1"/>
                </a:solidFill>
              </a:rPr>
              <a:t>(par exemple, réseau de neurone)</a:t>
            </a:r>
          </a:p>
        </p:txBody>
      </p:sp>
      <p:sp>
        <p:nvSpPr>
          <p:cNvPr id="7" name="Flèche : droite 6">
            <a:extLst>
              <a:ext uri="{FF2B5EF4-FFF2-40B4-BE49-F238E27FC236}">
                <a16:creationId xmlns:a16="http://schemas.microsoft.com/office/drawing/2014/main" id="{145D867E-DA2E-A897-222B-343A920DEFD6}"/>
              </a:ext>
            </a:extLst>
          </p:cNvPr>
          <p:cNvSpPr/>
          <p:nvPr/>
        </p:nvSpPr>
        <p:spPr>
          <a:xfrm rot="18361669">
            <a:off x="4516083" y="2670767"/>
            <a:ext cx="876693" cy="471340"/>
          </a:xfrm>
          <a:prstGeom prst="rightArrow">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Flèche : droite 7">
            <a:extLst>
              <a:ext uri="{FF2B5EF4-FFF2-40B4-BE49-F238E27FC236}">
                <a16:creationId xmlns:a16="http://schemas.microsoft.com/office/drawing/2014/main" id="{0DAEF10A-4472-9383-3069-25733399F113}"/>
              </a:ext>
            </a:extLst>
          </p:cNvPr>
          <p:cNvSpPr/>
          <p:nvPr/>
        </p:nvSpPr>
        <p:spPr>
          <a:xfrm rot="2949806">
            <a:off x="8535966" y="2663395"/>
            <a:ext cx="876693" cy="471340"/>
          </a:xfrm>
          <a:prstGeom prst="rightArrow">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247C28C0-486E-9961-8DE8-853DC0B4E2C9}"/>
              </a:ext>
            </a:extLst>
          </p:cNvPr>
          <p:cNvSpPr txBox="1"/>
          <p:nvPr/>
        </p:nvSpPr>
        <p:spPr>
          <a:xfrm>
            <a:off x="3183767" y="2259427"/>
            <a:ext cx="1526380" cy="307777"/>
          </a:xfrm>
          <a:prstGeom prst="rect">
            <a:avLst/>
          </a:prstGeom>
          <a:noFill/>
        </p:spPr>
        <p:txBody>
          <a:bodyPr wrap="none" rtlCol="0">
            <a:spAutoFit/>
          </a:bodyPr>
          <a:lstStyle/>
          <a:p>
            <a:r>
              <a:rPr lang="fr-FR" dirty="0">
                <a:solidFill>
                  <a:srgbClr val="FF0000"/>
                </a:solidFill>
              </a:rPr>
              <a:t>(1) Entraînement</a:t>
            </a:r>
          </a:p>
        </p:txBody>
      </p:sp>
      <p:sp>
        <p:nvSpPr>
          <p:cNvPr id="10" name="ZoneTexte 9">
            <a:extLst>
              <a:ext uri="{FF2B5EF4-FFF2-40B4-BE49-F238E27FC236}">
                <a16:creationId xmlns:a16="http://schemas.microsoft.com/office/drawing/2014/main" id="{8C7BF3A7-074F-C75C-D182-C477BA4EE7A2}"/>
              </a:ext>
            </a:extLst>
          </p:cNvPr>
          <p:cNvSpPr txBox="1"/>
          <p:nvPr/>
        </p:nvSpPr>
        <p:spPr>
          <a:xfrm>
            <a:off x="9110029" y="2259427"/>
            <a:ext cx="1229824" cy="307777"/>
          </a:xfrm>
          <a:prstGeom prst="rect">
            <a:avLst/>
          </a:prstGeom>
          <a:noFill/>
        </p:spPr>
        <p:txBody>
          <a:bodyPr wrap="none" rtlCol="0">
            <a:spAutoFit/>
          </a:bodyPr>
          <a:lstStyle/>
          <a:p>
            <a:r>
              <a:rPr lang="fr-FR" dirty="0">
                <a:solidFill>
                  <a:srgbClr val="FF0000"/>
                </a:solidFill>
              </a:rPr>
              <a:t>(2) Utilisation</a:t>
            </a:r>
          </a:p>
        </p:txBody>
      </p:sp>
      <p:sp>
        <p:nvSpPr>
          <p:cNvPr id="11" name="ZoneTexte 10">
            <a:extLst>
              <a:ext uri="{FF2B5EF4-FFF2-40B4-BE49-F238E27FC236}">
                <a16:creationId xmlns:a16="http://schemas.microsoft.com/office/drawing/2014/main" id="{BE1FDF10-10AE-D015-B9C7-82D3EAC44122}"/>
              </a:ext>
            </a:extLst>
          </p:cNvPr>
          <p:cNvSpPr txBox="1"/>
          <p:nvPr/>
        </p:nvSpPr>
        <p:spPr>
          <a:xfrm>
            <a:off x="9330441" y="3429000"/>
            <a:ext cx="1309974" cy="307777"/>
          </a:xfrm>
          <a:prstGeom prst="rect">
            <a:avLst/>
          </a:prstGeom>
          <a:noFill/>
        </p:spPr>
        <p:txBody>
          <a:bodyPr wrap="none" rtlCol="0">
            <a:spAutoFit/>
          </a:bodyPr>
          <a:lstStyle/>
          <a:p>
            <a:r>
              <a:rPr lang="fr-FR" dirty="0"/>
              <a:t>x </a:t>
            </a:r>
            <a:r>
              <a:rPr lang="fr-FR" dirty="0">
                <a:sym typeface="Wingdings" panose="05000000000000000000" pitchFamily="2" charset="2"/>
              </a:rPr>
              <a:t> y = F(x) ?</a:t>
            </a:r>
            <a:endParaRPr lang="fr-FR" dirty="0"/>
          </a:p>
        </p:txBody>
      </p:sp>
      <p:sp>
        <p:nvSpPr>
          <p:cNvPr id="12" name="ZoneTexte 11">
            <a:extLst>
              <a:ext uri="{FF2B5EF4-FFF2-40B4-BE49-F238E27FC236}">
                <a16:creationId xmlns:a16="http://schemas.microsoft.com/office/drawing/2014/main" id="{CC93AAEA-2487-2754-8201-2C2F55C3FF10}"/>
              </a:ext>
            </a:extLst>
          </p:cNvPr>
          <p:cNvSpPr txBox="1"/>
          <p:nvPr/>
        </p:nvSpPr>
        <p:spPr>
          <a:xfrm>
            <a:off x="60752" y="2921025"/>
            <a:ext cx="3039615" cy="307777"/>
          </a:xfrm>
          <a:prstGeom prst="rect">
            <a:avLst/>
          </a:prstGeom>
          <a:noFill/>
        </p:spPr>
        <p:txBody>
          <a:bodyPr wrap="none" rtlCol="0">
            <a:spAutoFit/>
          </a:bodyPr>
          <a:lstStyle/>
          <a:p>
            <a:r>
              <a:rPr lang="fr-FR" dirty="0">
                <a:solidFill>
                  <a:srgbClr val="FF0000"/>
                </a:solidFill>
              </a:rPr>
              <a:t>(0) </a:t>
            </a:r>
            <a:r>
              <a:rPr lang="fr-FR" dirty="0" err="1">
                <a:solidFill>
                  <a:srgbClr val="FF0000"/>
                </a:solidFill>
              </a:rPr>
              <a:t>Dataset</a:t>
            </a:r>
            <a:r>
              <a:rPr lang="fr-FR" dirty="0">
                <a:solidFill>
                  <a:srgbClr val="FF0000"/>
                </a:solidFill>
              </a:rPr>
              <a:t> constitué par l’utilisateur</a:t>
            </a:r>
          </a:p>
        </p:txBody>
      </p:sp>
    </p:spTree>
    <p:extLst>
      <p:ext uri="{BB962C8B-B14F-4D97-AF65-F5344CB8AC3E}">
        <p14:creationId xmlns:p14="http://schemas.microsoft.com/office/powerpoint/2010/main" val="4211282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21ADBE-7379-D019-A0E7-D67C5542129A}"/>
              </a:ext>
            </a:extLst>
          </p:cNvPr>
          <p:cNvSpPr>
            <a:spLocks noGrp="1"/>
          </p:cNvSpPr>
          <p:nvPr>
            <p:ph type="title"/>
          </p:nvPr>
        </p:nvSpPr>
        <p:spPr>
          <a:ln>
            <a:noFill/>
          </a:ln>
        </p:spPr>
        <p:txBody>
          <a:bodyPr/>
          <a:lstStyle/>
          <a:p>
            <a:r>
              <a:rPr lang="fr-FR" dirty="0"/>
              <a:t>Apprentissage Supervisé - cas particulier : KNN</a:t>
            </a:r>
          </a:p>
        </p:txBody>
      </p:sp>
      <p:sp>
        <p:nvSpPr>
          <p:cNvPr id="3" name="Rectangle : coins arrondis 2">
            <a:extLst>
              <a:ext uri="{FF2B5EF4-FFF2-40B4-BE49-F238E27FC236}">
                <a16:creationId xmlns:a16="http://schemas.microsoft.com/office/drawing/2014/main" id="{6DD90CB1-5A78-B47D-0FFC-5F57231F5A0A}"/>
              </a:ext>
            </a:extLst>
          </p:cNvPr>
          <p:cNvSpPr/>
          <p:nvPr/>
        </p:nvSpPr>
        <p:spPr>
          <a:xfrm>
            <a:off x="179109" y="3355404"/>
            <a:ext cx="4468305" cy="679268"/>
          </a:xfrm>
          <a:prstGeom prst="roundRect">
            <a:avLst/>
          </a:prstGeom>
          <a:noFill/>
          <a:ln w="19050">
            <a:solidFill>
              <a:schemeClr val="bg2"/>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fr-FR" dirty="0" err="1">
                <a:solidFill>
                  <a:schemeClr val="tx1"/>
                </a:solidFill>
              </a:rPr>
              <a:t>Dataset</a:t>
            </a:r>
            <a:endParaRPr lang="fr-FR" dirty="0">
              <a:solidFill>
                <a:schemeClr val="tx1"/>
              </a:solidFill>
            </a:endParaRPr>
          </a:p>
          <a:p>
            <a:pPr algn="ctr"/>
            <a:r>
              <a:rPr lang="fr-FR" dirty="0">
                <a:solidFill>
                  <a:schemeClr val="tx1"/>
                </a:solidFill>
              </a:rPr>
              <a:t>(x1, y1), (x2, y2), …</a:t>
            </a:r>
          </a:p>
        </p:txBody>
      </p:sp>
      <p:sp>
        <p:nvSpPr>
          <p:cNvPr id="6" name="Rectangle : coins arrondis 5">
            <a:extLst>
              <a:ext uri="{FF2B5EF4-FFF2-40B4-BE49-F238E27FC236}">
                <a16:creationId xmlns:a16="http://schemas.microsoft.com/office/drawing/2014/main" id="{7CEB5841-D0BF-5A5D-3853-6952A27E3C8A}"/>
              </a:ext>
            </a:extLst>
          </p:cNvPr>
          <p:cNvSpPr/>
          <p:nvPr/>
        </p:nvSpPr>
        <p:spPr>
          <a:xfrm>
            <a:off x="5082620" y="1404593"/>
            <a:ext cx="3561760" cy="961535"/>
          </a:xfrm>
          <a:prstGeom prst="roundRect">
            <a:avLst/>
          </a:prstGeom>
          <a:noFill/>
          <a:ln w="19050">
            <a:solidFill>
              <a:schemeClr val="bg2"/>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fr-FR" dirty="0">
                <a:solidFill>
                  <a:schemeClr val="tx1"/>
                </a:solidFill>
              </a:rPr>
              <a:t>Classifieur</a:t>
            </a:r>
          </a:p>
          <a:p>
            <a:pPr algn="ctr"/>
            <a:r>
              <a:rPr lang="fr-FR" dirty="0">
                <a:solidFill>
                  <a:schemeClr val="tx1"/>
                </a:solidFill>
              </a:rPr>
              <a:t>(par exemple, réseau de neurone)</a:t>
            </a:r>
          </a:p>
        </p:txBody>
      </p:sp>
      <p:sp>
        <p:nvSpPr>
          <p:cNvPr id="7" name="Flèche : droite 6">
            <a:extLst>
              <a:ext uri="{FF2B5EF4-FFF2-40B4-BE49-F238E27FC236}">
                <a16:creationId xmlns:a16="http://schemas.microsoft.com/office/drawing/2014/main" id="{145D867E-DA2E-A897-222B-343A920DEFD6}"/>
              </a:ext>
            </a:extLst>
          </p:cNvPr>
          <p:cNvSpPr/>
          <p:nvPr/>
        </p:nvSpPr>
        <p:spPr>
          <a:xfrm rot="18361669">
            <a:off x="4516083" y="2670767"/>
            <a:ext cx="876693" cy="471340"/>
          </a:xfrm>
          <a:prstGeom prst="rightArrow">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Flèche : droite 7">
            <a:extLst>
              <a:ext uri="{FF2B5EF4-FFF2-40B4-BE49-F238E27FC236}">
                <a16:creationId xmlns:a16="http://schemas.microsoft.com/office/drawing/2014/main" id="{0DAEF10A-4472-9383-3069-25733399F113}"/>
              </a:ext>
            </a:extLst>
          </p:cNvPr>
          <p:cNvSpPr/>
          <p:nvPr/>
        </p:nvSpPr>
        <p:spPr>
          <a:xfrm rot="2949806">
            <a:off x="8535966" y="2663395"/>
            <a:ext cx="876693" cy="471340"/>
          </a:xfrm>
          <a:prstGeom prst="rightArrow">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247C28C0-486E-9961-8DE8-853DC0B4E2C9}"/>
              </a:ext>
            </a:extLst>
          </p:cNvPr>
          <p:cNvSpPr txBox="1"/>
          <p:nvPr/>
        </p:nvSpPr>
        <p:spPr>
          <a:xfrm>
            <a:off x="3183767" y="2259427"/>
            <a:ext cx="1526380" cy="307777"/>
          </a:xfrm>
          <a:prstGeom prst="rect">
            <a:avLst/>
          </a:prstGeom>
          <a:noFill/>
        </p:spPr>
        <p:txBody>
          <a:bodyPr wrap="none" rtlCol="0">
            <a:spAutoFit/>
          </a:bodyPr>
          <a:lstStyle/>
          <a:p>
            <a:r>
              <a:rPr lang="fr-FR" dirty="0">
                <a:solidFill>
                  <a:srgbClr val="FF0000"/>
                </a:solidFill>
              </a:rPr>
              <a:t>(1) Entraînement</a:t>
            </a:r>
          </a:p>
        </p:txBody>
      </p:sp>
      <p:sp>
        <p:nvSpPr>
          <p:cNvPr id="10" name="ZoneTexte 9">
            <a:extLst>
              <a:ext uri="{FF2B5EF4-FFF2-40B4-BE49-F238E27FC236}">
                <a16:creationId xmlns:a16="http://schemas.microsoft.com/office/drawing/2014/main" id="{8C7BF3A7-074F-C75C-D182-C477BA4EE7A2}"/>
              </a:ext>
            </a:extLst>
          </p:cNvPr>
          <p:cNvSpPr txBox="1"/>
          <p:nvPr/>
        </p:nvSpPr>
        <p:spPr>
          <a:xfrm>
            <a:off x="9110029" y="2259427"/>
            <a:ext cx="1229824" cy="307777"/>
          </a:xfrm>
          <a:prstGeom prst="rect">
            <a:avLst/>
          </a:prstGeom>
          <a:noFill/>
        </p:spPr>
        <p:txBody>
          <a:bodyPr wrap="none" rtlCol="0">
            <a:spAutoFit/>
          </a:bodyPr>
          <a:lstStyle/>
          <a:p>
            <a:r>
              <a:rPr lang="fr-FR" dirty="0">
                <a:solidFill>
                  <a:srgbClr val="FF0000"/>
                </a:solidFill>
              </a:rPr>
              <a:t>(2) Utilisation</a:t>
            </a:r>
          </a:p>
        </p:txBody>
      </p:sp>
      <p:sp>
        <p:nvSpPr>
          <p:cNvPr id="11" name="ZoneTexte 10">
            <a:extLst>
              <a:ext uri="{FF2B5EF4-FFF2-40B4-BE49-F238E27FC236}">
                <a16:creationId xmlns:a16="http://schemas.microsoft.com/office/drawing/2014/main" id="{BE1FDF10-10AE-D015-B9C7-82D3EAC44122}"/>
              </a:ext>
            </a:extLst>
          </p:cNvPr>
          <p:cNvSpPr txBox="1"/>
          <p:nvPr/>
        </p:nvSpPr>
        <p:spPr>
          <a:xfrm>
            <a:off x="9330441" y="3429000"/>
            <a:ext cx="788999" cy="307777"/>
          </a:xfrm>
          <a:prstGeom prst="rect">
            <a:avLst/>
          </a:prstGeom>
          <a:noFill/>
        </p:spPr>
        <p:txBody>
          <a:bodyPr wrap="none" rtlCol="0">
            <a:spAutoFit/>
          </a:bodyPr>
          <a:lstStyle/>
          <a:p>
            <a:r>
              <a:rPr lang="fr-FR" dirty="0"/>
              <a:t>x </a:t>
            </a:r>
            <a:r>
              <a:rPr lang="fr-FR" dirty="0">
                <a:sym typeface="Wingdings" panose="05000000000000000000" pitchFamily="2" charset="2"/>
              </a:rPr>
              <a:t> y ?</a:t>
            </a:r>
            <a:endParaRPr lang="fr-FR" dirty="0"/>
          </a:p>
        </p:txBody>
      </p:sp>
      <p:sp>
        <p:nvSpPr>
          <p:cNvPr id="4" name="Croix 3">
            <a:extLst>
              <a:ext uri="{FF2B5EF4-FFF2-40B4-BE49-F238E27FC236}">
                <a16:creationId xmlns:a16="http://schemas.microsoft.com/office/drawing/2014/main" id="{F8DF0961-3A0A-67CD-C213-A912CAD633E3}"/>
              </a:ext>
            </a:extLst>
          </p:cNvPr>
          <p:cNvSpPr/>
          <p:nvPr/>
        </p:nvSpPr>
        <p:spPr>
          <a:xfrm rot="2777904">
            <a:off x="5628157" y="792330"/>
            <a:ext cx="2267596" cy="2198595"/>
          </a:xfrm>
          <a:prstGeom prst="plus">
            <a:avLst>
              <a:gd name="adj" fmla="val 41690"/>
            </a:avLst>
          </a:prstGeom>
          <a:solidFill>
            <a:srgbClr val="FF0000">
              <a:alpha val="6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Croix 4">
            <a:extLst>
              <a:ext uri="{FF2B5EF4-FFF2-40B4-BE49-F238E27FC236}">
                <a16:creationId xmlns:a16="http://schemas.microsoft.com/office/drawing/2014/main" id="{D6652893-23C8-6509-1D31-7630B3608620}"/>
              </a:ext>
            </a:extLst>
          </p:cNvPr>
          <p:cNvSpPr/>
          <p:nvPr/>
        </p:nvSpPr>
        <p:spPr>
          <a:xfrm rot="2777904">
            <a:off x="3637533" y="1902737"/>
            <a:ext cx="1552695" cy="1505448"/>
          </a:xfrm>
          <a:prstGeom prst="plus">
            <a:avLst>
              <a:gd name="adj" fmla="val 41690"/>
            </a:avLst>
          </a:prstGeom>
          <a:solidFill>
            <a:srgbClr val="FF0000">
              <a:alpha val="6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Croix 12">
            <a:extLst>
              <a:ext uri="{FF2B5EF4-FFF2-40B4-BE49-F238E27FC236}">
                <a16:creationId xmlns:a16="http://schemas.microsoft.com/office/drawing/2014/main" id="{0FF3813C-737E-B62E-41B2-2614C0375CAC}"/>
              </a:ext>
            </a:extLst>
          </p:cNvPr>
          <p:cNvSpPr/>
          <p:nvPr/>
        </p:nvSpPr>
        <p:spPr>
          <a:xfrm rot="2777904">
            <a:off x="8525319" y="1902737"/>
            <a:ext cx="1552695" cy="1505448"/>
          </a:xfrm>
          <a:prstGeom prst="plus">
            <a:avLst>
              <a:gd name="adj" fmla="val 41690"/>
            </a:avLst>
          </a:prstGeom>
          <a:solidFill>
            <a:srgbClr val="FF0000">
              <a:alpha val="6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B65BA678-787B-C7B6-5952-26929B7ADBED}"/>
              </a:ext>
            </a:extLst>
          </p:cNvPr>
          <p:cNvSpPr txBox="1"/>
          <p:nvPr/>
        </p:nvSpPr>
        <p:spPr>
          <a:xfrm>
            <a:off x="6459260" y="3258011"/>
            <a:ext cx="962123" cy="307777"/>
          </a:xfrm>
          <a:prstGeom prst="rect">
            <a:avLst/>
          </a:prstGeom>
          <a:noFill/>
        </p:spPr>
        <p:txBody>
          <a:bodyPr wrap="none" rtlCol="0">
            <a:spAutoFit/>
          </a:bodyPr>
          <a:lstStyle/>
          <a:p>
            <a:r>
              <a:rPr lang="fr-FR" dirty="0">
                <a:solidFill>
                  <a:srgbClr val="FF0000"/>
                </a:solidFill>
              </a:rPr>
              <a:t>Utilisation</a:t>
            </a:r>
          </a:p>
        </p:txBody>
      </p:sp>
      <p:sp>
        <p:nvSpPr>
          <p:cNvPr id="15" name="Flèche : droite 14">
            <a:extLst>
              <a:ext uri="{FF2B5EF4-FFF2-40B4-BE49-F238E27FC236}">
                <a16:creationId xmlns:a16="http://schemas.microsoft.com/office/drawing/2014/main" id="{70474D8E-96F6-7FA4-126A-2A499AA083EA}"/>
              </a:ext>
            </a:extLst>
          </p:cNvPr>
          <p:cNvSpPr/>
          <p:nvPr/>
        </p:nvSpPr>
        <p:spPr>
          <a:xfrm>
            <a:off x="4954429" y="3446746"/>
            <a:ext cx="4234039" cy="471340"/>
          </a:xfrm>
          <a:prstGeom prst="rightArrow">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435212D0-1C7E-5183-1C80-E554291E9FD6}"/>
              </a:ext>
            </a:extLst>
          </p:cNvPr>
          <p:cNvSpPr txBox="1"/>
          <p:nvPr/>
        </p:nvSpPr>
        <p:spPr>
          <a:xfrm>
            <a:off x="60752" y="2921025"/>
            <a:ext cx="3039615" cy="307777"/>
          </a:xfrm>
          <a:prstGeom prst="rect">
            <a:avLst/>
          </a:prstGeom>
          <a:noFill/>
        </p:spPr>
        <p:txBody>
          <a:bodyPr wrap="none" rtlCol="0">
            <a:spAutoFit/>
          </a:bodyPr>
          <a:lstStyle/>
          <a:p>
            <a:r>
              <a:rPr lang="fr-FR" dirty="0">
                <a:solidFill>
                  <a:srgbClr val="FF0000"/>
                </a:solidFill>
              </a:rPr>
              <a:t>(0) </a:t>
            </a:r>
            <a:r>
              <a:rPr lang="fr-FR" dirty="0" err="1">
                <a:solidFill>
                  <a:srgbClr val="FF0000"/>
                </a:solidFill>
              </a:rPr>
              <a:t>Dataset</a:t>
            </a:r>
            <a:r>
              <a:rPr lang="fr-FR" dirty="0">
                <a:solidFill>
                  <a:srgbClr val="FF0000"/>
                </a:solidFill>
              </a:rPr>
              <a:t> constitué par l’utilisateur</a:t>
            </a:r>
          </a:p>
        </p:txBody>
      </p:sp>
    </p:spTree>
    <p:extLst>
      <p:ext uri="{BB962C8B-B14F-4D97-AF65-F5344CB8AC3E}">
        <p14:creationId xmlns:p14="http://schemas.microsoft.com/office/powerpoint/2010/main" val="20122778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21ADBE-7379-D019-A0E7-D67C5542129A}"/>
              </a:ext>
            </a:extLst>
          </p:cNvPr>
          <p:cNvSpPr>
            <a:spLocks noGrp="1"/>
          </p:cNvSpPr>
          <p:nvPr>
            <p:ph type="title"/>
          </p:nvPr>
        </p:nvSpPr>
        <p:spPr/>
        <p:txBody>
          <a:bodyPr/>
          <a:lstStyle/>
          <a:p>
            <a:r>
              <a:rPr lang="fr-FR" dirty="0"/>
              <a:t>Apprentissage Supervisé</a:t>
            </a:r>
          </a:p>
        </p:txBody>
      </p:sp>
      <p:sp>
        <p:nvSpPr>
          <p:cNvPr id="3" name="Rectangle : coins arrondis 2">
            <a:extLst>
              <a:ext uri="{FF2B5EF4-FFF2-40B4-BE49-F238E27FC236}">
                <a16:creationId xmlns:a16="http://schemas.microsoft.com/office/drawing/2014/main" id="{6DD90CB1-5A78-B47D-0FFC-5F57231F5A0A}"/>
              </a:ext>
            </a:extLst>
          </p:cNvPr>
          <p:cNvSpPr/>
          <p:nvPr/>
        </p:nvSpPr>
        <p:spPr>
          <a:xfrm>
            <a:off x="179109" y="3355404"/>
            <a:ext cx="4468305" cy="1423448"/>
          </a:xfrm>
          <a:prstGeom prst="roundRect">
            <a:avLst/>
          </a:prstGeom>
          <a:noFill/>
          <a:ln w="19050">
            <a:solidFill>
              <a:schemeClr val="bg2"/>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fr-FR" dirty="0" err="1">
                <a:solidFill>
                  <a:schemeClr val="tx1"/>
                </a:solidFill>
              </a:rPr>
              <a:t>Dataset</a:t>
            </a:r>
            <a:endParaRPr lang="fr-FR" dirty="0">
              <a:solidFill>
                <a:schemeClr val="tx1"/>
              </a:solidFill>
            </a:endParaRPr>
          </a:p>
          <a:p>
            <a:pPr algn="ctr"/>
            <a:r>
              <a:rPr lang="fr-FR" dirty="0">
                <a:solidFill>
                  <a:schemeClr val="tx1"/>
                </a:solidFill>
              </a:rPr>
              <a:t>(x1, y1), (x2, y2), …</a:t>
            </a:r>
          </a:p>
        </p:txBody>
      </p:sp>
      <p:sp>
        <p:nvSpPr>
          <p:cNvPr id="4" name="Rectangle : coins arrondis 3">
            <a:extLst>
              <a:ext uri="{FF2B5EF4-FFF2-40B4-BE49-F238E27FC236}">
                <a16:creationId xmlns:a16="http://schemas.microsoft.com/office/drawing/2014/main" id="{451848EF-30A9-3D9A-CD88-1E98F9E1FDE3}"/>
              </a:ext>
            </a:extLst>
          </p:cNvPr>
          <p:cNvSpPr/>
          <p:nvPr/>
        </p:nvSpPr>
        <p:spPr>
          <a:xfrm>
            <a:off x="320513" y="4048273"/>
            <a:ext cx="2463364" cy="688158"/>
          </a:xfrm>
          <a:prstGeom prst="roundRect">
            <a:avLst/>
          </a:prstGeom>
          <a:noFill/>
          <a:ln w="19050">
            <a:solidFill>
              <a:schemeClr val="bg2"/>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fr-FR" dirty="0">
                <a:solidFill>
                  <a:schemeClr val="tx1"/>
                </a:solidFill>
              </a:rPr>
              <a:t>Pour l’entraînement</a:t>
            </a:r>
          </a:p>
          <a:p>
            <a:pPr algn="ctr"/>
            <a:r>
              <a:rPr lang="fr-FR" dirty="0">
                <a:solidFill>
                  <a:schemeClr val="tx1"/>
                </a:solidFill>
              </a:rPr>
              <a:t>(x1, y1), (x2, y2), …</a:t>
            </a:r>
          </a:p>
        </p:txBody>
      </p:sp>
      <p:sp>
        <p:nvSpPr>
          <p:cNvPr id="5" name="Rectangle : coins arrondis 4">
            <a:extLst>
              <a:ext uri="{FF2B5EF4-FFF2-40B4-BE49-F238E27FC236}">
                <a16:creationId xmlns:a16="http://schemas.microsoft.com/office/drawing/2014/main" id="{86D27041-DC12-3D19-FB13-091177268965}"/>
              </a:ext>
            </a:extLst>
          </p:cNvPr>
          <p:cNvSpPr/>
          <p:nvPr/>
        </p:nvSpPr>
        <p:spPr>
          <a:xfrm>
            <a:off x="2846895" y="4048273"/>
            <a:ext cx="1659116" cy="688158"/>
          </a:xfrm>
          <a:prstGeom prst="roundRect">
            <a:avLst/>
          </a:prstGeom>
          <a:noFill/>
          <a:ln w="19050">
            <a:solidFill>
              <a:schemeClr val="bg2"/>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fr-FR" dirty="0">
                <a:solidFill>
                  <a:schemeClr val="tx1"/>
                </a:solidFill>
              </a:rPr>
              <a:t>Pour la validation</a:t>
            </a:r>
          </a:p>
          <a:p>
            <a:pPr algn="ctr"/>
            <a:r>
              <a:rPr lang="fr-FR" dirty="0">
                <a:solidFill>
                  <a:schemeClr val="tx1"/>
                </a:solidFill>
              </a:rPr>
              <a:t>(x’1, y’1), (x’2, y’2), …</a:t>
            </a:r>
          </a:p>
        </p:txBody>
      </p:sp>
      <p:sp>
        <p:nvSpPr>
          <p:cNvPr id="6" name="Rectangle : coins arrondis 5">
            <a:extLst>
              <a:ext uri="{FF2B5EF4-FFF2-40B4-BE49-F238E27FC236}">
                <a16:creationId xmlns:a16="http://schemas.microsoft.com/office/drawing/2014/main" id="{7CEB5841-D0BF-5A5D-3853-6952A27E3C8A}"/>
              </a:ext>
            </a:extLst>
          </p:cNvPr>
          <p:cNvSpPr/>
          <p:nvPr/>
        </p:nvSpPr>
        <p:spPr>
          <a:xfrm>
            <a:off x="5082620" y="1404593"/>
            <a:ext cx="3561760" cy="961535"/>
          </a:xfrm>
          <a:prstGeom prst="roundRect">
            <a:avLst/>
          </a:prstGeom>
          <a:noFill/>
          <a:ln w="19050">
            <a:solidFill>
              <a:schemeClr val="bg2"/>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fr-FR" dirty="0">
                <a:solidFill>
                  <a:schemeClr val="tx1"/>
                </a:solidFill>
              </a:rPr>
              <a:t>Classifieur</a:t>
            </a:r>
          </a:p>
          <a:p>
            <a:pPr algn="ctr"/>
            <a:r>
              <a:rPr lang="fr-FR" dirty="0">
                <a:solidFill>
                  <a:schemeClr val="tx1"/>
                </a:solidFill>
              </a:rPr>
              <a:t>(par exemple, réseau de neurone)</a:t>
            </a:r>
          </a:p>
        </p:txBody>
      </p:sp>
      <p:sp>
        <p:nvSpPr>
          <p:cNvPr id="9" name="ZoneTexte 8">
            <a:extLst>
              <a:ext uri="{FF2B5EF4-FFF2-40B4-BE49-F238E27FC236}">
                <a16:creationId xmlns:a16="http://schemas.microsoft.com/office/drawing/2014/main" id="{247C28C0-486E-9961-8DE8-853DC0B4E2C9}"/>
              </a:ext>
            </a:extLst>
          </p:cNvPr>
          <p:cNvSpPr txBox="1"/>
          <p:nvPr/>
        </p:nvSpPr>
        <p:spPr>
          <a:xfrm>
            <a:off x="2752748" y="2111959"/>
            <a:ext cx="1625766" cy="307777"/>
          </a:xfrm>
          <a:prstGeom prst="rect">
            <a:avLst/>
          </a:prstGeom>
          <a:noFill/>
        </p:spPr>
        <p:txBody>
          <a:bodyPr wrap="none" rtlCol="0">
            <a:spAutoFit/>
          </a:bodyPr>
          <a:lstStyle/>
          <a:p>
            <a:r>
              <a:rPr lang="fr-FR" dirty="0">
                <a:solidFill>
                  <a:srgbClr val="FF0000"/>
                </a:solidFill>
              </a:rPr>
              <a:t>(1a) Entraînement</a:t>
            </a:r>
          </a:p>
        </p:txBody>
      </p:sp>
      <p:sp>
        <p:nvSpPr>
          <p:cNvPr id="11" name="Flèche : droite 10">
            <a:extLst>
              <a:ext uri="{FF2B5EF4-FFF2-40B4-BE49-F238E27FC236}">
                <a16:creationId xmlns:a16="http://schemas.microsoft.com/office/drawing/2014/main" id="{BCDFB418-B5B5-73B2-4944-CA6A8A88889C}"/>
              </a:ext>
            </a:extLst>
          </p:cNvPr>
          <p:cNvSpPr/>
          <p:nvPr/>
        </p:nvSpPr>
        <p:spPr>
          <a:xfrm rot="2949806">
            <a:off x="8535966" y="2663395"/>
            <a:ext cx="876693" cy="471340"/>
          </a:xfrm>
          <a:prstGeom prst="rightArrow">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4ECBF676-E6D6-CE4B-E3DF-DDEC8DD35D06}"/>
              </a:ext>
            </a:extLst>
          </p:cNvPr>
          <p:cNvSpPr txBox="1"/>
          <p:nvPr/>
        </p:nvSpPr>
        <p:spPr>
          <a:xfrm>
            <a:off x="9110029" y="2259427"/>
            <a:ext cx="1229824" cy="307777"/>
          </a:xfrm>
          <a:prstGeom prst="rect">
            <a:avLst/>
          </a:prstGeom>
          <a:noFill/>
        </p:spPr>
        <p:txBody>
          <a:bodyPr wrap="none" rtlCol="0">
            <a:spAutoFit/>
          </a:bodyPr>
          <a:lstStyle/>
          <a:p>
            <a:r>
              <a:rPr lang="fr-FR" dirty="0">
                <a:solidFill>
                  <a:srgbClr val="FF0000"/>
                </a:solidFill>
              </a:rPr>
              <a:t>(2) Utilisation</a:t>
            </a:r>
          </a:p>
        </p:txBody>
      </p:sp>
      <p:sp>
        <p:nvSpPr>
          <p:cNvPr id="13" name="ZoneTexte 12">
            <a:extLst>
              <a:ext uri="{FF2B5EF4-FFF2-40B4-BE49-F238E27FC236}">
                <a16:creationId xmlns:a16="http://schemas.microsoft.com/office/drawing/2014/main" id="{D902773A-BEAB-41C9-3B0A-00BA1AE13E2D}"/>
              </a:ext>
            </a:extLst>
          </p:cNvPr>
          <p:cNvSpPr txBox="1"/>
          <p:nvPr/>
        </p:nvSpPr>
        <p:spPr>
          <a:xfrm>
            <a:off x="9330441" y="3429000"/>
            <a:ext cx="1309974" cy="307777"/>
          </a:xfrm>
          <a:prstGeom prst="rect">
            <a:avLst/>
          </a:prstGeom>
          <a:noFill/>
        </p:spPr>
        <p:txBody>
          <a:bodyPr wrap="none" rtlCol="0">
            <a:spAutoFit/>
          </a:bodyPr>
          <a:lstStyle/>
          <a:p>
            <a:r>
              <a:rPr lang="fr-FR" dirty="0"/>
              <a:t>x </a:t>
            </a:r>
            <a:r>
              <a:rPr lang="fr-FR" dirty="0">
                <a:sym typeface="Wingdings" panose="05000000000000000000" pitchFamily="2" charset="2"/>
              </a:rPr>
              <a:t> y = F(x) ?</a:t>
            </a:r>
            <a:endParaRPr lang="fr-FR" dirty="0"/>
          </a:p>
        </p:txBody>
      </p:sp>
      <p:sp>
        <p:nvSpPr>
          <p:cNvPr id="14" name="Flèche : droite 13">
            <a:extLst>
              <a:ext uri="{FF2B5EF4-FFF2-40B4-BE49-F238E27FC236}">
                <a16:creationId xmlns:a16="http://schemas.microsoft.com/office/drawing/2014/main" id="{CDB0A738-2494-1320-1824-989622ED2932}"/>
              </a:ext>
            </a:extLst>
          </p:cNvPr>
          <p:cNvSpPr/>
          <p:nvPr/>
        </p:nvSpPr>
        <p:spPr>
          <a:xfrm rot="19255591">
            <a:off x="2457517" y="2883160"/>
            <a:ext cx="2655256" cy="471340"/>
          </a:xfrm>
          <a:prstGeom prst="rightArrow">
            <a:avLst>
              <a:gd name="adj1" fmla="val 40373"/>
              <a:gd name="adj2" fmla="val 50000"/>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3D4A9090-6F0F-4BE6-AFFD-2D08D824007C}"/>
              </a:ext>
            </a:extLst>
          </p:cNvPr>
          <p:cNvSpPr txBox="1"/>
          <p:nvPr/>
        </p:nvSpPr>
        <p:spPr>
          <a:xfrm>
            <a:off x="5081082" y="3217108"/>
            <a:ext cx="1338828" cy="307777"/>
          </a:xfrm>
          <a:prstGeom prst="rect">
            <a:avLst/>
          </a:prstGeom>
          <a:noFill/>
        </p:spPr>
        <p:txBody>
          <a:bodyPr wrap="none" rtlCol="0">
            <a:spAutoFit/>
          </a:bodyPr>
          <a:lstStyle/>
          <a:p>
            <a:r>
              <a:rPr lang="fr-FR" dirty="0">
                <a:solidFill>
                  <a:srgbClr val="FF0000"/>
                </a:solidFill>
              </a:rPr>
              <a:t>(1b) Validation</a:t>
            </a:r>
          </a:p>
        </p:txBody>
      </p:sp>
      <p:sp>
        <p:nvSpPr>
          <p:cNvPr id="16" name="Flèche : droite 15">
            <a:extLst>
              <a:ext uri="{FF2B5EF4-FFF2-40B4-BE49-F238E27FC236}">
                <a16:creationId xmlns:a16="http://schemas.microsoft.com/office/drawing/2014/main" id="{8DEB67FB-341E-649F-280E-FDD5823D72E2}"/>
              </a:ext>
            </a:extLst>
          </p:cNvPr>
          <p:cNvSpPr/>
          <p:nvPr/>
        </p:nvSpPr>
        <p:spPr>
          <a:xfrm rot="7656791">
            <a:off x="3958653" y="3013977"/>
            <a:ext cx="1732187" cy="471340"/>
          </a:xfrm>
          <a:prstGeom prst="rightArrow">
            <a:avLst>
              <a:gd name="adj1" fmla="val 40373"/>
              <a:gd name="adj2" fmla="val 50000"/>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2A168DD2-50F4-C58D-246F-5BFF28CCF000}"/>
              </a:ext>
            </a:extLst>
          </p:cNvPr>
          <p:cNvSpPr txBox="1"/>
          <p:nvPr/>
        </p:nvSpPr>
        <p:spPr>
          <a:xfrm>
            <a:off x="60752" y="2921025"/>
            <a:ext cx="3039615" cy="307777"/>
          </a:xfrm>
          <a:prstGeom prst="rect">
            <a:avLst/>
          </a:prstGeom>
          <a:noFill/>
        </p:spPr>
        <p:txBody>
          <a:bodyPr wrap="none" rtlCol="0">
            <a:spAutoFit/>
          </a:bodyPr>
          <a:lstStyle/>
          <a:p>
            <a:r>
              <a:rPr lang="fr-FR" dirty="0">
                <a:solidFill>
                  <a:srgbClr val="FF0000"/>
                </a:solidFill>
              </a:rPr>
              <a:t>(0) </a:t>
            </a:r>
            <a:r>
              <a:rPr lang="fr-FR" dirty="0" err="1">
                <a:solidFill>
                  <a:srgbClr val="FF0000"/>
                </a:solidFill>
              </a:rPr>
              <a:t>Dataset</a:t>
            </a:r>
            <a:r>
              <a:rPr lang="fr-FR" dirty="0">
                <a:solidFill>
                  <a:srgbClr val="FF0000"/>
                </a:solidFill>
              </a:rPr>
              <a:t> constitué par l’utilisateur</a:t>
            </a:r>
          </a:p>
        </p:txBody>
      </p:sp>
    </p:spTree>
    <p:extLst>
      <p:ext uri="{BB962C8B-B14F-4D97-AF65-F5344CB8AC3E}">
        <p14:creationId xmlns:p14="http://schemas.microsoft.com/office/powerpoint/2010/main" val="37207920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4CAC86-FF4B-71F5-F7DF-E7D285578980}"/>
              </a:ext>
            </a:extLst>
          </p:cNvPr>
          <p:cNvSpPr>
            <a:spLocks noGrp="1"/>
          </p:cNvSpPr>
          <p:nvPr>
            <p:ph type="title"/>
          </p:nvPr>
        </p:nvSpPr>
        <p:spPr/>
        <p:txBody>
          <a:bodyPr/>
          <a:lstStyle/>
          <a:p>
            <a:r>
              <a:rPr lang="fr-FR" dirty="0"/>
              <a:t>Apprentissage supervisé : apprentissage</a:t>
            </a:r>
          </a:p>
        </p:txBody>
      </p:sp>
      <p:sp>
        <p:nvSpPr>
          <p:cNvPr id="10" name="ZoneTexte 9">
            <a:extLst>
              <a:ext uri="{FF2B5EF4-FFF2-40B4-BE49-F238E27FC236}">
                <a16:creationId xmlns:a16="http://schemas.microsoft.com/office/drawing/2014/main" id="{D61DD858-AE2B-01B2-10E0-1142A5A3736E}"/>
              </a:ext>
            </a:extLst>
          </p:cNvPr>
          <p:cNvSpPr txBox="1"/>
          <p:nvPr/>
        </p:nvSpPr>
        <p:spPr>
          <a:xfrm>
            <a:off x="2743200" y="4491873"/>
            <a:ext cx="5389617" cy="2031325"/>
          </a:xfrm>
          <a:prstGeom prst="rect">
            <a:avLst/>
          </a:prstGeom>
          <a:noFill/>
        </p:spPr>
        <p:txBody>
          <a:bodyPr wrap="none" rtlCol="0">
            <a:spAutoFit/>
          </a:bodyPr>
          <a:lstStyle/>
          <a:p>
            <a:r>
              <a:rPr lang="fr-FR" dirty="0">
                <a:solidFill>
                  <a:srgbClr val="FF0000"/>
                </a:solidFill>
              </a:rPr>
              <a:t>1) Notion d’ </a:t>
            </a:r>
            <a:r>
              <a:rPr lang="fr-FR" b="1" dirty="0">
                <a:solidFill>
                  <a:srgbClr val="FF0000"/>
                </a:solidFill>
              </a:rPr>
              <a:t>Erreur</a:t>
            </a:r>
          </a:p>
          <a:p>
            <a:r>
              <a:rPr lang="fr-FR" b="1" dirty="0">
                <a:solidFill>
                  <a:srgbClr val="FF0000"/>
                </a:solidFill>
              </a:rPr>
              <a:t>  </a:t>
            </a:r>
          </a:p>
          <a:p>
            <a:r>
              <a:rPr lang="fr-FR" b="1" dirty="0">
                <a:solidFill>
                  <a:srgbClr val="FF0000"/>
                </a:solidFill>
              </a:rPr>
              <a:t>E </a:t>
            </a:r>
            <a:r>
              <a:rPr lang="fr-FR" dirty="0">
                <a:solidFill>
                  <a:srgbClr val="FF0000"/>
                </a:solidFill>
              </a:rPr>
              <a:t>= Somme des « différences » entre y1 et F(x1), y2 et F(x2), etc.</a:t>
            </a:r>
          </a:p>
          <a:p>
            <a:endParaRPr lang="fr-FR" dirty="0">
              <a:solidFill>
                <a:srgbClr val="FF0000"/>
              </a:solidFill>
            </a:endParaRPr>
          </a:p>
          <a:p>
            <a:r>
              <a:rPr lang="fr-FR" dirty="0">
                <a:solidFill>
                  <a:srgbClr val="FF0000"/>
                </a:solidFill>
              </a:rPr>
              <a:t>2) Notion d’</a:t>
            </a:r>
            <a:r>
              <a:rPr lang="fr-FR" b="1" dirty="0">
                <a:solidFill>
                  <a:srgbClr val="FF0000"/>
                </a:solidFill>
              </a:rPr>
              <a:t>Apprentissage</a:t>
            </a:r>
            <a:r>
              <a:rPr lang="fr-FR" dirty="0">
                <a:solidFill>
                  <a:srgbClr val="FF0000"/>
                </a:solidFill>
              </a:rPr>
              <a:t> par </a:t>
            </a:r>
            <a:r>
              <a:rPr lang="fr-FR" b="1" dirty="0">
                <a:solidFill>
                  <a:srgbClr val="FF0000"/>
                </a:solidFill>
              </a:rPr>
              <a:t>Descente de gradient</a:t>
            </a:r>
          </a:p>
          <a:p>
            <a:endParaRPr lang="fr-FR" dirty="0">
              <a:solidFill>
                <a:srgbClr val="FF0000"/>
              </a:solidFill>
            </a:endParaRPr>
          </a:p>
          <a:p>
            <a:r>
              <a:rPr lang="fr-FR" dirty="0">
                <a:solidFill>
                  <a:srgbClr val="FF0000"/>
                </a:solidFill>
              </a:rPr>
              <a:t>Si </a:t>
            </a:r>
            <a:r>
              <a:rPr lang="fr-FR" b="1" dirty="0">
                <a:solidFill>
                  <a:srgbClr val="FF0000"/>
                </a:solidFill>
              </a:rPr>
              <a:t>E</a:t>
            </a:r>
            <a:r>
              <a:rPr lang="fr-FR" dirty="0">
                <a:solidFill>
                  <a:srgbClr val="FF0000"/>
                </a:solidFill>
              </a:rPr>
              <a:t> </a:t>
            </a:r>
            <a:r>
              <a:rPr lang="fr-FR" i="1" dirty="0">
                <a:solidFill>
                  <a:srgbClr val="FF0000"/>
                </a:solidFill>
              </a:rPr>
              <a:t>augmente</a:t>
            </a:r>
            <a:r>
              <a:rPr lang="fr-FR" dirty="0">
                <a:solidFill>
                  <a:srgbClr val="FF0000"/>
                </a:solidFill>
              </a:rPr>
              <a:t> quand </a:t>
            </a:r>
            <a:r>
              <a:rPr lang="el-GR" b="1" dirty="0">
                <a:solidFill>
                  <a:srgbClr val="FF0000"/>
                </a:solidFill>
              </a:rPr>
              <a:t>θ</a:t>
            </a:r>
            <a:r>
              <a:rPr lang="fr-FR" b="1" baseline="-25000" dirty="0">
                <a:solidFill>
                  <a:srgbClr val="FF0000"/>
                </a:solidFill>
              </a:rPr>
              <a:t>1</a:t>
            </a:r>
            <a:r>
              <a:rPr lang="fr-FR" dirty="0">
                <a:solidFill>
                  <a:srgbClr val="FF0000"/>
                </a:solidFill>
              </a:rPr>
              <a:t> augmente, on </a:t>
            </a:r>
            <a:r>
              <a:rPr lang="fr-FR" i="1" dirty="0">
                <a:solidFill>
                  <a:srgbClr val="FF0000"/>
                </a:solidFill>
              </a:rPr>
              <a:t>diminue</a:t>
            </a:r>
            <a:r>
              <a:rPr lang="fr-FR" dirty="0">
                <a:solidFill>
                  <a:srgbClr val="FF0000"/>
                </a:solidFill>
              </a:rPr>
              <a:t> </a:t>
            </a:r>
            <a:r>
              <a:rPr lang="el-GR" b="1" dirty="0">
                <a:solidFill>
                  <a:srgbClr val="FF0000"/>
                </a:solidFill>
              </a:rPr>
              <a:t>θ</a:t>
            </a:r>
            <a:r>
              <a:rPr lang="fr-FR" b="1" baseline="-25000" dirty="0">
                <a:solidFill>
                  <a:srgbClr val="FF0000"/>
                </a:solidFill>
              </a:rPr>
              <a:t>1</a:t>
            </a:r>
            <a:endParaRPr lang="fr-FR" dirty="0">
              <a:solidFill>
                <a:srgbClr val="FF0000"/>
              </a:solidFill>
            </a:endParaRPr>
          </a:p>
          <a:p>
            <a:r>
              <a:rPr lang="fr-FR" dirty="0">
                <a:solidFill>
                  <a:srgbClr val="FF0000"/>
                </a:solidFill>
              </a:rPr>
              <a:t>Si </a:t>
            </a:r>
            <a:r>
              <a:rPr lang="fr-FR" b="1" dirty="0">
                <a:solidFill>
                  <a:srgbClr val="FF0000"/>
                </a:solidFill>
              </a:rPr>
              <a:t>E</a:t>
            </a:r>
            <a:r>
              <a:rPr lang="fr-FR" dirty="0">
                <a:solidFill>
                  <a:srgbClr val="FF0000"/>
                </a:solidFill>
              </a:rPr>
              <a:t> </a:t>
            </a:r>
            <a:r>
              <a:rPr lang="fr-FR" i="1" dirty="0">
                <a:solidFill>
                  <a:srgbClr val="FF0000"/>
                </a:solidFill>
              </a:rPr>
              <a:t>diminue</a:t>
            </a:r>
            <a:r>
              <a:rPr lang="fr-FR" dirty="0">
                <a:solidFill>
                  <a:srgbClr val="FF0000"/>
                </a:solidFill>
              </a:rPr>
              <a:t> quand </a:t>
            </a:r>
            <a:r>
              <a:rPr lang="el-GR" b="1" dirty="0">
                <a:solidFill>
                  <a:srgbClr val="FF0000"/>
                </a:solidFill>
              </a:rPr>
              <a:t>θ</a:t>
            </a:r>
            <a:r>
              <a:rPr lang="fr-FR" b="1" baseline="-25000" dirty="0">
                <a:solidFill>
                  <a:srgbClr val="FF0000"/>
                </a:solidFill>
              </a:rPr>
              <a:t>1</a:t>
            </a:r>
            <a:r>
              <a:rPr lang="fr-FR" dirty="0">
                <a:solidFill>
                  <a:srgbClr val="FF0000"/>
                </a:solidFill>
              </a:rPr>
              <a:t> augmente, on </a:t>
            </a:r>
            <a:r>
              <a:rPr lang="fr-FR" i="1" dirty="0">
                <a:solidFill>
                  <a:srgbClr val="FF0000"/>
                </a:solidFill>
              </a:rPr>
              <a:t>augmente</a:t>
            </a:r>
            <a:r>
              <a:rPr lang="fr-FR" dirty="0">
                <a:solidFill>
                  <a:srgbClr val="FF0000"/>
                </a:solidFill>
              </a:rPr>
              <a:t> </a:t>
            </a:r>
            <a:r>
              <a:rPr lang="el-GR" b="1" dirty="0">
                <a:solidFill>
                  <a:srgbClr val="FF0000"/>
                </a:solidFill>
              </a:rPr>
              <a:t>θ</a:t>
            </a:r>
            <a:r>
              <a:rPr lang="fr-FR" b="1" baseline="-25000" dirty="0">
                <a:solidFill>
                  <a:srgbClr val="FF0000"/>
                </a:solidFill>
              </a:rPr>
              <a:t>1</a:t>
            </a:r>
            <a:endParaRPr lang="fr-FR" dirty="0">
              <a:solidFill>
                <a:srgbClr val="FF0000"/>
              </a:solidFill>
            </a:endParaRPr>
          </a:p>
          <a:p>
            <a:endParaRPr lang="fr-FR" dirty="0">
              <a:solidFill>
                <a:srgbClr val="FF0000"/>
              </a:solidFill>
            </a:endParaRPr>
          </a:p>
        </p:txBody>
      </p:sp>
      <p:sp>
        <p:nvSpPr>
          <p:cNvPr id="11" name="Rectangle : coins arrondis 10">
            <a:extLst>
              <a:ext uri="{FF2B5EF4-FFF2-40B4-BE49-F238E27FC236}">
                <a16:creationId xmlns:a16="http://schemas.microsoft.com/office/drawing/2014/main" id="{3DC79F43-77ED-5A5E-C2A9-1EA214EC78FC}"/>
              </a:ext>
            </a:extLst>
          </p:cNvPr>
          <p:cNvSpPr/>
          <p:nvPr/>
        </p:nvSpPr>
        <p:spPr>
          <a:xfrm>
            <a:off x="179109" y="3355404"/>
            <a:ext cx="4468305" cy="679268"/>
          </a:xfrm>
          <a:prstGeom prst="roundRect">
            <a:avLst/>
          </a:prstGeom>
          <a:noFill/>
          <a:ln w="19050">
            <a:solidFill>
              <a:schemeClr val="bg2"/>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fr-FR" dirty="0" err="1">
                <a:solidFill>
                  <a:schemeClr val="tx1"/>
                </a:solidFill>
              </a:rPr>
              <a:t>Dataset</a:t>
            </a:r>
            <a:endParaRPr lang="fr-FR" dirty="0">
              <a:solidFill>
                <a:schemeClr val="tx1"/>
              </a:solidFill>
            </a:endParaRPr>
          </a:p>
          <a:p>
            <a:pPr algn="ctr"/>
            <a:r>
              <a:rPr lang="fr-FR" dirty="0">
                <a:solidFill>
                  <a:schemeClr val="tx1"/>
                </a:solidFill>
              </a:rPr>
              <a:t>(x1, y1), (x2, y2), …</a:t>
            </a:r>
          </a:p>
        </p:txBody>
      </p:sp>
      <p:sp>
        <p:nvSpPr>
          <p:cNvPr id="12" name="Rectangle : coins arrondis 11">
            <a:extLst>
              <a:ext uri="{FF2B5EF4-FFF2-40B4-BE49-F238E27FC236}">
                <a16:creationId xmlns:a16="http://schemas.microsoft.com/office/drawing/2014/main" id="{237F70BA-238F-786C-331C-07A36315AE18}"/>
              </a:ext>
            </a:extLst>
          </p:cNvPr>
          <p:cNvSpPr/>
          <p:nvPr/>
        </p:nvSpPr>
        <p:spPr>
          <a:xfrm>
            <a:off x="5082620" y="1404593"/>
            <a:ext cx="3561760" cy="961535"/>
          </a:xfrm>
          <a:prstGeom prst="roundRect">
            <a:avLst/>
          </a:prstGeom>
          <a:noFill/>
          <a:ln w="19050">
            <a:solidFill>
              <a:schemeClr val="bg2"/>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fr-FR" dirty="0">
                <a:solidFill>
                  <a:schemeClr val="tx1"/>
                </a:solidFill>
              </a:rPr>
              <a:t>Classifieur</a:t>
            </a:r>
          </a:p>
          <a:p>
            <a:pPr algn="ctr"/>
            <a:r>
              <a:rPr lang="fr-FR" dirty="0">
                <a:solidFill>
                  <a:schemeClr val="tx1"/>
                </a:solidFill>
              </a:rPr>
              <a:t>(par exemple, réseau de neurone)</a:t>
            </a:r>
          </a:p>
        </p:txBody>
      </p:sp>
      <p:sp>
        <p:nvSpPr>
          <p:cNvPr id="13" name="Flèche : droite 12">
            <a:extLst>
              <a:ext uri="{FF2B5EF4-FFF2-40B4-BE49-F238E27FC236}">
                <a16:creationId xmlns:a16="http://schemas.microsoft.com/office/drawing/2014/main" id="{6E981C8E-6168-5ADE-4051-91814C9A1495}"/>
              </a:ext>
            </a:extLst>
          </p:cNvPr>
          <p:cNvSpPr/>
          <p:nvPr/>
        </p:nvSpPr>
        <p:spPr>
          <a:xfrm rot="18361669">
            <a:off x="4516083" y="2670767"/>
            <a:ext cx="876693" cy="471340"/>
          </a:xfrm>
          <a:prstGeom prst="rightArrow">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Flèche : droite 13">
            <a:extLst>
              <a:ext uri="{FF2B5EF4-FFF2-40B4-BE49-F238E27FC236}">
                <a16:creationId xmlns:a16="http://schemas.microsoft.com/office/drawing/2014/main" id="{F1DB7120-5824-53EB-7EA4-21199D849FC8}"/>
              </a:ext>
            </a:extLst>
          </p:cNvPr>
          <p:cNvSpPr/>
          <p:nvPr/>
        </p:nvSpPr>
        <p:spPr>
          <a:xfrm rot="2949806">
            <a:off x="8535966" y="2663395"/>
            <a:ext cx="876693" cy="471340"/>
          </a:xfrm>
          <a:prstGeom prst="rightArrow">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A3A29AE7-D597-D331-7CB8-F19EB0D28864}"/>
              </a:ext>
            </a:extLst>
          </p:cNvPr>
          <p:cNvSpPr txBox="1"/>
          <p:nvPr/>
        </p:nvSpPr>
        <p:spPr>
          <a:xfrm>
            <a:off x="3183767" y="2259427"/>
            <a:ext cx="1526380" cy="307777"/>
          </a:xfrm>
          <a:prstGeom prst="rect">
            <a:avLst/>
          </a:prstGeom>
          <a:noFill/>
        </p:spPr>
        <p:txBody>
          <a:bodyPr wrap="none" rtlCol="0">
            <a:spAutoFit/>
          </a:bodyPr>
          <a:lstStyle/>
          <a:p>
            <a:r>
              <a:rPr lang="fr-FR" dirty="0">
                <a:solidFill>
                  <a:srgbClr val="FF0000"/>
                </a:solidFill>
              </a:rPr>
              <a:t>(1) Entraînement</a:t>
            </a:r>
          </a:p>
        </p:txBody>
      </p:sp>
      <p:sp>
        <p:nvSpPr>
          <p:cNvPr id="16" name="ZoneTexte 15">
            <a:extLst>
              <a:ext uri="{FF2B5EF4-FFF2-40B4-BE49-F238E27FC236}">
                <a16:creationId xmlns:a16="http://schemas.microsoft.com/office/drawing/2014/main" id="{B36C059A-2247-3AC5-B64C-96A921BF2187}"/>
              </a:ext>
            </a:extLst>
          </p:cNvPr>
          <p:cNvSpPr txBox="1"/>
          <p:nvPr/>
        </p:nvSpPr>
        <p:spPr>
          <a:xfrm>
            <a:off x="9110029" y="2259427"/>
            <a:ext cx="1229824" cy="307777"/>
          </a:xfrm>
          <a:prstGeom prst="rect">
            <a:avLst/>
          </a:prstGeom>
          <a:noFill/>
        </p:spPr>
        <p:txBody>
          <a:bodyPr wrap="none" rtlCol="0">
            <a:spAutoFit/>
          </a:bodyPr>
          <a:lstStyle/>
          <a:p>
            <a:r>
              <a:rPr lang="fr-FR" dirty="0">
                <a:solidFill>
                  <a:srgbClr val="FF0000"/>
                </a:solidFill>
              </a:rPr>
              <a:t>(2) Utilisation</a:t>
            </a:r>
          </a:p>
        </p:txBody>
      </p:sp>
      <p:sp>
        <p:nvSpPr>
          <p:cNvPr id="17" name="ZoneTexte 16">
            <a:extLst>
              <a:ext uri="{FF2B5EF4-FFF2-40B4-BE49-F238E27FC236}">
                <a16:creationId xmlns:a16="http://schemas.microsoft.com/office/drawing/2014/main" id="{306249CC-0326-328F-7F55-6496AF5ABBA3}"/>
              </a:ext>
            </a:extLst>
          </p:cNvPr>
          <p:cNvSpPr txBox="1"/>
          <p:nvPr/>
        </p:nvSpPr>
        <p:spPr>
          <a:xfrm>
            <a:off x="9330441" y="3429000"/>
            <a:ext cx="1309974" cy="307777"/>
          </a:xfrm>
          <a:prstGeom prst="rect">
            <a:avLst/>
          </a:prstGeom>
          <a:noFill/>
        </p:spPr>
        <p:txBody>
          <a:bodyPr wrap="none" rtlCol="0">
            <a:spAutoFit/>
          </a:bodyPr>
          <a:lstStyle/>
          <a:p>
            <a:r>
              <a:rPr lang="fr-FR" dirty="0"/>
              <a:t>x </a:t>
            </a:r>
            <a:r>
              <a:rPr lang="fr-FR" dirty="0">
                <a:sym typeface="Wingdings" panose="05000000000000000000" pitchFamily="2" charset="2"/>
              </a:rPr>
              <a:t> y = F(x) ?</a:t>
            </a:r>
            <a:endParaRPr lang="fr-FR" dirty="0"/>
          </a:p>
        </p:txBody>
      </p:sp>
      <p:sp>
        <p:nvSpPr>
          <p:cNvPr id="18" name="ZoneTexte 17">
            <a:extLst>
              <a:ext uri="{FF2B5EF4-FFF2-40B4-BE49-F238E27FC236}">
                <a16:creationId xmlns:a16="http://schemas.microsoft.com/office/drawing/2014/main" id="{733C2D7F-D7D6-9530-EAE3-14FBE425E9D5}"/>
              </a:ext>
            </a:extLst>
          </p:cNvPr>
          <p:cNvSpPr txBox="1"/>
          <p:nvPr/>
        </p:nvSpPr>
        <p:spPr>
          <a:xfrm>
            <a:off x="60752" y="2921025"/>
            <a:ext cx="3039615" cy="307777"/>
          </a:xfrm>
          <a:prstGeom prst="rect">
            <a:avLst/>
          </a:prstGeom>
          <a:noFill/>
        </p:spPr>
        <p:txBody>
          <a:bodyPr wrap="none" rtlCol="0">
            <a:spAutoFit/>
          </a:bodyPr>
          <a:lstStyle/>
          <a:p>
            <a:r>
              <a:rPr lang="fr-FR" dirty="0">
                <a:solidFill>
                  <a:srgbClr val="FF0000"/>
                </a:solidFill>
              </a:rPr>
              <a:t>(0) </a:t>
            </a:r>
            <a:r>
              <a:rPr lang="fr-FR" dirty="0" err="1">
                <a:solidFill>
                  <a:srgbClr val="FF0000"/>
                </a:solidFill>
              </a:rPr>
              <a:t>Dataset</a:t>
            </a:r>
            <a:r>
              <a:rPr lang="fr-FR" dirty="0">
                <a:solidFill>
                  <a:srgbClr val="FF0000"/>
                </a:solidFill>
              </a:rPr>
              <a:t> constitué par l’utilisateur</a:t>
            </a:r>
          </a:p>
        </p:txBody>
      </p:sp>
      <p:sp>
        <p:nvSpPr>
          <p:cNvPr id="19" name="ZoneTexte 18">
            <a:extLst>
              <a:ext uri="{FF2B5EF4-FFF2-40B4-BE49-F238E27FC236}">
                <a16:creationId xmlns:a16="http://schemas.microsoft.com/office/drawing/2014/main" id="{B06225DC-6AD3-2463-263A-904D6E0476B6}"/>
              </a:ext>
            </a:extLst>
          </p:cNvPr>
          <p:cNvSpPr txBox="1"/>
          <p:nvPr/>
        </p:nvSpPr>
        <p:spPr>
          <a:xfrm>
            <a:off x="5814564" y="1982450"/>
            <a:ext cx="2331087" cy="523220"/>
          </a:xfrm>
          <a:prstGeom prst="rect">
            <a:avLst/>
          </a:prstGeom>
          <a:noFill/>
        </p:spPr>
        <p:txBody>
          <a:bodyPr wrap="none" rtlCol="0">
            <a:spAutoFit/>
          </a:bodyPr>
          <a:lstStyle/>
          <a:p>
            <a:r>
              <a:rPr lang="fr-FR" dirty="0">
                <a:solidFill>
                  <a:srgbClr val="FF0000"/>
                </a:solidFill>
              </a:rPr>
              <a:t>paramètres (</a:t>
            </a:r>
            <a:r>
              <a:rPr lang="el-GR" b="1" dirty="0">
                <a:solidFill>
                  <a:srgbClr val="FF0000"/>
                </a:solidFill>
              </a:rPr>
              <a:t>θ</a:t>
            </a:r>
            <a:r>
              <a:rPr lang="fr-FR" dirty="0">
                <a:solidFill>
                  <a:srgbClr val="FF0000"/>
                </a:solidFill>
              </a:rPr>
              <a:t> = </a:t>
            </a:r>
            <a:r>
              <a:rPr lang="el-GR" dirty="0">
                <a:solidFill>
                  <a:srgbClr val="FF0000"/>
                </a:solidFill>
              </a:rPr>
              <a:t>θ</a:t>
            </a:r>
            <a:r>
              <a:rPr lang="fr-FR" baseline="-25000" dirty="0">
                <a:solidFill>
                  <a:srgbClr val="FF0000"/>
                </a:solidFill>
              </a:rPr>
              <a:t>1</a:t>
            </a:r>
            <a:r>
              <a:rPr lang="fr-FR" dirty="0">
                <a:solidFill>
                  <a:srgbClr val="FF0000"/>
                </a:solidFill>
              </a:rPr>
              <a:t>, </a:t>
            </a:r>
            <a:r>
              <a:rPr lang="el-GR" dirty="0">
                <a:solidFill>
                  <a:srgbClr val="FF0000"/>
                </a:solidFill>
              </a:rPr>
              <a:t>θ</a:t>
            </a:r>
            <a:r>
              <a:rPr lang="fr-FR" baseline="-25000" dirty="0">
                <a:solidFill>
                  <a:srgbClr val="FF0000"/>
                </a:solidFill>
              </a:rPr>
              <a:t>2</a:t>
            </a:r>
            <a:r>
              <a:rPr lang="fr-FR" dirty="0">
                <a:solidFill>
                  <a:srgbClr val="FF0000"/>
                </a:solidFill>
              </a:rPr>
              <a:t>, …)</a:t>
            </a:r>
          </a:p>
          <a:p>
            <a:endParaRPr lang="fr-FR" dirty="0">
              <a:solidFill>
                <a:srgbClr val="FF0000"/>
              </a:solidFill>
            </a:endParaRPr>
          </a:p>
        </p:txBody>
      </p:sp>
    </p:spTree>
    <p:extLst>
      <p:ext uri="{BB962C8B-B14F-4D97-AF65-F5344CB8AC3E}">
        <p14:creationId xmlns:p14="http://schemas.microsoft.com/office/powerpoint/2010/main" val="19556930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21ADBE-7379-D019-A0E7-D67C5542129A}"/>
              </a:ext>
            </a:extLst>
          </p:cNvPr>
          <p:cNvSpPr>
            <a:spLocks noGrp="1"/>
          </p:cNvSpPr>
          <p:nvPr>
            <p:ph type="title"/>
          </p:nvPr>
        </p:nvSpPr>
        <p:spPr/>
        <p:txBody>
          <a:bodyPr/>
          <a:lstStyle/>
          <a:p>
            <a:r>
              <a:rPr lang="fr-FR" dirty="0"/>
              <a:t>Apprentissage par Renforcement</a:t>
            </a:r>
          </a:p>
        </p:txBody>
      </p:sp>
      <p:sp>
        <p:nvSpPr>
          <p:cNvPr id="3" name="Rectangle : coins arrondis 2">
            <a:extLst>
              <a:ext uri="{FF2B5EF4-FFF2-40B4-BE49-F238E27FC236}">
                <a16:creationId xmlns:a16="http://schemas.microsoft.com/office/drawing/2014/main" id="{6DD90CB1-5A78-B47D-0FFC-5F57231F5A0A}"/>
              </a:ext>
            </a:extLst>
          </p:cNvPr>
          <p:cNvSpPr/>
          <p:nvPr/>
        </p:nvSpPr>
        <p:spPr>
          <a:xfrm>
            <a:off x="179109" y="3355404"/>
            <a:ext cx="4468305" cy="679268"/>
          </a:xfrm>
          <a:prstGeom prst="roundRect">
            <a:avLst/>
          </a:prstGeom>
          <a:noFill/>
          <a:ln w="19050">
            <a:solidFill>
              <a:schemeClr val="bg2"/>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fr-FR" dirty="0" err="1">
                <a:solidFill>
                  <a:schemeClr val="tx1"/>
                </a:solidFill>
              </a:rPr>
              <a:t>Dataset</a:t>
            </a:r>
            <a:endParaRPr lang="fr-FR" dirty="0">
              <a:solidFill>
                <a:schemeClr val="tx1"/>
              </a:solidFill>
            </a:endParaRPr>
          </a:p>
          <a:p>
            <a:pPr algn="ctr"/>
            <a:r>
              <a:rPr lang="fr-FR" dirty="0">
                <a:solidFill>
                  <a:schemeClr val="tx1"/>
                </a:solidFill>
              </a:rPr>
              <a:t>(s1, a1, R1, s’1=s2), (s2, a2, R2, s’2=s3), …</a:t>
            </a:r>
          </a:p>
        </p:txBody>
      </p:sp>
      <p:sp>
        <p:nvSpPr>
          <p:cNvPr id="6" name="Rectangle : coins arrondis 5">
            <a:extLst>
              <a:ext uri="{FF2B5EF4-FFF2-40B4-BE49-F238E27FC236}">
                <a16:creationId xmlns:a16="http://schemas.microsoft.com/office/drawing/2014/main" id="{7CEB5841-D0BF-5A5D-3853-6952A27E3C8A}"/>
              </a:ext>
            </a:extLst>
          </p:cNvPr>
          <p:cNvSpPr/>
          <p:nvPr/>
        </p:nvSpPr>
        <p:spPr>
          <a:xfrm>
            <a:off x="5082620" y="1404593"/>
            <a:ext cx="3561760" cy="961535"/>
          </a:xfrm>
          <a:prstGeom prst="roundRect">
            <a:avLst/>
          </a:prstGeom>
          <a:noFill/>
          <a:ln w="19050">
            <a:solidFill>
              <a:schemeClr val="bg2"/>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fr-FR" dirty="0">
                <a:solidFill>
                  <a:schemeClr val="tx1"/>
                </a:solidFill>
              </a:rPr>
              <a:t>Classifieur</a:t>
            </a:r>
          </a:p>
          <a:p>
            <a:pPr algn="ctr"/>
            <a:r>
              <a:rPr lang="fr-FR" dirty="0">
                <a:solidFill>
                  <a:schemeClr val="tx1"/>
                </a:solidFill>
              </a:rPr>
              <a:t>(par exemple, réseau de neurone)</a:t>
            </a:r>
          </a:p>
        </p:txBody>
      </p:sp>
      <p:sp>
        <p:nvSpPr>
          <p:cNvPr id="7" name="Flèche : droite 6">
            <a:extLst>
              <a:ext uri="{FF2B5EF4-FFF2-40B4-BE49-F238E27FC236}">
                <a16:creationId xmlns:a16="http://schemas.microsoft.com/office/drawing/2014/main" id="{145D867E-DA2E-A897-222B-343A920DEFD6}"/>
              </a:ext>
            </a:extLst>
          </p:cNvPr>
          <p:cNvSpPr/>
          <p:nvPr/>
        </p:nvSpPr>
        <p:spPr>
          <a:xfrm rot="18361669">
            <a:off x="4516083" y="2670767"/>
            <a:ext cx="876693" cy="471340"/>
          </a:xfrm>
          <a:prstGeom prst="rightArrow">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Flèche : droite 7">
            <a:extLst>
              <a:ext uri="{FF2B5EF4-FFF2-40B4-BE49-F238E27FC236}">
                <a16:creationId xmlns:a16="http://schemas.microsoft.com/office/drawing/2014/main" id="{0DAEF10A-4472-9383-3069-25733399F113}"/>
              </a:ext>
            </a:extLst>
          </p:cNvPr>
          <p:cNvSpPr/>
          <p:nvPr/>
        </p:nvSpPr>
        <p:spPr>
          <a:xfrm rot="2949806">
            <a:off x="8535966" y="2663395"/>
            <a:ext cx="876693" cy="471340"/>
          </a:xfrm>
          <a:prstGeom prst="rightArrow">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247C28C0-486E-9961-8DE8-853DC0B4E2C9}"/>
              </a:ext>
            </a:extLst>
          </p:cNvPr>
          <p:cNvSpPr txBox="1"/>
          <p:nvPr/>
        </p:nvSpPr>
        <p:spPr>
          <a:xfrm>
            <a:off x="3183767" y="2259427"/>
            <a:ext cx="1526380" cy="307777"/>
          </a:xfrm>
          <a:prstGeom prst="rect">
            <a:avLst/>
          </a:prstGeom>
          <a:noFill/>
        </p:spPr>
        <p:txBody>
          <a:bodyPr wrap="none" rtlCol="0">
            <a:spAutoFit/>
          </a:bodyPr>
          <a:lstStyle/>
          <a:p>
            <a:r>
              <a:rPr lang="fr-FR" dirty="0">
                <a:solidFill>
                  <a:srgbClr val="FF0000"/>
                </a:solidFill>
              </a:rPr>
              <a:t>(1) Entraînement</a:t>
            </a:r>
          </a:p>
        </p:txBody>
      </p:sp>
      <p:sp>
        <p:nvSpPr>
          <p:cNvPr id="10" name="ZoneTexte 9">
            <a:extLst>
              <a:ext uri="{FF2B5EF4-FFF2-40B4-BE49-F238E27FC236}">
                <a16:creationId xmlns:a16="http://schemas.microsoft.com/office/drawing/2014/main" id="{8C7BF3A7-074F-C75C-D182-C477BA4EE7A2}"/>
              </a:ext>
            </a:extLst>
          </p:cNvPr>
          <p:cNvSpPr txBox="1"/>
          <p:nvPr/>
        </p:nvSpPr>
        <p:spPr>
          <a:xfrm>
            <a:off x="9110029" y="2259427"/>
            <a:ext cx="1229824" cy="307777"/>
          </a:xfrm>
          <a:prstGeom prst="rect">
            <a:avLst/>
          </a:prstGeom>
          <a:noFill/>
        </p:spPr>
        <p:txBody>
          <a:bodyPr wrap="none" rtlCol="0">
            <a:spAutoFit/>
          </a:bodyPr>
          <a:lstStyle/>
          <a:p>
            <a:r>
              <a:rPr lang="fr-FR" dirty="0">
                <a:solidFill>
                  <a:srgbClr val="FF0000"/>
                </a:solidFill>
              </a:rPr>
              <a:t>(2) Utilisation</a:t>
            </a:r>
          </a:p>
        </p:txBody>
      </p:sp>
      <p:sp>
        <p:nvSpPr>
          <p:cNvPr id="11" name="ZoneTexte 10">
            <a:extLst>
              <a:ext uri="{FF2B5EF4-FFF2-40B4-BE49-F238E27FC236}">
                <a16:creationId xmlns:a16="http://schemas.microsoft.com/office/drawing/2014/main" id="{BE1FDF10-10AE-D015-B9C7-82D3EAC44122}"/>
              </a:ext>
            </a:extLst>
          </p:cNvPr>
          <p:cNvSpPr txBox="1"/>
          <p:nvPr/>
        </p:nvSpPr>
        <p:spPr>
          <a:xfrm>
            <a:off x="9330441" y="3429000"/>
            <a:ext cx="798617" cy="307777"/>
          </a:xfrm>
          <a:prstGeom prst="rect">
            <a:avLst/>
          </a:prstGeom>
          <a:noFill/>
        </p:spPr>
        <p:txBody>
          <a:bodyPr wrap="none" rtlCol="0">
            <a:spAutoFit/>
          </a:bodyPr>
          <a:lstStyle/>
          <a:p>
            <a:r>
              <a:rPr lang="fr-FR" dirty="0"/>
              <a:t>s </a:t>
            </a:r>
            <a:r>
              <a:rPr lang="fr-FR" dirty="0">
                <a:sym typeface="Wingdings" panose="05000000000000000000" pitchFamily="2" charset="2"/>
              </a:rPr>
              <a:t> a ?</a:t>
            </a:r>
            <a:endParaRPr lang="fr-FR" dirty="0"/>
          </a:p>
        </p:txBody>
      </p:sp>
      <p:sp>
        <p:nvSpPr>
          <p:cNvPr id="4" name="ZoneTexte 3">
            <a:extLst>
              <a:ext uri="{FF2B5EF4-FFF2-40B4-BE49-F238E27FC236}">
                <a16:creationId xmlns:a16="http://schemas.microsoft.com/office/drawing/2014/main" id="{7A7C9F04-6375-BF53-6A59-870BFAF8AC41}"/>
              </a:ext>
            </a:extLst>
          </p:cNvPr>
          <p:cNvSpPr txBox="1"/>
          <p:nvPr/>
        </p:nvSpPr>
        <p:spPr>
          <a:xfrm>
            <a:off x="60752" y="2921025"/>
            <a:ext cx="4471096" cy="307777"/>
          </a:xfrm>
          <a:prstGeom prst="rect">
            <a:avLst/>
          </a:prstGeom>
          <a:noFill/>
        </p:spPr>
        <p:txBody>
          <a:bodyPr wrap="none" rtlCol="0">
            <a:spAutoFit/>
          </a:bodyPr>
          <a:lstStyle/>
          <a:p>
            <a:r>
              <a:rPr lang="fr-FR" dirty="0">
                <a:solidFill>
                  <a:srgbClr val="FF0000"/>
                </a:solidFill>
              </a:rPr>
              <a:t>(1) </a:t>
            </a:r>
            <a:r>
              <a:rPr lang="fr-FR" dirty="0" err="1">
                <a:solidFill>
                  <a:srgbClr val="FF0000"/>
                </a:solidFill>
              </a:rPr>
              <a:t>Dataset</a:t>
            </a:r>
            <a:r>
              <a:rPr lang="fr-FR" dirty="0">
                <a:solidFill>
                  <a:srgbClr val="FF0000"/>
                </a:solidFill>
              </a:rPr>
              <a:t> constitué par l’IA pendant l’entraînement !!</a:t>
            </a:r>
          </a:p>
        </p:txBody>
      </p:sp>
      <p:sp>
        <p:nvSpPr>
          <p:cNvPr id="5" name="ZoneTexte 4">
            <a:extLst>
              <a:ext uri="{FF2B5EF4-FFF2-40B4-BE49-F238E27FC236}">
                <a16:creationId xmlns:a16="http://schemas.microsoft.com/office/drawing/2014/main" id="{AC1BC861-316A-F57A-4BFC-AB1FA531653E}"/>
              </a:ext>
            </a:extLst>
          </p:cNvPr>
          <p:cNvSpPr txBox="1"/>
          <p:nvPr/>
        </p:nvSpPr>
        <p:spPr>
          <a:xfrm>
            <a:off x="2524125" y="4897086"/>
            <a:ext cx="8467383" cy="738664"/>
          </a:xfrm>
          <a:prstGeom prst="rect">
            <a:avLst/>
          </a:prstGeom>
          <a:noFill/>
        </p:spPr>
        <p:txBody>
          <a:bodyPr wrap="none" rtlCol="0">
            <a:spAutoFit/>
          </a:bodyPr>
          <a:lstStyle/>
          <a:p>
            <a:r>
              <a:rPr lang="fr-FR" b="1" dirty="0">
                <a:solidFill>
                  <a:srgbClr val="FF0000"/>
                </a:solidFill>
              </a:rPr>
              <a:t>Exploration !</a:t>
            </a:r>
          </a:p>
          <a:p>
            <a:endParaRPr lang="fr-FR" b="1" dirty="0">
              <a:solidFill>
                <a:srgbClr val="FF0000"/>
              </a:solidFill>
            </a:endParaRPr>
          </a:p>
          <a:p>
            <a:r>
              <a:rPr lang="fr-FR" b="1" dirty="0">
                <a:solidFill>
                  <a:srgbClr val="FF0000"/>
                </a:solidFill>
              </a:rPr>
              <a:t>Algorithme « Value-</a:t>
            </a:r>
            <a:r>
              <a:rPr lang="fr-FR" b="1" dirty="0" err="1">
                <a:solidFill>
                  <a:srgbClr val="FF0000"/>
                </a:solidFill>
              </a:rPr>
              <a:t>based</a:t>
            </a:r>
            <a:r>
              <a:rPr lang="fr-FR" b="1" dirty="0">
                <a:solidFill>
                  <a:srgbClr val="FF0000"/>
                </a:solidFill>
              </a:rPr>
              <a:t> » : apprentissage des valeurs des récompenses immédiates ET futures</a:t>
            </a:r>
          </a:p>
        </p:txBody>
      </p:sp>
    </p:spTree>
    <p:extLst>
      <p:ext uri="{BB962C8B-B14F-4D97-AF65-F5344CB8AC3E}">
        <p14:creationId xmlns:p14="http://schemas.microsoft.com/office/powerpoint/2010/main" val="1451261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Outline</a:t>
            </a:r>
            <a:endParaRPr lang="fr-FR" dirty="0"/>
          </a:p>
        </p:txBody>
      </p:sp>
      <p:sp>
        <p:nvSpPr>
          <p:cNvPr id="3" name="ZoneTexte 2"/>
          <p:cNvSpPr txBox="1"/>
          <p:nvPr/>
        </p:nvSpPr>
        <p:spPr>
          <a:xfrm>
            <a:off x="4223271" y="1711204"/>
            <a:ext cx="3416320" cy="3847207"/>
          </a:xfrm>
          <a:prstGeom prst="rect">
            <a:avLst/>
          </a:prstGeom>
          <a:noFill/>
        </p:spPr>
        <p:txBody>
          <a:bodyPr wrap="none" rtlCol="0">
            <a:spAutoFit/>
          </a:bodyPr>
          <a:lstStyle/>
          <a:p>
            <a:r>
              <a:rPr lang="en-US" sz="2800" b="1" dirty="0">
                <a:solidFill>
                  <a:schemeClr val="tx2"/>
                </a:solidFill>
              </a:rPr>
              <a:t>Introduction</a:t>
            </a:r>
          </a:p>
          <a:p>
            <a:endParaRPr lang="en-US" sz="2800" b="1" dirty="0">
              <a:solidFill>
                <a:schemeClr val="tx2"/>
              </a:solidFill>
            </a:endParaRPr>
          </a:p>
          <a:p>
            <a:r>
              <a:rPr lang="en-US" sz="2800" b="1" dirty="0" err="1">
                <a:solidFill>
                  <a:schemeClr val="tx2"/>
                </a:solidFill>
              </a:rPr>
              <a:t>Activités</a:t>
            </a:r>
            <a:endParaRPr lang="en-US" sz="2800" b="1" dirty="0">
              <a:solidFill>
                <a:schemeClr val="tx2"/>
              </a:solidFill>
            </a:endParaRPr>
          </a:p>
          <a:p>
            <a:endParaRPr lang="en-US" sz="2800" b="1" dirty="0">
              <a:solidFill>
                <a:schemeClr val="tx2"/>
              </a:solidFill>
            </a:endParaRPr>
          </a:p>
          <a:p>
            <a:r>
              <a:rPr lang="en-US" sz="2800" b="1" dirty="0">
                <a:solidFill>
                  <a:schemeClr val="tx2"/>
                </a:solidFill>
              </a:rPr>
              <a:t>Résumé</a:t>
            </a:r>
          </a:p>
          <a:p>
            <a:endParaRPr lang="en-US" sz="2800" b="1" dirty="0">
              <a:solidFill>
                <a:schemeClr val="tx2"/>
              </a:solidFill>
            </a:endParaRPr>
          </a:p>
          <a:p>
            <a:r>
              <a:rPr lang="en-US" sz="2800" b="1" dirty="0">
                <a:solidFill>
                  <a:schemeClr val="tx2"/>
                </a:solidFill>
              </a:rPr>
              <a:t>Pour </a:t>
            </a:r>
            <a:r>
              <a:rPr lang="en-US" sz="2800" b="1" dirty="0" err="1">
                <a:solidFill>
                  <a:schemeClr val="tx2"/>
                </a:solidFill>
              </a:rPr>
              <a:t>aller</a:t>
            </a:r>
            <a:r>
              <a:rPr lang="en-US" sz="2800" b="1" dirty="0">
                <a:solidFill>
                  <a:schemeClr val="tx2"/>
                </a:solidFill>
              </a:rPr>
              <a:t> plus loin</a:t>
            </a:r>
            <a:endParaRPr lang="en-US" sz="2400" dirty="0"/>
          </a:p>
          <a:p>
            <a:pPr marL="285750" lvl="4" indent="-285750">
              <a:buFont typeface="Arial" panose="020B0604020202020204" pitchFamily="34" charset="0"/>
              <a:buChar char="•"/>
            </a:pPr>
            <a:endParaRPr lang="en-US" sz="2400" dirty="0"/>
          </a:p>
          <a:p>
            <a:pPr lvl="4"/>
            <a:r>
              <a:rPr lang="en-US" sz="2400" dirty="0"/>
              <a:t>	</a:t>
            </a:r>
            <a:endParaRPr lang="fr-FR" sz="2400" dirty="0"/>
          </a:p>
        </p:txBody>
      </p:sp>
      <p:sp>
        <p:nvSpPr>
          <p:cNvPr id="4" name="Rectangle 3">
            <a:extLst>
              <a:ext uri="{FF2B5EF4-FFF2-40B4-BE49-F238E27FC236}">
                <a16:creationId xmlns:a16="http://schemas.microsoft.com/office/drawing/2014/main" id="{51D6B8C0-6FD7-9599-6300-49BCB67C3EA4}"/>
              </a:ext>
            </a:extLst>
          </p:cNvPr>
          <p:cNvSpPr/>
          <p:nvPr/>
        </p:nvSpPr>
        <p:spPr>
          <a:xfrm>
            <a:off x="3759200" y="1191491"/>
            <a:ext cx="4350327" cy="2992581"/>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449462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u="sng" dirty="0"/>
              <a:t>Summary</a:t>
            </a:r>
            <a:r>
              <a:rPr lang="en-US" dirty="0"/>
              <a:t>: </a:t>
            </a:r>
            <a:r>
              <a:rPr lang="en-US" b="1" dirty="0"/>
              <a:t>Supervised</a:t>
            </a:r>
            <a:r>
              <a:rPr lang="en-US" dirty="0"/>
              <a:t> vs. </a:t>
            </a:r>
            <a:r>
              <a:rPr lang="en-US" b="1" dirty="0"/>
              <a:t>Unsupervised</a:t>
            </a:r>
            <a:r>
              <a:rPr lang="en-US" dirty="0"/>
              <a:t> vs. </a:t>
            </a:r>
            <a:r>
              <a:rPr lang="en-US" b="1" dirty="0"/>
              <a:t>Reinforcement</a:t>
            </a:r>
            <a:r>
              <a:rPr lang="en-US" dirty="0"/>
              <a:t> learning</a:t>
            </a:r>
            <a:endParaRPr lang="fr-FR" dirty="0"/>
          </a:p>
        </p:txBody>
      </p:sp>
      <p:pic>
        <p:nvPicPr>
          <p:cNvPr id="7" name="Image 6"/>
          <p:cNvPicPr>
            <a:picLocks noChangeAspect="1"/>
          </p:cNvPicPr>
          <p:nvPr/>
        </p:nvPicPr>
        <p:blipFill>
          <a:blip r:embed="rId3"/>
          <a:stretch>
            <a:fillRect/>
          </a:stretch>
        </p:blipFill>
        <p:spPr>
          <a:xfrm>
            <a:off x="2324100" y="1032632"/>
            <a:ext cx="7543800" cy="5108779"/>
          </a:xfrm>
          <a:prstGeom prst="rect">
            <a:avLst/>
          </a:prstGeom>
        </p:spPr>
      </p:pic>
    </p:spTree>
    <p:extLst>
      <p:ext uri="{BB962C8B-B14F-4D97-AF65-F5344CB8AC3E}">
        <p14:creationId xmlns:p14="http://schemas.microsoft.com/office/powerpoint/2010/main" val="20890204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3582641" y="1542627"/>
            <a:ext cx="5113376" cy="3462856"/>
          </a:xfrm>
          <a:prstGeom prst="rect">
            <a:avLst/>
          </a:prstGeom>
        </p:spPr>
      </p:pic>
      <p:sp>
        <p:nvSpPr>
          <p:cNvPr id="2" name="Titre 1"/>
          <p:cNvSpPr>
            <a:spLocks noGrp="1"/>
          </p:cNvSpPr>
          <p:nvPr>
            <p:ph type="title"/>
          </p:nvPr>
        </p:nvSpPr>
        <p:spPr/>
        <p:txBody>
          <a:bodyPr>
            <a:normAutofit fontScale="90000"/>
          </a:bodyPr>
          <a:lstStyle/>
          <a:p>
            <a:r>
              <a:rPr lang="en-US" u="sng" dirty="0"/>
              <a:t>Summary</a:t>
            </a:r>
            <a:r>
              <a:rPr lang="en-US" dirty="0"/>
              <a:t>: </a:t>
            </a:r>
            <a:r>
              <a:rPr lang="en-US" b="1" dirty="0"/>
              <a:t>Supervised</a:t>
            </a:r>
            <a:r>
              <a:rPr lang="en-US" dirty="0"/>
              <a:t> vs. </a:t>
            </a:r>
            <a:r>
              <a:rPr lang="en-US" b="1" dirty="0"/>
              <a:t>Unsupervised</a:t>
            </a:r>
            <a:r>
              <a:rPr lang="en-US" dirty="0"/>
              <a:t> vs. </a:t>
            </a:r>
            <a:r>
              <a:rPr lang="en-US" b="1" dirty="0"/>
              <a:t>Reinforcement</a:t>
            </a:r>
            <a:r>
              <a:rPr lang="en-US" dirty="0"/>
              <a:t> learning</a:t>
            </a:r>
            <a:endParaRPr lang="fr-FR" dirty="0"/>
          </a:p>
        </p:txBody>
      </p:sp>
      <p:pic>
        <p:nvPicPr>
          <p:cNvPr id="25" name="Image 24">
            <a:hlinkClick r:id="rId4"/>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val="0"/>
              </a:ext>
            </a:extLst>
          </a:blip>
          <a:srcRect r="53253"/>
          <a:stretch/>
        </p:blipFill>
        <p:spPr>
          <a:xfrm>
            <a:off x="9332240" y="3484692"/>
            <a:ext cx="1971040" cy="1998397"/>
          </a:xfrm>
          <a:prstGeom prst="rect">
            <a:avLst/>
          </a:prstGeom>
        </p:spPr>
      </p:pic>
      <p:pic>
        <p:nvPicPr>
          <p:cNvPr id="26" name="Image 25">
            <a:hlinkClick r:id="rId6"/>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156" y="693107"/>
            <a:ext cx="2892909" cy="2205284"/>
          </a:xfrm>
          <a:prstGeom prst="rect">
            <a:avLst/>
          </a:prstGeom>
        </p:spPr>
      </p:pic>
      <p:pic>
        <p:nvPicPr>
          <p:cNvPr id="27" name="Image 26">
            <a:hlinkClick r:id="rId8"/>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046" y="3591497"/>
            <a:ext cx="3387020" cy="2333280"/>
          </a:xfrm>
          <a:prstGeom prst="rect">
            <a:avLst/>
          </a:prstGeom>
        </p:spPr>
      </p:pic>
      <p:cxnSp>
        <p:nvCxnSpPr>
          <p:cNvPr id="29" name="Connecteur droit 28"/>
          <p:cNvCxnSpPr/>
          <p:nvPr/>
        </p:nvCxnSpPr>
        <p:spPr>
          <a:xfrm flipV="1">
            <a:off x="2702871" y="3145231"/>
            <a:ext cx="965200" cy="660400"/>
          </a:xfrm>
          <a:prstGeom prst="line">
            <a:avLst/>
          </a:prstGeom>
          <a:ln w="1905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Connecteur droit 29"/>
          <p:cNvCxnSpPr/>
          <p:nvPr/>
        </p:nvCxnSpPr>
        <p:spPr>
          <a:xfrm>
            <a:off x="3632201" y="1425863"/>
            <a:ext cx="1389231" cy="259200"/>
          </a:xfrm>
          <a:prstGeom prst="line">
            <a:avLst/>
          </a:prstGeom>
          <a:ln w="1905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4" name="Connecteur droit 33"/>
          <p:cNvCxnSpPr/>
          <p:nvPr/>
        </p:nvCxnSpPr>
        <p:spPr>
          <a:xfrm>
            <a:off x="8043199" y="3901115"/>
            <a:ext cx="1188132" cy="289500"/>
          </a:xfrm>
          <a:prstGeom prst="line">
            <a:avLst/>
          </a:prstGeom>
          <a:ln w="1905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39" name="Image 38">
            <a:hlinkClick r:id="rId10"/>
          </p:cNvPr>
          <p:cNvPicPr>
            <a:picLocks noChangeAspect="1"/>
          </p:cNvPicPr>
          <p:nvPr/>
        </p:nvPicPr>
        <p:blipFill>
          <a:blip r:embed="rId11"/>
          <a:stretch>
            <a:fillRect/>
          </a:stretch>
        </p:blipFill>
        <p:spPr>
          <a:xfrm>
            <a:off x="8111244" y="574093"/>
            <a:ext cx="2717059" cy="2114884"/>
          </a:xfrm>
          <a:prstGeom prst="rect">
            <a:avLst/>
          </a:prstGeom>
        </p:spPr>
      </p:pic>
      <p:sp>
        <p:nvSpPr>
          <p:cNvPr id="40" name="Rectangle 39"/>
          <p:cNvSpPr/>
          <p:nvPr/>
        </p:nvSpPr>
        <p:spPr>
          <a:xfrm>
            <a:off x="9548514" y="2488022"/>
            <a:ext cx="1754767" cy="338554"/>
          </a:xfrm>
          <a:prstGeom prst="rect">
            <a:avLst/>
          </a:prstGeom>
        </p:spPr>
        <p:txBody>
          <a:bodyPr wrap="square">
            <a:spAutoFit/>
          </a:bodyPr>
          <a:lstStyle/>
          <a:p>
            <a:r>
              <a:rPr lang="en-US" sz="800" dirty="0"/>
              <a:t>2-dimensional codes generated by an </a:t>
            </a:r>
            <a:r>
              <a:rPr lang="en-US" sz="800" dirty="0" err="1"/>
              <a:t>autoencoder</a:t>
            </a:r>
            <a:r>
              <a:rPr lang="en-US" sz="800" dirty="0"/>
              <a:t> on news stories</a:t>
            </a:r>
          </a:p>
        </p:txBody>
      </p:sp>
      <p:cxnSp>
        <p:nvCxnSpPr>
          <p:cNvPr id="41" name="Connecteur droit 40"/>
          <p:cNvCxnSpPr/>
          <p:nvPr/>
        </p:nvCxnSpPr>
        <p:spPr>
          <a:xfrm flipV="1">
            <a:off x="7255799" y="1514131"/>
            <a:ext cx="787400" cy="152901"/>
          </a:xfrm>
          <a:prstGeom prst="line">
            <a:avLst/>
          </a:prstGeom>
          <a:ln w="1905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45" name="Image 44">
            <a:hlinkClick r:id="rId12"/>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3789828" y="5279889"/>
            <a:ext cx="2349501" cy="1320419"/>
          </a:xfrm>
          <a:prstGeom prst="rect">
            <a:avLst/>
          </a:prstGeom>
        </p:spPr>
      </p:pic>
      <p:cxnSp>
        <p:nvCxnSpPr>
          <p:cNvPr id="46" name="Connecteur droit 45"/>
          <p:cNvCxnSpPr/>
          <p:nvPr/>
        </p:nvCxnSpPr>
        <p:spPr>
          <a:xfrm flipH="1">
            <a:off x="5229860" y="4451554"/>
            <a:ext cx="294640" cy="696525"/>
          </a:xfrm>
          <a:prstGeom prst="line">
            <a:avLst/>
          </a:prstGeom>
          <a:ln w="1905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7" name="Connecteur droit 46"/>
          <p:cNvCxnSpPr/>
          <p:nvPr/>
        </p:nvCxnSpPr>
        <p:spPr>
          <a:xfrm>
            <a:off x="6487723" y="4672577"/>
            <a:ext cx="395677" cy="475503"/>
          </a:xfrm>
          <a:prstGeom prst="line">
            <a:avLst/>
          </a:prstGeom>
          <a:ln w="1905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58" name="Image 57"/>
          <p:cNvPicPr>
            <a:picLocks noChangeAspect="1"/>
          </p:cNvPicPr>
          <p:nvPr/>
        </p:nvPicPr>
        <p:blipFill rotWithShape="1">
          <a:blip r:embed="rId14"/>
          <a:srcRect l="30303"/>
          <a:stretch/>
        </p:blipFill>
        <p:spPr>
          <a:xfrm>
            <a:off x="6685562" y="5279890"/>
            <a:ext cx="1691340" cy="1366553"/>
          </a:xfrm>
          <a:prstGeom prst="rect">
            <a:avLst/>
          </a:prstGeom>
        </p:spPr>
      </p:pic>
    </p:spTree>
    <p:extLst>
      <p:ext uri="{BB962C8B-B14F-4D97-AF65-F5344CB8AC3E}">
        <p14:creationId xmlns:p14="http://schemas.microsoft.com/office/powerpoint/2010/main" val="28517769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sz="2400" dirty="0"/>
              <a:t>Introduce structure in deep networks:</a:t>
            </a:r>
            <a:r>
              <a:rPr lang="en-US" dirty="0"/>
              <a:t> Convolutional Neural Networks</a:t>
            </a:r>
            <a:endParaRPr lang="fr-FR"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358" y="3067665"/>
            <a:ext cx="7035349" cy="3134923"/>
          </a:xfrm>
          <a:prstGeom prst="rect">
            <a:avLst/>
          </a:prstGeom>
        </p:spPr>
      </p:pic>
      <p:grpSp>
        <p:nvGrpSpPr>
          <p:cNvPr id="6" name="Groupe 5"/>
          <p:cNvGrpSpPr/>
          <p:nvPr/>
        </p:nvGrpSpPr>
        <p:grpSpPr>
          <a:xfrm>
            <a:off x="299357" y="1141286"/>
            <a:ext cx="7152392" cy="1821201"/>
            <a:chOff x="165997" y="669479"/>
            <a:chExt cx="6856594" cy="1745883"/>
          </a:xfrm>
        </p:grpSpPr>
        <p:pic>
          <p:nvPicPr>
            <p:cNvPr id="5" name="Image 4"/>
            <p:cNvPicPr>
              <a:picLocks noChangeAspect="1"/>
            </p:cNvPicPr>
            <p:nvPr/>
          </p:nvPicPr>
          <p:blipFill>
            <a:blip r:embed="rId4"/>
            <a:stretch>
              <a:fillRect/>
            </a:stretch>
          </p:blipFill>
          <p:spPr>
            <a:xfrm>
              <a:off x="2779972" y="669479"/>
              <a:ext cx="4242619" cy="1740114"/>
            </a:xfrm>
            <a:prstGeom prst="rect">
              <a:avLst/>
            </a:prstGeom>
          </p:spPr>
        </p:pic>
        <p:pic>
          <p:nvPicPr>
            <p:cNvPr id="3" name="Image 2"/>
            <p:cNvPicPr>
              <a:picLocks noChangeAspect="1"/>
            </p:cNvPicPr>
            <p:nvPr/>
          </p:nvPicPr>
          <p:blipFill>
            <a:blip r:embed="rId5"/>
            <a:stretch>
              <a:fillRect/>
            </a:stretch>
          </p:blipFill>
          <p:spPr>
            <a:xfrm>
              <a:off x="165997" y="669479"/>
              <a:ext cx="4669352" cy="1745883"/>
            </a:xfrm>
            <a:prstGeom prst="rect">
              <a:avLst/>
            </a:prstGeom>
          </p:spPr>
        </p:pic>
      </p:grpSp>
      <p:pic>
        <p:nvPicPr>
          <p:cNvPr id="7" name="Imag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32038" y="952023"/>
            <a:ext cx="3751884" cy="2344928"/>
          </a:xfrm>
          <a:prstGeom prst="rect">
            <a:avLst/>
          </a:prstGeom>
        </p:spPr>
      </p:pic>
      <p:sp>
        <p:nvSpPr>
          <p:cNvPr id="8" name="Rectangle 7"/>
          <p:cNvSpPr/>
          <p:nvPr/>
        </p:nvSpPr>
        <p:spPr>
          <a:xfrm>
            <a:off x="9346776" y="3264339"/>
            <a:ext cx="2643672" cy="297454"/>
          </a:xfrm>
          <a:prstGeom prst="rect">
            <a:avLst/>
          </a:prstGeom>
        </p:spPr>
        <p:txBody>
          <a:bodyPr wrap="none">
            <a:spAutoFit/>
          </a:bodyPr>
          <a:lstStyle/>
          <a:p>
            <a:r>
              <a:rPr lang="fr-FR" sz="1333" dirty="0">
                <a:hlinkClick r:id="rId7"/>
              </a:rPr>
              <a:t>http://yann.lecun.com/exdb/lenet</a:t>
            </a:r>
            <a:endParaRPr lang="fr-FR" sz="1333" dirty="0"/>
          </a:p>
        </p:txBody>
      </p:sp>
      <p:sp>
        <p:nvSpPr>
          <p:cNvPr id="9" name="Rectangle 8"/>
          <p:cNvSpPr/>
          <p:nvPr/>
        </p:nvSpPr>
        <p:spPr>
          <a:xfrm>
            <a:off x="9909658" y="1661521"/>
            <a:ext cx="721767" cy="381687"/>
          </a:xfrm>
          <a:prstGeom prst="rect">
            <a:avLst/>
          </a:prstGeom>
          <a:solidFill>
            <a:srgbClr val="399BB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67"/>
          </a:p>
        </p:txBody>
      </p:sp>
      <p:pic>
        <p:nvPicPr>
          <p:cNvPr id="11" name="Imag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57744" y="3892456"/>
            <a:ext cx="2294176" cy="2284617"/>
          </a:xfrm>
          <a:prstGeom prst="rect">
            <a:avLst/>
          </a:prstGeom>
        </p:spPr>
      </p:pic>
      <p:sp>
        <p:nvSpPr>
          <p:cNvPr id="12" name="Rectangle 11"/>
          <p:cNvSpPr/>
          <p:nvPr/>
        </p:nvSpPr>
        <p:spPr>
          <a:xfrm>
            <a:off x="8993584" y="6239096"/>
            <a:ext cx="3198416" cy="502573"/>
          </a:xfrm>
          <a:prstGeom prst="rect">
            <a:avLst/>
          </a:prstGeom>
        </p:spPr>
        <p:txBody>
          <a:bodyPr wrap="square">
            <a:spAutoFit/>
          </a:bodyPr>
          <a:lstStyle/>
          <a:p>
            <a:r>
              <a:rPr lang="fr-FR" sz="1333" dirty="0">
                <a:hlinkClick r:id="rId9"/>
              </a:rPr>
              <a:t>https://cs.stanford.edu/people/karpathy/convnetjs/demo/cifar10.html</a:t>
            </a:r>
            <a:endParaRPr lang="fr-FR" sz="1333" dirty="0"/>
          </a:p>
        </p:txBody>
      </p:sp>
    </p:spTree>
    <p:extLst>
      <p:ext uri="{BB962C8B-B14F-4D97-AF65-F5344CB8AC3E}">
        <p14:creationId xmlns:p14="http://schemas.microsoft.com/office/powerpoint/2010/main" val="37626927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863722" y="1500537"/>
            <a:ext cx="7091212" cy="5103465"/>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67"/>
          </a:p>
        </p:txBody>
      </p:sp>
      <p:sp>
        <p:nvSpPr>
          <p:cNvPr id="6" name="Rectangle 5"/>
          <p:cNvSpPr/>
          <p:nvPr/>
        </p:nvSpPr>
        <p:spPr>
          <a:xfrm>
            <a:off x="63501" y="914399"/>
            <a:ext cx="5543204" cy="34417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67"/>
          </a:p>
        </p:txBody>
      </p:sp>
      <p:sp>
        <p:nvSpPr>
          <p:cNvPr id="2" name="Titre 1"/>
          <p:cNvSpPr>
            <a:spLocks noGrp="1"/>
          </p:cNvSpPr>
          <p:nvPr>
            <p:ph type="title"/>
          </p:nvPr>
        </p:nvSpPr>
        <p:spPr/>
        <p:txBody>
          <a:bodyPr>
            <a:normAutofit/>
          </a:bodyPr>
          <a:lstStyle/>
          <a:p>
            <a:r>
              <a:rPr lang="en-US" sz="2133" dirty="0">
                <a:solidFill>
                  <a:prstClr val="black"/>
                </a:solidFill>
              </a:rPr>
              <a:t>Combining several networks:</a:t>
            </a:r>
            <a:r>
              <a:rPr lang="en-US" sz="3333" dirty="0">
                <a:solidFill>
                  <a:prstClr val="black"/>
                </a:solidFill>
              </a:rPr>
              <a:t> </a:t>
            </a:r>
            <a:r>
              <a:rPr lang="en-US" dirty="0"/>
              <a:t>Generative </a:t>
            </a:r>
            <a:r>
              <a:rPr lang="en-US" dirty="0" err="1"/>
              <a:t>Adversial</a:t>
            </a:r>
            <a:r>
              <a:rPr lang="en-US" dirty="0"/>
              <a:t> Neural Networks</a:t>
            </a:r>
            <a:endParaRPr lang="fr-FR"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6487" y="1879810"/>
            <a:ext cx="6968447" cy="4626252"/>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766" y="1500536"/>
            <a:ext cx="5420439" cy="2806699"/>
          </a:xfrm>
          <a:prstGeom prst="rect">
            <a:avLst/>
          </a:prstGeom>
        </p:spPr>
      </p:pic>
      <p:sp>
        <p:nvSpPr>
          <p:cNvPr id="7" name="ZoneTexte 6"/>
          <p:cNvSpPr txBox="1"/>
          <p:nvPr/>
        </p:nvSpPr>
        <p:spPr>
          <a:xfrm>
            <a:off x="0" y="914399"/>
            <a:ext cx="2159566" cy="338554"/>
          </a:xfrm>
          <a:prstGeom prst="rect">
            <a:avLst/>
          </a:prstGeom>
          <a:noFill/>
        </p:spPr>
        <p:txBody>
          <a:bodyPr wrap="none" rtlCol="0">
            <a:spAutoFit/>
          </a:bodyPr>
          <a:lstStyle/>
          <a:p>
            <a:r>
              <a:rPr lang="en-US" sz="1600" dirty="0"/>
              <a:t>Generating fake data!</a:t>
            </a:r>
            <a:endParaRPr lang="fr-FR" sz="1600" dirty="0"/>
          </a:p>
        </p:txBody>
      </p:sp>
      <p:sp>
        <p:nvSpPr>
          <p:cNvPr id="9" name="ZoneTexte 8"/>
          <p:cNvSpPr txBox="1"/>
          <p:nvPr/>
        </p:nvSpPr>
        <p:spPr>
          <a:xfrm>
            <a:off x="5612643" y="1512622"/>
            <a:ext cx="1563248" cy="338554"/>
          </a:xfrm>
          <a:prstGeom prst="rect">
            <a:avLst/>
          </a:prstGeom>
          <a:noFill/>
        </p:spPr>
        <p:txBody>
          <a:bodyPr wrap="none" rtlCol="0">
            <a:spAutoFit/>
          </a:bodyPr>
          <a:lstStyle/>
          <a:p>
            <a:r>
              <a:rPr lang="en-US" sz="1600" dirty="0"/>
              <a:t>How this works</a:t>
            </a:r>
            <a:endParaRPr lang="fr-FR" sz="1600" dirty="0"/>
          </a:p>
        </p:txBody>
      </p:sp>
    </p:spTree>
    <p:extLst>
      <p:ext uri="{BB962C8B-B14F-4D97-AF65-F5344CB8AC3E}">
        <p14:creationId xmlns:p14="http://schemas.microsoft.com/office/powerpoint/2010/main" val="4028035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“Artificial Intelligence” is a project</a:t>
            </a:r>
            <a:endParaRPr lang="fr-FR" dirty="0"/>
          </a:p>
        </p:txBody>
      </p:sp>
      <p:pic>
        <p:nvPicPr>
          <p:cNvPr id="4" name="Image 3"/>
          <p:cNvPicPr>
            <a:picLocks noChangeAspect="1"/>
          </p:cNvPicPr>
          <p:nvPr/>
        </p:nvPicPr>
        <p:blipFill>
          <a:blip r:embed="rId3"/>
          <a:stretch>
            <a:fillRect/>
          </a:stretch>
        </p:blipFill>
        <p:spPr>
          <a:xfrm>
            <a:off x="491067" y="1512385"/>
            <a:ext cx="4791000" cy="3593251"/>
          </a:xfrm>
          <a:prstGeom prst="rect">
            <a:avLst/>
          </a:prstGeom>
        </p:spPr>
      </p:pic>
      <p:sp>
        <p:nvSpPr>
          <p:cNvPr id="5" name="Rectangle 4"/>
          <p:cNvSpPr/>
          <p:nvPr/>
        </p:nvSpPr>
        <p:spPr>
          <a:xfrm>
            <a:off x="5994400" y="2349221"/>
            <a:ext cx="6096000" cy="2801536"/>
          </a:xfrm>
          <a:prstGeom prst="rect">
            <a:avLst/>
          </a:prstGeom>
        </p:spPr>
        <p:txBody>
          <a:bodyPr>
            <a:spAutoFit/>
          </a:bodyPr>
          <a:lstStyle/>
          <a:p>
            <a:pPr algn="just" defTabSz="609585"/>
            <a:r>
              <a:rPr lang="en-US" sz="1467" i="1" dirty="0">
                <a:solidFill>
                  <a:prstClr val="black"/>
                </a:solidFill>
                <a:latin typeface="Arial, Helvetica, sans-serif"/>
              </a:rPr>
              <a:t>We propose that a 2 month, 10 man study of </a:t>
            </a:r>
            <a:r>
              <a:rPr lang="en-US" sz="1467" b="1" i="1" dirty="0">
                <a:solidFill>
                  <a:prstClr val="black"/>
                </a:solidFill>
                <a:latin typeface="Arial, Helvetica, sans-serif"/>
              </a:rPr>
              <a:t>artificial intelligence </a:t>
            </a:r>
            <a:r>
              <a:rPr lang="en-US" sz="1467" i="1" dirty="0">
                <a:solidFill>
                  <a:prstClr val="black"/>
                </a:solidFill>
                <a:latin typeface="Arial, Helvetica, sans-serif"/>
              </a:rPr>
              <a:t>be carried out during the summer of 1956 at Dartmouth College in Hanover, New Hampshire. </a:t>
            </a:r>
          </a:p>
          <a:p>
            <a:pPr algn="just" defTabSz="609585"/>
            <a:endParaRPr lang="en-US" sz="1467" dirty="0">
              <a:solidFill>
                <a:prstClr val="black"/>
              </a:solidFill>
              <a:latin typeface="Verdana, Arial, Helvetica, sans-serif"/>
            </a:endParaRPr>
          </a:p>
          <a:p>
            <a:pPr algn="just" defTabSz="609585"/>
            <a:r>
              <a:rPr lang="en-US" sz="1467" i="1" dirty="0">
                <a:solidFill>
                  <a:prstClr val="black"/>
                </a:solidFill>
                <a:latin typeface="Arial, Helvetica, sans-serif"/>
              </a:rPr>
              <a:t>The study is to proceed on the basis of the conjecture that </a:t>
            </a:r>
            <a:r>
              <a:rPr lang="en-US" sz="1467" b="1" i="1" dirty="0">
                <a:solidFill>
                  <a:prstClr val="black"/>
                </a:solidFill>
                <a:latin typeface="Arial, Helvetica, sans-serif"/>
              </a:rPr>
              <a:t>every aspect of learning or any other feature of intelligence can in principle be so precisely described that a machine can be made to simulate it</a:t>
            </a:r>
            <a:r>
              <a:rPr lang="en-US" sz="1467" i="1" dirty="0">
                <a:solidFill>
                  <a:prstClr val="black"/>
                </a:solidFill>
                <a:latin typeface="Arial, Helvetica, sans-serif"/>
              </a:rPr>
              <a:t>. An attempt will be made to find how to make machines use language, form abstractions and concepts, solve kinds of problems now reserved for humans, and improve themselves.</a:t>
            </a:r>
          </a:p>
          <a:p>
            <a:pPr algn="just" defTabSz="609585"/>
            <a:endParaRPr lang="en-US" sz="1467" dirty="0">
              <a:solidFill>
                <a:prstClr val="black"/>
              </a:solidFill>
              <a:latin typeface="Verdana, Arial, Helvetica, sans-serif"/>
            </a:endParaRPr>
          </a:p>
          <a:p>
            <a:pPr algn="just" defTabSz="609585"/>
            <a:r>
              <a:rPr lang="en-US" sz="1467" dirty="0">
                <a:solidFill>
                  <a:prstClr val="black"/>
                </a:solidFill>
                <a:latin typeface="Arial, Helvetica, sans-serif"/>
              </a:rPr>
              <a:t>- </a:t>
            </a:r>
            <a:r>
              <a:rPr lang="en-US" sz="1467" dirty="0">
                <a:solidFill>
                  <a:prstClr val="black"/>
                </a:solidFill>
                <a:latin typeface="Arial, Helvetica, sans-serif"/>
                <a:hlinkClick r:id="rId4"/>
              </a:rPr>
              <a:t>Dartmouth AI Project Proposal</a:t>
            </a:r>
            <a:r>
              <a:rPr lang="en-US" sz="1467" dirty="0">
                <a:solidFill>
                  <a:prstClr val="black"/>
                </a:solidFill>
                <a:latin typeface="Arial, Helvetica, sans-serif"/>
              </a:rPr>
              <a:t>; J. McCarthy et al.; Aug. 31, 1955.</a:t>
            </a:r>
            <a:endParaRPr lang="en-US" sz="1467" dirty="0">
              <a:solidFill>
                <a:prstClr val="black"/>
              </a:solidFill>
              <a:latin typeface="Verdana, Arial, Helvetica, sans-serif"/>
            </a:endParaRPr>
          </a:p>
        </p:txBody>
      </p:sp>
    </p:spTree>
    <p:extLst>
      <p:ext uri="{BB962C8B-B14F-4D97-AF65-F5344CB8AC3E}">
        <p14:creationId xmlns:p14="http://schemas.microsoft.com/office/powerpoint/2010/main" val="36418526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6668" y="2973025"/>
            <a:ext cx="3422184" cy="3357155"/>
          </a:xfrm>
          <a:prstGeom prst="rect">
            <a:avLst/>
          </a:prstGeom>
        </p:spPr>
      </p:pic>
      <p:sp>
        <p:nvSpPr>
          <p:cNvPr id="2" name="Titre 1"/>
          <p:cNvSpPr>
            <a:spLocks noGrp="1"/>
          </p:cNvSpPr>
          <p:nvPr>
            <p:ph type="title"/>
          </p:nvPr>
        </p:nvSpPr>
        <p:spPr/>
        <p:txBody>
          <a:bodyPr/>
          <a:lstStyle/>
          <a:p>
            <a:r>
              <a:rPr lang="en-US" dirty="0"/>
              <a:t>Unsupervised learning example: hierarchical clustering</a:t>
            </a:r>
            <a:endParaRPr lang="fr-FR" dirty="0"/>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7202" y="2973025"/>
            <a:ext cx="3423799" cy="3354635"/>
          </a:xfrm>
          <a:prstGeom prst="rect">
            <a:avLst/>
          </a:prstGeom>
        </p:spPr>
      </p:pic>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893" y="2973024"/>
            <a:ext cx="3423803" cy="3354637"/>
          </a:xfrm>
          <a:prstGeom prst="rect">
            <a:avLst/>
          </a:prstGeom>
        </p:spPr>
      </p:pic>
      <p:sp>
        <p:nvSpPr>
          <p:cNvPr id="6" name="Flèche droite 5"/>
          <p:cNvSpPr/>
          <p:nvPr/>
        </p:nvSpPr>
        <p:spPr>
          <a:xfrm>
            <a:off x="7985923" y="4495857"/>
            <a:ext cx="314208" cy="308971"/>
          </a:xfrm>
          <a:prstGeom prst="right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1800"/>
          </a:p>
        </p:txBody>
      </p:sp>
      <p:sp>
        <p:nvSpPr>
          <p:cNvPr id="7" name="Flèche droite 6"/>
          <p:cNvSpPr/>
          <p:nvPr/>
        </p:nvSpPr>
        <p:spPr>
          <a:xfrm>
            <a:off x="3933768" y="4495857"/>
            <a:ext cx="314208" cy="308971"/>
          </a:xfrm>
          <a:prstGeom prst="right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1800"/>
          </a:p>
        </p:txBody>
      </p:sp>
      <p:sp>
        <p:nvSpPr>
          <p:cNvPr id="9" name="ZoneTexte 8"/>
          <p:cNvSpPr txBox="1"/>
          <p:nvPr/>
        </p:nvSpPr>
        <p:spPr>
          <a:xfrm>
            <a:off x="1727201" y="952306"/>
            <a:ext cx="8667757" cy="584775"/>
          </a:xfrm>
          <a:prstGeom prst="rect">
            <a:avLst/>
          </a:prstGeom>
          <a:noFill/>
        </p:spPr>
        <p:txBody>
          <a:bodyPr wrap="none" rtlCol="0">
            <a:spAutoFit/>
          </a:bodyPr>
          <a:lstStyle/>
          <a:p>
            <a:r>
              <a:rPr lang="en-US" sz="1600" dirty="0"/>
              <a:t>Automatically </a:t>
            </a:r>
            <a:r>
              <a:rPr lang="en-US" sz="1600" b="1" dirty="0"/>
              <a:t>group data points </a:t>
            </a:r>
            <a:r>
              <a:rPr lang="en-US" sz="1600" dirty="0"/>
              <a:t>(below, pixels in a movie) according to how similar they are.</a:t>
            </a:r>
          </a:p>
          <a:p>
            <a:r>
              <a:rPr lang="en-US" sz="1600" dirty="0"/>
              <a:t>Works by </a:t>
            </a:r>
            <a:r>
              <a:rPr lang="en-US" sz="1600" b="1" dirty="0"/>
              <a:t>aggregating</a:t>
            </a:r>
            <a:r>
              <a:rPr lang="en-US" sz="1600" dirty="0"/>
              <a:t> the closest pair of points, and repeating… </a:t>
            </a:r>
            <a:endParaRPr lang="fr-FR" sz="1600" dirty="0"/>
          </a:p>
        </p:txBody>
      </p:sp>
      <p:pic>
        <p:nvPicPr>
          <p:cNvPr id="11" name="Image 10"/>
          <p:cNvPicPr>
            <a:picLocks noChangeAspect="1"/>
          </p:cNvPicPr>
          <p:nvPr/>
        </p:nvPicPr>
        <p:blipFill rotWithShape="1">
          <a:blip r:embed="rId6"/>
          <a:srcRect r="6546"/>
          <a:stretch/>
        </p:blipFill>
        <p:spPr>
          <a:xfrm>
            <a:off x="1357026" y="2139274"/>
            <a:ext cx="1322733" cy="252125"/>
          </a:xfrm>
          <a:prstGeom prst="rect">
            <a:avLst/>
          </a:prstGeom>
        </p:spPr>
      </p:pic>
      <p:pic>
        <p:nvPicPr>
          <p:cNvPr id="12" name="Image 11"/>
          <p:cNvPicPr>
            <a:picLocks noChangeAspect="1"/>
          </p:cNvPicPr>
          <p:nvPr/>
        </p:nvPicPr>
        <p:blipFill rotWithShape="1">
          <a:blip r:embed="rId7"/>
          <a:srcRect t="9172" r="1128"/>
          <a:stretch/>
        </p:blipFill>
        <p:spPr>
          <a:xfrm>
            <a:off x="1325243" y="1706699"/>
            <a:ext cx="1316757" cy="192211"/>
          </a:xfrm>
          <a:prstGeom prst="rect">
            <a:avLst/>
          </a:prstGeom>
        </p:spPr>
      </p:pic>
      <p:pic>
        <p:nvPicPr>
          <p:cNvPr id="13" name="Image 12"/>
          <p:cNvPicPr>
            <a:picLocks noChangeAspect="1"/>
          </p:cNvPicPr>
          <p:nvPr/>
        </p:nvPicPr>
        <p:blipFill rotWithShape="1">
          <a:blip r:embed="rId8"/>
          <a:srcRect r="2361"/>
          <a:stretch/>
        </p:blipFill>
        <p:spPr>
          <a:xfrm>
            <a:off x="1357940" y="2631133"/>
            <a:ext cx="1323640" cy="203051"/>
          </a:xfrm>
          <a:prstGeom prst="rect">
            <a:avLst/>
          </a:prstGeom>
        </p:spPr>
      </p:pic>
      <p:cxnSp>
        <p:nvCxnSpPr>
          <p:cNvPr id="19" name="Connecteur en angle 18"/>
          <p:cNvCxnSpPr>
            <a:endCxn id="13" idx="1"/>
          </p:cNvCxnSpPr>
          <p:nvPr/>
        </p:nvCxnSpPr>
        <p:spPr>
          <a:xfrm rot="5400000" flipH="1" flipV="1">
            <a:off x="371033" y="3460179"/>
            <a:ext cx="1714427" cy="259387"/>
          </a:xfrm>
          <a:prstGeom prst="bentConnector2">
            <a:avLst/>
          </a:prstGeom>
          <a:ln w="3175">
            <a:solidFill>
              <a:schemeClr val="tx1"/>
            </a:solidFill>
            <a:tailEnd type="arrow" w="sm" len="sm"/>
          </a:ln>
        </p:spPr>
        <p:style>
          <a:lnRef idx="2">
            <a:schemeClr val="accent1"/>
          </a:lnRef>
          <a:fillRef idx="0">
            <a:schemeClr val="accent1"/>
          </a:fillRef>
          <a:effectRef idx="1">
            <a:schemeClr val="accent1"/>
          </a:effectRef>
          <a:fontRef idx="minor">
            <a:schemeClr val="tx1"/>
          </a:fontRef>
        </p:style>
      </p:cxnSp>
      <p:cxnSp>
        <p:nvCxnSpPr>
          <p:cNvPr id="21" name="Connecteur en angle 20"/>
          <p:cNvCxnSpPr>
            <a:endCxn id="12" idx="1"/>
          </p:cNvCxnSpPr>
          <p:nvPr/>
        </p:nvCxnSpPr>
        <p:spPr>
          <a:xfrm rot="5400000" flipH="1" flipV="1">
            <a:off x="-402965" y="3076620"/>
            <a:ext cx="3002024" cy="454392"/>
          </a:xfrm>
          <a:prstGeom prst="bentConnector2">
            <a:avLst/>
          </a:prstGeom>
          <a:ln w="3175">
            <a:solidFill>
              <a:schemeClr val="tx1"/>
            </a:solidFill>
            <a:tailEnd type="arrow" w="sm" len="sm"/>
          </a:ln>
        </p:spPr>
        <p:style>
          <a:lnRef idx="2">
            <a:schemeClr val="accent1"/>
          </a:lnRef>
          <a:fillRef idx="0">
            <a:schemeClr val="accent1"/>
          </a:fillRef>
          <a:effectRef idx="1">
            <a:schemeClr val="accent1"/>
          </a:effectRef>
          <a:fontRef idx="minor">
            <a:schemeClr val="tx1"/>
          </a:fontRef>
        </p:style>
      </p:cxnSp>
      <p:cxnSp>
        <p:nvCxnSpPr>
          <p:cNvPr id="23" name="Connecteur en angle 22"/>
          <p:cNvCxnSpPr>
            <a:endCxn id="11" idx="1"/>
          </p:cNvCxnSpPr>
          <p:nvPr/>
        </p:nvCxnSpPr>
        <p:spPr>
          <a:xfrm rot="5400000" flipH="1" flipV="1">
            <a:off x="-118673" y="3285716"/>
            <a:ext cx="2496076" cy="455321"/>
          </a:xfrm>
          <a:prstGeom prst="bentConnector2">
            <a:avLst/>
          </a:prstGeom>
          <a:ln w="3175">
            <a:solidFill>
              <a:schemeClr val="tx1"/>
            </a:solidFill>
            <a:tailEnd type="arrow" w="sm" len="sm"/>
          </a:ln>
        </p:spPr>
        <p:style>
          <a:lnRef idx="2">
            <a:schemeClr val="accent1"/>
          </a:lnRef>
          <a:fillRef idx="0">
            <a:schemeClr val="accent1"/>
          </a:fillRef>
          <a:effectRef idx="1">
            <a:schemeClr val="accent1"/>
          </a:effectRef>
          <a:fontRef idx="minor">
            <a:schemeClr val="tx1"/>
          </a:fontRef>
        </p:style>
      </p:cxnSp>
      <p:sp>
        <p:nvSpPr>
          <p:cNvPr id="29" name="Accolade fermante 28"/>
          <p:cNvSpPr/>
          <p:nvPr/>
        </p:nvSpPr>
        <p:spPr>
          <a:xfrm>
            <a:off x="2773680" y="1766012"/>
            <a:ext cx="71120" cy="625387"/>
          </a:xfrm>
          <a:prstGeom prst="rightBrace">
            <a:avLst/>
          </a:prstGeom>
          <a:ln w="63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sz="1867" dirty="0"/>
          </a:p>
        </p:txBody>
      </p:sp>
      <p:sp>
        <p:nvSpPr>
          <p:cNvPr id="30" name="ZoneTexte 29"/>
          <p:cNvSpPr txBox="1"/>
          <p:nvPr/>
        </p:nvSpPr>
        <p:spPr>
          <a:xfrm>
            <a:off x="2785143" y="1837565"/>
            <a:ext cx="1939955" cy="461665"/>
          </a:xfrm>
          <a:prstGeom prst="rect">
            <a:avLst/>
          </a:prstGeom>
          <a:noFill/>
        </p:spPr>
        <p:txBody>
          <a:bodyPr wrap="none" rtlCol="0">
            <a:spAutoFit/>
          </a:bodyPr>
          <a:lstStyle/>
          <a:p>
            <a:r>
              <a:rPr lang="en-US" sz="1200" dirty="0"/>
              <a:t>pixels with similar signals,</a:t>
            </a:r>
            <a:br>
              <a:rPr lang="en-US" sz="1200" dirty="0"/>
            </a:br>
            <a:r>
              <a:rPr lang="en-US" sz="1200" dirty="0"/>
              <a:t>will be aggregated fast</a:t>
            </a:r>
            <a:endParaRPr lang="fr-FR" sz="1200" dirty="0"/>
          </a:p>
        </p:txBody>
      </p:sp>
      <p:pic>
        <p:nvPicPr>
          <p:cNvPr id="35" name="Image 34">
            <a:hlinkClick r:id="rId9"/>
          </p:cNvPr>
          <p:cNvPicPr>
            <a:picLocks noChangeAspect="1"/>
          </p:cNvPicPr>
          <p:nvPr/>
        </p:nvPicPr>
        <p:blipFill>
          <a:blip r:embed="rId10"/>
          <a:stretch>
            <a:fillRect/>
          </a:stretch>
        </p:blipFill>
        <p:spPr>
          <a:xfrm>
            <a:off x="9947706" y="767691"/>
            <a:ext cx="1684303" cy="1311015"/>
          </a:xfrm>
          <a:prstGeom prst="rect">
            <a:avLst/>
          </a:prstGeom>
        </p:spPr>
      </p:pic>
      <p:sp>
        <p:nvSpPr>
          <p:cNvPr id="18" name="ZoneTexte 17"/>
          <p:cNvSpPr txBox="1"/>
          <p:nvPr/>
        </p:nvSpPr>
        <p:spPr>
          <a:xfrm>
            <a:off x="2785143" y="2587963"/>
            <a:ext cx="3684022" cy="276999"/>
          </a:xfrm>
          <a:prstGeom prst="rect">
            <a:avLst/>
          </a:prstGeom>
          <a:noFill/>
        </p:spPr>
        <p:txBody>
          <a:bodyPr wrap="none" rtlCol="0">
            <a:spAutoFit/>
          </a:bodyPr>
          <a:lstStyle/>
          <a:p>
            <a:r>
              <a:rPr lang="en-US" sz="1200" dirty="0"/>
              <a:t>this pixel will not aggregate fast with the 2 first ones</a:t>
            </a:r>
            <a:endParaRPr lang="fr-FR" sz="1200" dirty="0"/>
          </a:p>
        </p:txBody>
      </p:sp>
    </p:spTree>
    <p:extLst>
      <p:ext uri="{BB962C8B-B14F-4D97-AF65-F5344CB8AC3E}">
        <p14:creationId xmlns:p14="http://schemas.microsoft.com/office/powerpoint/2010/main" val="3477073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Dimensionality reduction: PCA</a:t>
            </a:r>
            <a:endParaRPr lang="fr-FR"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9324" y="693107"/>
            <a:ext cx="6453349" cy="3094832"/>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6609" y="4481046"/>
            <a:ext cx="2278783" cy="2275679"/>
          </a:xfrm>
          <a:prstGeom prst="rect">
            <a:avLst/>
          </a:prstGeom>
        </p:spPr>
      </p:pic>
      <p:sp>
        <p:nvSpPr>
          <p:cNvPr id="6" name="Flèche courbée vers le haut 5"/>
          <p:cNvSpPr/>
          <p:nvPr/>
        </p:nvSpPr>
        <p:spPr>
          <a:xfrm>
            <a:off x="5255174" y="3875084"/>
            <a:ext cx="1849820" cy="518240"/>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67">
              <a:solidFill>
                <a:schemeClr val="tx1"/>
              </a:solidFill>
            </a:endParaRPr>
          </a:p>
        </p:txBody>
      </p:sp>
      <p:sp>
        <p:nvSpPr>
          <p:cNvPr id="7" name="ZoneTexte 6"/>
          <p:cNvSpPr txBox="1"/>
          <p:nvPr/>
        </p:nvSpPr>
        <p:spPr>
          <a:xfrm>
            <a:off x="914401" y="3988603"/>
            <a:ext cx="3247696" cy="666977"/>
          </a:xfrm>
          <a:prstGeom prst="rect">
            <a:avLst/>
          </a:prstGeom>
          <a:noFill/>
        </p:spPr>
        <p:txBody>
          <a:bodyPr wrap="square" rtlCol="0">
            <a:spAutoFit/>
          </a:bodyPr>
          <a:lstStyle/>
          <a:p>
            <a:r>
              <a:rPr lang="en-US" sz="1867" dirty="0"/>
              <a:t>Original faces are defined by 32x32 = 1024 pixels.</a:t>
            </a:r>
            <a:endParaRPr lang="fr-FR" sz="1867" dirty="0"/>
          </a:p>
        </p:txBody>
      </p:sp>
      <p:sp>
        <p:nvSpPr>
          <p:cNvPr id="8" name="ZoneTexte 7"/>
          <p:cNvSpPr txBox="1"/>
          <p:nvPr/>
        </p:nvSpPr>
        <p:spPr>
          <a:xfrm>
            <a:off x="8029901" y="3988603"/>
            <a:ext cx="3415864" cy="954300"/>
          </a:xfrm>
          <a:prstGeom prst="rect">
            <a:avLst/>
          </a:prstGeom>
          <a:noFill/>
        </p:spPr>
        <p:txBody>
          <a:bodyPr wrap="square" rtlCol="0">
            <a:spAutoFit/>
          </a:bodyPr>
          <a:lstStyle/>
          <a:p>
            <a:r>
              <a:rPr lang="en-US" sz="1867" dirty="0"/>
              <a:t>Recovered faces are linear combinations of only 36 “</a:t>
            </a:r>
            <a:r>
              <a:rPr lang="en-US" sz="1867" dirty="0" err="1"/>
              <a:t>eigenfaces</a:t>
            </a:r>
            <a:r>
              <a:rPr lang="en-US" sz="1867" dirty="0"/>
              <a:t>”.</a:t>
            </a:r>
            <a:endParaRPr lang="fr-FR" sz="1867" dirty="0"/>
          </a:p>
        </p:txBody>
      </p:sp>
    </p:spTree>
    <p:extLst>
      <p:ext uri="{BB962C8B-B14F-4D97-AF65-F5344CB8AC3E}">
        <p14:creationId xmlns:p14="http://schemas.microsoft.com/office/powerpoint/2010/main" val="14515259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a:t>Dimensionality reduction with neural network: </a:t>
            </a:r>
            <a:r>
              <a:rPr lang="en-US" dirty="0" err="1"/>
              <a:t>Autoencoder</a:t>
            </a:r>
            <a:endParaRPr lang="fr-FR"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7187" y="1348331"/>
            <a:ext cx="5738648" cy="4308485"/>
          </a:xfrm>
          <a:prstGeom prst="rect">
            <a:avLst/>
          </a:prstGeom>
        </p:spPr>
      </p:pic>
      <p:sp>
        <p:nvSpPr>
          <p:cNvPr id="5" name="ZoneTexte 4"/>
          <p:cNvSpPr txBox="1"/>
          <p:nvPr/>
        </p:nvSpPr>
        <p:spPr>
          <a:xfrm>
            <a:off x="3237187" y="4758963"/>
            <a:ext cx="1826141" cy="523220"/>
          </a:xfrm>
          <a:prstGeom prst="rect">
            <a:avLst/>
          </a:prstGeom>
          <a:noFill/>
        </p:spPr>
        <p:txBody>
          <a:bodyPr wrap="none" rtlCol="0">
            <a:spAutoFit/>
          </a:bodyPr>
          <a:lstStyle/>
          <a:p>
            <a:r>
              <a:rPr lang="en-US" dirty="0"/>
              <a:t>Original image</a:t>
            </a:r>
          </a:p>
          <a:p>
            <a:r>
              <a:rPr lang="en-US" dirty="0"/>
              <a:t>(high dimensionality)</a:t>
            </a:r>
            <a:endParaRPr lang="fr-FR" dirty="0"/>
          </a:p>
        </p:txBody>
      </p:sp>
      <p:sp>
        <p:nvSpPr>
          <p:cNvPr id="6" name="ZoneTexte 5"/>
          <p:cNvSpPr txBox="1"/>
          <p:nvPr/>
        </p:nvSpPr>
        <p:spPr>
          <a:xfrm>
            <a:off x="7735616" y="4758964"/>
            <a:ext cx="1875835" cy="307777"/>
          </a:xfrm>
          <a:prstGeom prst="rect">
            <a:avLst/>
          </a:prstGeom>
          <a:noFill/>
        </p:spPr>
        <p:txBody>
          <a:bodyPr wrap="none" rtlCol="0">
            <a:spAutoFit/>
          </a:bodyPr>
          <a:lstStyle/>
          <a:p>
            <a:r>
              <a:rPr lang="en-US" dirty="0"/>
              <a:t>Reconstructed image</a:t>
            </a:r>
            <a:endParaRPr lang="fr-FR" dirty="0"/>
          </a:p>
        </p:txBody>
      </p:sp>
      <p:sp>
        <p:nvSpPr>
          <p:cNvPr id="7" name="ZoneTexte 6"/>
          <p:cNvSpPr txBox="1"/>
          <p:nvPr/>
        </p:nvSpPr>
        <p:spPr>
          <a:xfrm>
            <a:off x="5454870" y="4758963"/>
            <a:ext cx="1757212" cy="523220"/>
          </a:xfrm>
          <a:prstGeom prst="rect">
            <a:avLst/>
          </a:prstGeom>
          <a:noFill/>
        </p:spPr>
        <p:txBody>
          <a:bodyPr wrap="none" rtlCol="0">
            <a:spAutoFit/>
          </a:bodyPr>
          <a:lstStyle/>
          <a:p>
            <a:r>
              <a:rPr lang="en-US" dirty="0"/>
              <a:t>Extracted features</a:t>
            </a:r>
          </a:p>
          <a:p>
            <a:r>
              <a:rPr lang="en-US" dirty="0"/>
              <a:t>(low dimensionality)</a:t>
            </a:r>
            <a:endParaRPr lang="fr-FR" dirty="0"/>
          </a:p>
        </p:txBody>
      </p:sp>
      <p:cxnSp>
        <p:nvCxnSpPr>
          <p:cNvPr id="9" name="Connecteur en arc 8"/>
          <p:cNvCxnSpPr>
            <a:stCxn id="5" idx="2"/>
            <a:endCxn id="6" idx="2"/>
          </p:cNvCxnSpPr>
          <p:nvPr/>
        </p:nvCxnSpPr>
        <p:spPr>
          <a:xfrm rot="5400000" flipH="1" flipV="1">
            <a:off x="6302757" y="2950147"/>
            <a:ext cx="215443" cy="4510184"/>
          </a:xfrm>
          <a:prstGeom prst="curvedConnector3">
            <a:avLst>
              <a:gd name="adj1" fmla="val -312224"/>
            </a:avLst>
          </a:prstGeom>
          <a:ln>
            <a:headEnd type="triangle"/>
            <a:tailEnd type="none"/>
          </a:ln>
        </p:spPr>
        <p:style>
          <a:lnRef idx="2">
            <a:schemeClr val="accent1"/>
          </a:lnRef>
          <a:fillRef idx="0">
            <a:schemeClr val="accent1"/>
          </a:fillRef>
          <a:effectRef idx="1">
            <a:schemeClr val="accent1"/>
          </a:effectRef>
          <a:fontRef idx="minor">
            <a:schemeClr val="tx1"/>
          </a:fontRef>
        </p:style>
      </p:cxnSp>
      <p:sp>
        <p:nvSpPr>
          <p:cNvPr id="13" name="ZoneTexte 12"/>
          <p:cNvSpPr txBox="1"/>
          <p:nvPr/>
        </p:nvSpPr>
        <p:spPr>
          <a:xfrm>
            <a:off x="5538231" y="6115396"/>
            <a:ext cx="1726755" cy="307777"/>
          </a:xfrm>
          <a:prstGeom prst="rect">
            <a:avLst/>
          </a:prstGeom>
          <a:noFill/>
        </p:spPr>
        <p:txBody>
          <a:bodyPr wrap="none" rtlCol="0">
            <a:spAutoFit/>
          </a:bodyPr>
          <a:lstStyle/>
          <a:p>
            <a:r>
              <a:rPr lang="en-US" dirty="0"/>
              <a:t>Minimize difference</a:t>
            </a:r>
            <a:endParaRPr lang="fr-FR" dirty="0"/>
          </a:p>
        </p:txBody>
      </p:sp>
    </p:spTree>
    <p:extLst>
      <p:ext uri="{BB962C8B-B14F-4D97-AF65-F5344CB8AC3E}">
        <p14:creationId xmlns:p14="http://schemas.microsoft.com/office/powerpoint/2010/main" val="150270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89519" y="60961"/>
            <a:ext cx="7029306" cy="679268"/>
          </a:xfrm>
        </p:spPr>
        <p:txBody>
          <a:bodyPr/>
          <a:lstStyle/>
          <a:p>
            <a:r>
              <a:rPr lang="en-US" dirty="0"/>
              <a:t>Expert System vs. Machine Learning</a:t>
            </a:r>
            <a:endParaRPr lang="fr-FR" dirty="0"/>
          </a:p>
        </p:txBody>
      </p:sp>
      <p:pic>
        <p:nvPicPr>
          <p:cNvPr id="4" name="Image 3"/>
          <p:cNvPicPr>
            <a:picLocks noChangeAspect="1"/>
          </p:cNvPicPr>
          <p:nvPr/>
        </p:nvPicPr>
        <p:blipFill>
          <a:blip r:embed="rId3"/>
          <a:stretch>
            <a:fillRect/>
          </a:stretch>
        </p:blipFill>
        <p:spPr>
          <a:xfrm>
            <a:off x="1955753" y="1376581"/>
            <a:ext cx="2433937" cy="1368371"/>
          </a:xfrm>
          <a:prstGeom prst="rect">
            <a:avLst/>
          </a:prstGeom>
        </p:spPr>
      </p:pic>
      <p:pic>
        <p:nvPicPr>
          <p:cNvPr id="5" name="Image 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678338" y="1376583"/>
            <a:ext cx="2434001" cy="1368731"/>
          </a:xfrm>
          <a:prstGeom prst="rect">
            <a:avLst/>
          </a:prstGeom>
        </p:spPr>
      </p:pic>
      <p:grpSp>
        <p:nvGrpSpPr>
          <p:cNvPr id="132" name="Groupe 131"/>
          <p:cNvGrpSpPr/>
          <p:nvPr/>
        </p:nvGrpSpPr>
        <p:grpSpPr>
          <a:xfrm>
            <a:off x="670019" y="3395132"/>
            <a:ext cx="5170006" cy="3142329"/>
            <a:chOff x="246843" y="2349239"/>
            <a:chExt cx="4136762" cy="2514327"/>
          </a:xfrm>
        </p:grpSpPr>
        <p:grpSp>
          <p:nvGrpSpPr>
            <p:cNvPr id="126" name="Groupe 125"/>
            <p:cNvGrpSpPr/>
            <p:nvPr/>
          </p:nvGrpSpPr>
          <p:grpSpPr>
            <a:xfrm>
              <a:off x="546101" y="2680138"/>
              <a:ext cx="3446826" cy="1233488"/>
              <a:chOff x="781095" y="2680138"/>
              <a:chExt cx="3211831" cy="1233488"/>
            </a:xfrm>
          </p:grpSpPr>
          <p:cxnSp>
            <p:nvCxnSpPr>
              <p:cNvPr id="10" name="Connecteur droit 9"/>
              <p:cNvCxnSpPr/>
              <p:nvPr/>
            </p:nvCxnSpPr>
            <p:spPr>
              <a:xfrm>
                <a:off x="781095" y="2680138"/>
                <a:ext cx="3211831" cy="0"/>
              </a:xfrm>
              <a:prstGeom prst="line">
                <a:avLst/>
              </a:prstGeom>
              <a:ln w="9525">
                <a:solidFill>
                  <a:schemeClr val="bg1">
                    <a:lumMod val="50000"/>
                  </a:schemeClr>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49" name="Connecteur droit 48"/>
              <p:cNvCxnSpPr/>
              <p:nvPr/>
            </p:nvCxnSpPr>
            <p:spPr>
              <a:xfrm>
                <a:off x="781095" y="3089713"/>
                <a:ext cx="3211831" cy="0"/>
              </a:xfrm>
              <a:prstGeom prst="line">
                <a:avLst/>
              </a:prstGeom>
              <a:ln w="9525">
                <a:solidFill>
                  <a:schemeClr val="bg1">
                    <a:lumMod val="50000"/>
                  </a:schemeClr>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50" name="Connecteur droit 49"/>
              <p:cNvCxnSpPr/>
              <p:nvPr/>
            </p:nvCxnSpPr>
            <p:spPr>
              <a:xfrm>
                <a:off x="781095" y="3494526"/>
                <a:ext cx="3211831" cy="0"/>
              </a:xfrm>
              <a:prstGeom prst="line">
                <a:avLst/>
              </a:prstGeom>
              <a:ln w="9525">
                <a:solidFill>
                  <a:schemeClr val="bg1">
                    <a:lumMod val="50000"/>
                  </a:schemeClr>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51" name="Connecteur droit 50"/>
              <p:cNvCxnSpPr/>
              <p:nvPr/>
            </p:nvCxnSpPr>
            <p:spPr>
              <a:xfrm>
                <a:off x="781095" y="3913626"/>
                <a:ext cx="3211831" cy="0"/>
              </a:xfrm>
              <a:prstGeom prst="line">
                <a:avLst/>
              </a:prstGeom>
              <a:ln w="9525">
                <a:solidFill>
                  <a:schemeClr val="bg1">
                    <a:lumMod val="50000"/>
                  </a:schemeClr>
                </a:solidFill>
                <a:prstDash val="lgDash"/>
              </a:ln>
              <a:effectLst/>
            </p:spPr>
            <p:style>
              <a:lnRef idx="2">
                <a:schemeClr val="accent1"/>
              </a:lnRef>
              <a:fillRef idx="0">
                <a:schemeClr val="accent1"/>
              </a:fillRef>
              <a:effectRef idx="1">
                <a:schemeClr val="accent1"/>
              </a:effectRef>
              <a:fontRef idx="minor">
                <a:schemeClr val="tx1"/>
              </a:fontRef>
            </p:style>
          </p:cxnSp>
        </p:grpSp>
        <p:sp>
          <p:nvSpPr>
            <p:cNvPr id="7" name="Ellipse 6"/>
            <p:cNvSpPr/>
            <p:nvPr/>
          </p:nvSpPr>
          <p:spPr>
            <a:xfrm>
              <a:off x="2486748" y="2355532"/>
              <a:ext cx="227648" cy="227648"/>
            </a:xfrm>
            <a:prstGeom prst="ellipse">
              <a:avLst/>
            </a:prstGeom>
            <a:solidFill>
              <a:srgbClr val="00FF00">
                <a:alpha val="10000"/>
              </a:srgb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609585"/>
              <a:r>
                <a:rPr lang="en-US" sz="1067" dirty="0">
                  <a:solidFill>
                    <a:prstClr val="black"/>
                  </a:solidFill>
                  <a:latin typeface="Candara"/>
                </a:rPr>
                <a:t>2</a:t>
              </a:r>
            </a:p>
          </p:txBody>
        </p:sp>
        <p:sp>
          <p:nvSpPr>
            <p:cNvPr id="8" name="Rectangle 7"/>
            <p:cNvSpPr/>
            <p:nvPr/>
          </p:nvSpPr>
          <p:spPr>
            <a:xfrm>
              <a:off x="1790963" y="2762119"/>
              <a:ext cx="227023" cy="227023"/>
            </a:xfrm>
            <a:prstGeom prst="rect">
              <a:avLst/>
            </a:prstGeom>
            <a:solidFill>
              <a:srgbClr val="FF0000">
                <a:alpha val="50000"/>
              </a:srgb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609585"/>
              <a:r>
                <a:rPr lang="en-US" sz="1067" dirty="0">
                  <a:solidFill>
                    <a:prstClr val="black"/>
                  </a:solidFill>
                  <a:latin typeface="Candara"/>
                </a:rPr>
                <a:t>-5</a:t>
              </a:r>
            </a:p>
          </p:txBody>
        </p:sp>
        <p:cxnSp>
          <p:nvCxnSpPr>
            <p:cNvPr id="12" name="Connecteur droit 11"/>
            <p:cNvCxnSpPr>
              <a:stCxn id="7" idx="4"/>
              <a:endCxn id="8" idx="0"/>
            </p:cNvCxnSpPr>
            <p:nvPr/>
          </p:nvCxnSpPr>
          <p:spPr>
            <a:xfrm flipH="1">
              <a:off x="1904475" y="2583180"/>
              <a:ext cx="696097" cy="178939"/>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3181923" y="2762119"/>
              <a:ext cx="227023" cy="227023"/>
            </a:xfrm>
            <a:prstGeom prst="rect">
              <a:avLst/>
            </a:prstGeom>
            <a:solidFill>
              <a:srgbClr val="00FF00">
                <a:alpha val="10000"/>
              </a:srgb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609585"/>
              <a:r>
                <a:rPr lang="en-US" sz="1067" dirty="0">
                  <a:solidFill>
                    <a:prstClr val="black"/>
                  </a:solidFill>
                  <a:latin typeface="Candara"/>
                </a:rPr>
                <a:t>2</a:t>
              </a:r>
            </a:p>
          </p:txBody>
        </p:sp>
        <p:sp>
          <p:nvSpPr>
            <p:cNvPr id="19" name="Rectangle 18"/>
            <p:cNvSpPr/>
            <p:nvPr/>
          </p:nvSpPr>
          <p:spPr>
            <a:xfrm>
              <a:off x="1154489" y="3576507"/>
              <a:ext cx="227023" cy="227023"/>
            </a:xfrm>
            <a:prstGeom prst="rect">
              <a:avLst/>
            </a:prstGeom>
            <a:solidFill>
              <a:srgbClr val="00FF00">
                <a:alpha val="50000"/>
              </a:srgb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609585"/>
              <a:r>
                <a:rPr lang="en-US" sz="1067" dirty="0">
                  <a:solidFill>
                    <a:prstClr val="black"/>
                  </a:solidFill>
                  <a:latin typeface="Candara"/>
                </a:rPr>
                <a:t>10</a:t>
              </a:r>
            </a:p>
          </p:txBody>
        </p:sp>
        <p:sp>
          <p:nvSpPr>
            <p:cNvPr id="20" name="Rectangle 19"/>
            <p:cNvSpPr/>
            <p:nvPr/>
          </p:nvSpPr>
          <p:spPr>
            <a:xfrm>
              <a:off x="1711701" y="3576507"/>
              <a:ext cx="227023" cy="227023"/>
            </a:xfrm>
            <a:prstGeom prst="rect">
              <a:avLst/>
            </a:prstGeom>
            <a:solidFill>
              <a:srgbClr val="00FF00">
                <a:alpha val="25000"/>
              </a:srgb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609585"/>
              <a:r>
                <a:rPr lang="en-US" sz="1067" dirty="0">
                  <a:solidFill>
                    <a:prstClr val="black"/>
                  </a:solidFill>
                  <a:latin typeface="Candara"/>
                </a:rPr>
                <a:t>5</a:t>
              </a:r>
            </a:p>
          </p:txBody>
        </p:sp>
        <p:sp>
          <p:nvSpPr>
            <p:cNvPr id="21" name="Rectangle 20"/>
            <p:cNvSpPr/>
            <p:nvPr/>
          </p:nvSpPr>
          <p:spPr>
            <a:xfrm>
              <a:off x="2115196" y="3576507"/>
              <a:ext cx="227023" cy="227023"/>
            </a:xfrm>
            <a:prstGeom prst="rect">
              <a:avLst/>
            </a:prstGeom>
            <a:solidFill>
              <a:srgbClr val="FF0000">
                <a:alpha val="50000"/>
              </a:srgb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609585"/>
              <a:r>
                <a:rPr lang="en-US" sz="1067" dirty="0">
                  <a:solidFill>
                    <a:prstClr val="black"/>
                  </a:solidFill>
                  <a:latin typeface="Candara"/>
                </a:rPr>
                <a:t>-5</a:t>
              </a:r>
            </a:p>
          </p:txBody>
        </p:sp>
        <p:sp>
          <p:nvSpPr>
            <p:cNvPr id="22" name="Rectangle 21"/>
            <p:cNvSpPr/>
            <p:nvPr/>
          </p:nvSpPr>
          <p:spPr>
            <a:xfrm>
              <a:off x="2565632" y="3576507"/>
              <a:ext cx="227023" cy="227023"/>
            </a:xfrm>
            <a:prstGeom prst="rect">
              <a:avLst/>
            </a:prstGeom>
            <a:solidFill>
              <a:srgbClr val="00FF00">
                <a:alpha val="25000"/>
              </a:srgb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609585"/>
              <a:r>
                <a:rPr lang="en-US" sz="1067" dirty="0">
                  <a:solidFill>
                    <a:prstClr val="black"/>
                  </a:solidFill>
                  <a:latin typeface="Candara"/>
                </a:rPr>
                <a:t>5</a:t>
              </a:r>
            </a:p>
          </p:txBody>
        </p:sp>
        <p:sp>
          <p:nvSpPr>
            <p:cNvPr id="23" name="Rectangle 22"/>
            <p:cNvSpPr/>
            <p:nvPr/>
          </p:nvSpPr>
          <p:spPr>
            <a:xfrm>
              <a:off x="3122845" y="3576507"/>
              <a:ext cx="227023" cy="227023"/>
            </a:xfrm>
            <a:prstGeom prst="rect">
              <a:avLst/>
            </a:prstGeom>
            <a:solidFill>
              <a:srgbClr val="FF00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609585"/>
              <a:r>
                <a:rPr lang="en-US" sz="1067" dirty="0">
                  <a:solidFill>
                    <a:prstClr val="black"/>
                  </a:solidFill>
                  <a:latin typeface="Candara"/>
                </a:rPr>
                <a:t>-100</a:t>
              </a:r>
            </a:p>
          </p:txBody>
        </p:sp>
        <p:sp>
          <p:nvSpPr>
            <p:cNvPr id="24" name="Rectangle 23"/>
            <p:cNvSpPr/>
            <p:nvPr/>
          </p:nvSpPr>
          <p:spPr>
            <a:xfrm>
              <a:off x="3566546" y="3576507"/>
              <a:ext cx="227023" cy="227023"/>
            </a:xfrm>
            <a:prstGeom prst="rect">
              <a:avLst/>
            </a:prstGeom>
            <a:solidFill>
              <a:srgbClr val="00FF00">
                <a:alpha val="10000"/>
              </a:srgb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609585"/>
              <a:r>
                <a:rPr lang="en-US" sz="1067" dirty="0">
                  <a:solidFill>
                    <a:prstClr val="black"/>
                  </a:solidFill>
                  <a:latin typeface="Candara"/>
                </a:rPr>
                <a:t>2</a:t>
              </a:r>
            </a:p>
          </p:txBody>
        </p:sp>
        <p:sp>
          <p:nvSpPr>
            <p:cNvPr id="26" name="Ellipse 25"/>
            <p:cNvSpPr/>
            <p:nvPr/>
          </p:nvSpPr>
          <p:spPr>
            <a:xfrm>
              <a:off x="1434387" y="3173729"/>
              <a:ext cx="227648" cy="227648"/>
            </a:xfrm>
            <a:prstGeom prst="ellipse">
              <a:avLst/>
            </a:prstGeom>
            <a:solidFill>
              <a:srgbClr val="00FF00">
                <a:alpha val="50000"/>
              </a:srgb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609585"/>
              <a:r>
                <a:rPr lang="en-US" sz="1067" dirty="0">
                  <a:solidFill>
                    <a:prstClr val="black"/>
                  </a:solidFill>
                  <a:latin typeface="Candara"/>
                </a:rPr>
                <a:t>10</a:t>
              </a:r>
              <a:endParaRPr lang="fr-FR" sz="1067" dirty="0">
                <a:solidFill>
                  <a:prstClr val="black"/>
                </a:solidFill>
                <a:latin typeface="Candara"/>
              </a:endParaRPr>
            </a:p>
          </p:txBody>
        </p:sp>
        <p:sp>
          <p:nvSpPr>
            <p:cNvPr id="27" name="Ellipse 26"/>
            <p:cNvSpPr/>
            <p:nvPr/>
          </p:nvSpPr>
          <p:spPr>
            <a:xfrm>
              <a:off x="2115196" y="3173729"/>
              <a:ext cx="227648" cy="227648"/>
            </a:xfrm>
            <a:prstGeom prst="ellipse">
              <a:avLst/>
            </a:prstGeom>
            <a:solidFill>
              <a:srgbClr val="FF0000">
                <a:alpha val="50000"/>
              </a:srgb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609585"/>
              <a:r>
                <a:rPr lang="en-US" sz="1067" dirty="0">
                  <a:solidFill>
                    <a:prstClr val="black"/>
                  </a:solidFill>
                  <a:latin typeface="Candara"/>
                </a:rPr>
                <a:t>-5</a:t>
              </a:r>
              <a:endParaRPr lang="fr-FR" sz="1067" dirty="0">
                <a:solidFill>
                  <a:prstClr val="black"/>
                </a:solidFill>
                <a:latin typeface="Candara"/>
              </a:endParaRPr>
            </a:p>
          </p:txBody>
        </p:sp>
        <p:sp>
          <p:nvSpPr>
            <p:cNvPr id="34" name="Ellipse 33"/>
            <p:cNvSpPr/>
            <p:nvPr/>
          </p:nvSpPr>
          <p:spPr>
            <a:xfrm>
              <a:off x="2846216" y="3173729"/>
              <a:ext cx="227648" cy="227648"/>
            </a:xfrm>
            <a:prstGeom prst="ellipse">
              <a:avLst/>
            </a:prstGeom>
            <a:solidFill>
              <a:srgbClr val="00FF00">
                <a:alpha val="25000"/>
              </a:srgb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609585"/>
              <a:r>
                <a:rPr lang="en-US" sz="1067" dirty="0">
                  <a:solidFill>
                    <a:prstClr val="black"/>
                  </a:solidFill>
                  <a:latin typeface="Candara"/>
                </a:rPr>
                <a:t>5</a:t>
              </a:r>
              <a:endParaRPr lang="fr-FR" sz="1067" dirty="0">
                <a:solidFill>
                  <a:prstClr val="black"/>
                </a:solidFill>
                <a:latin typeface="Candara"/>
              </a:endParaRPr>
            </a:p>
          </p:txBody>
        </p:sp>
        <p:sp>
          <p:nvSpPr>
            <p:cNvPr id="35" name="Ellipse 34"/>
            <p:cNvSpPr/>
            <p:nvPr/>
          </p:nvSpPr>
          <p:spPr>
            <a:xfrm>
              <a:off x="3565921" y="3173729"/>
              <a:ext cx="227648" cy="227648"/>
            </a:xfrm>
            <a:prstGeom prst="ellipse">
              <a:avLst/>
            </a:prstGeom>
            <a:solidFill>
              <a:srgbClr val="00FF00">
                <a:alpha val="10000"/>
              </a:srgb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609585"/>
              <a:r>
                <a:rPr lang="en-US" sz="1067" dirty="0">
                  <a:solidFill>
                    <a:prstClr val="black"/>
                  </a:solidFill>
                  <a:latin typeface="Candara"/>
                </a:rPr>
                <a:t>2</a:t>
              </a:r>
              <a:endParaRPr lang="fr-FR" sz="1067" dirty="0">
                <a:solidFill>
                  <a:prstClr val="black"/>
                </a:solidFill>
                <a:latin typeface="Candara"/>
              </a:endParaRPr>
            </a:p>
          </p:txBody>
        </p:sp>
        <p:sp>
          <p:nvSpPr>
            <p:cNvPr id="36" name="Ellipse 35"/>
            <p:cNvSpPr/>
            <p:nvPr/>
          </p:nvSpPr>
          <p:spPr>
            <a:xfrm>
              <a:off x="3438409" y="3996689"/>
              <a:ext cx="227648" cy="227648"/>
            </a:xfrm>
            <a:prstGeom prst="ellipse">
              <a:avLst/>
            </a:prstGeom>
            <a:solidFill>
              <a:srgbClr val="00FF00">
                <a:alpha val="10000"/>
              </a:srgb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609585"/>
              <a:r>
                <a:rPr lang="en-US" sz="1067" dirty="0">
                  <a:solidFill>
                    <a:prstClr val="black"/>
                  </a:solidFill>
                  <a:latin typeface="Candara"/>
                </a:rPr>
                <a:t>2</a:t>
              </a:r>
              <a:endParaRPr lang="fr-FR" sz="1067" dirty="0">
                <a:solidFill>
                  <a:prstClr val="black"/>
                </a:solidFill>
                <a:latin typeface="Candara"/>
              </a:endParaRPr>
            </a:p>
          </p:txBody>
        </p:sp>
        <p:sp>
          <p:nvSpPr>
            <p:cNvPr id="37" name="Ellipse 36"/>
            <p:cNvSpPr/>
            <p:nvPr/>
          </p:nvSpPr>
          <p:spPr>
            <a:xfrm>
              <a:off x="3715667" y="3996689"/>
              <a:ext cx="227648" cy="227648"/>
            </a:xfrm>
            <a:prstGeom prst="ellipse">
              <a:avLst/>
            </a:prstGeom>
            <a:solidFill>
              <a:srgbClr val="00FF00">
                <a:alpha val="25000"/>
              </a:srgb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609585"/>
              <a:r>
                <a:rPr lang="en-US" sz="1067" dirty="0">
                  <a:solidFill>
                    <a:prstClr val="black"/>
                  </a:solidFill>
                  <a:latin typeface="Candara"/>
                </a:rPr>
                <a:t>5</a:t>
              </a:r>
              <a:endParaRPr lang="fr-FR" sz="1067" dirty="0">
                <a:solidFill>
                  <a:prstClr val="black"/>
                </a:solidFill>
                <a:latin typeface="Candara"/>
              </a:endParaRPr>
            </a:p>
          </p:txBody>
        </p:sp>
        <p:sp>
          <p:nvSpPr>
            <p:cNvPr id="38" name="Ellipse 37"/>
            <p:cNvSpPr/>
            <p:nvPr/>
          </p:nvSpPr>
          <p:spPr>
            <a:xfrm>
              <a:off x="3122845" y="3996689"/>
              <a:ext cx="227648" cy="227648"/>
            </a:xfrm>
            <a:prstGeom prst="ellipse">
              <a:avLst/>
            </a:prstGeom>
            <a:solidFill>
              <a:srgbClr val="FF00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609585"/>
              <a:r>
                <a:rPr lang="en-US" sz="1067" dirty="0">
                  <a:solidFill>
                    <a:prstClr val="black"/>
                  </a:solidFill>
                  <a:latin typeface="Candara"/>
                </a:rPr>
                <a:t>-100</a:t>
              </a:r>
              <a:endParaRPr lang="fr-FR" sz="1067" dirty="0">
                <a:solidFill>
                  <a:prstClr val="black"/>
                </a:solidFill>
                <a:latin typeface="Candara"/>
              </a:endParaRPr>
            </a:p>
          </p:txBody>
        </p:sp>
        <p:sp>
          <p:nvSpPr>
            <p:cNvPr id="43" name="Ellipse 42"/>
            <p:cNvSpPr/>
            <p:nvPr/>
          </p:nvSpPr>
          <p:spPr>
            <a:xfrm>
              <a:off x="2707224" y="3996689"/>
              <a:ext cx="227648" cy="227648"/>
            </a:xfrm>
            <a:prstGeom prst="ellipse">
              <a:avLst/>
            </a:prstGeom>
            <a:solidFill>
              <a:srgbClr val="00FF00">
                <a:alpha val="25000"/>
              </a:srgb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609585"/>
              <a:r>
                <a:rPr lang="en-US" sz="1067" dirty="0">
                  <a:solidFill>
                    <a:prstClr val="black"/>
                  </a:solidFill>
                  <a:latin typeface="Candara"/>
                </a:rPr>
                <a:t>5</a:t>
              </a:r>
              <a:endParaRPr lang="fr-FR" sz="1067" dirty="0">
                <a:solidFill>
                  <a:prstClr val="black"/>
                </a:solidFill>
                <a:latin typeface="Candara"/>
              </a:endParaRPr>
            </a:p>
          </p:txBody>
        </p:sp>
        <p:sp>
          <p:nvSpPr>
            <p:cNvPr id="44" name="Ellipse 43"/>
            <p:cNvSpPr/>
            <p:nvPr/>
          </p:nvSpPr>
          <p:spPr>
            <a:xfrm>
              <a:off x="2435618" y="3996689"/>
              <a:ext cx="227648" cy="227648"/>
            </a:xfrm>
            <a:prstGeom prst="ellipse">
              <a:avLst/>
            </a:prstGeom>
            <a:solidFill>
              <a:srgbClr val="00FF00">
                <a:alpha val="35000"/>
              </a:srgb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609585"/>
              <a:r>
                <a:rPr lang="en-US" sz="1067" dirty="0">
                  <a:solidFill>
                    <a:prstClr val="black"/>
                  </a:solidFill>
                  <a:latin typeface="Candara"/>
                </a:rPr>
                <a:t>7</a:t>
              </a:r>
              <a:endParaRPr lang="fr-FR" sz="1067" dirty="0">
                <a:solidFill>
                  <a:prstClr val="black"/>
                </a:solidFill>
                <a:latin typeface="Candara"/>
              </a:endParaRPr>
            </a:p>
          </p:txBody>
        </p:sp>
        <p:sp>
          <p:nvSpPr>
            <p:cNvPr id="45" name="Ellipse 44"/>
            <p:cNvSpPr/>
            <p:nvPr/>
          </p:nvSpPr>
          <p:spPr>
            <a:xfrm>
              <a:off x="2115196" y="3996689"/>
              <a:ext cx="227648" cy="227648"/>
            </a:xfrm>
            <a:prstGeom prst="ellipse">
              <a:avLst/>
            </a:prstGeom>
            <a:solidFill>
              <a:srgbClr val="FF0000">
                <a:alpha val="50000"/>
              </a:srgb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609585"/>
              <a:r>
                <a:rPr lang="en-US" sz="1067" dirty="0">
                  <a:solidFill>
                    <a:prstClr val="black"/>
                  </a:solidFill>
                  <a:latin typeface="Candara"/>
                </a:rPr>
                <a:t>-5</a:t>
              </a:r>
              <a:endParaRPr lang="fr-FR" sz="1067" dirty="0">
                <a:solidFill>
                  <a:prstClr val="black"/>
                </a:solidFill>
                <a:latin typeface="Candara"/>
              </a:endParaRPr>
            </a:p>
          </p:txBody>
        </p:sp>
        <p:sp>
          <p:nvSpPr>
            <p:cNvPr id="46" name="Ellipse 45"/>
            <p:cNvSpPr/>
            <p:nvPr/>
          </p:nvSpPr>
          <p:spPr>
            <a:xfrm>
              <a:off x="1711076" y="3996689"/>
              <a:ext cx="227648" cy="227648"/>
            </a:xfrm>
            <a:prstGeom prst="ellipse">
              <a:avLst/>
            </a:prstGeom>
            <a:solidFill>
              <a:srgbClr val="00FF00">
                <a:alpha val="25000"/>
              </a:srgb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609585"/>
              <a:r>
                <a:rPr lang="en-US" sz="1067" dirty="0">
                  <a:solidFill>
                    <a:prstClr val="black"/>
                  </a:solidFill>
                  <a:latin typeface="Candara"/>
                </a:rPr>
                <a:t>5</a:t>
              </a:r>
              <a:endParaRPr lang="fr-FR" sz="1067" dirty="0">
                <a:solidFill>
                  <a:prstClr val="black"/>
                </a:solidFill>
                <a:latin typeface="Candara"/>
              </a:endParaRPr>
            </a:p>
          </p:txBody>
        </p:sp>
        <p:sp>
          <p:nvSpPr>
            <p:cNvPr id="47" name="Ellipse 46"/>
            <p:cNvSpPr/>
            <p:nvPr/>
          </p:nvSpPr>
          <p:spPr>
            <a:xfrm>
              <a:off x="1275618" y="3996689"/>
              <a:ext cx="227648" cy="227648"/>
            </a:xfrm>
            <a:prstGeom prst="ellipse">
              <a:avLst/>
            </a:prstGeom>
            <a:solidFill>
              <a:srgbClr val="00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609585"/>
              <a:r>
                <a:rPr lang="en-US" sz="1067" dirty="0">
                  <a:solidFill>
                    <a:prstClr val="black"/>
                  </a:solidFill>
                  <a:latin typeface="Candara"/>
                </a:rPr>
                <a:t>+100</a:t>
              </a:r>
            </a:p>
          </p:txBody>
        </p:sp>
        <p:sp>
          <p:nvSpPr>
            <p:cNvPr id="48" name="Ellipse 47"/>
            <p:cNvSpPr/>
            <p:nvPr/>
          </p:nvSpPr>
          <p:spPr>
            <a:xfrm>
              <a:off x="1023165" y="3996689"/>
              <a:ext cx="227648" cy="227648"/>
            </a:xfrm>
            <a:prstGeom prst="ellipse">
              <a:avLst/>
            </a:prstGeom>
            <a:solidFill>
              <a:srgbClr val="00FF00">
                <a:alpha val="50000"/>
              </a:srgb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609585"/>
              <a:r>
                <a:rPr lang="en-US" sz="1067" dirty="0">
                  <a:solidFill>
                    <a:prstClr val="black"/>
                  </a:solidFill>
                  <a:latin typeface="Candara"/>
                </a:rPr>
                <a:t>10</a:t>
              </a:r>
              <a:endParaRPr lang="fr-FR" sz="1067" dirty="0">
                <a:solidFill>
                  <a:prstClr val="black"/>
                </a:solidFill>
                <a:latin typeface="Candara"/>
              </a:endParaRPr>
            </a:p>
          </p:txBody>
        </p:sp>
        <p:cxnSp>
          <p:nvCxnSpPr>
            <p:cNvPr id="52" name="Connecteur droit 51"/>
            <p:cNvCxnSpPr>
              <a:stCxn id="7" idx="4"/>
              <a:endCxn id="18" idx="0"/>
            </p:cNvCxnSpPr>
            <p:nvPr/>
          </p:nvCxnSpPr>
          <p:spPr>
            <a:xfrm>
              <a:off x="2600572" y="2583180"/>
              <a:ext cx="694863" cy="178939"/>
            </a:xfrm>
            <a:prstGeom prst="line">
              <a:avLst/>
            </a:prstGeom>
            <a:ln w="9525">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6" name="Connecteur droit 55"/>
            <p:cNvCxnSpPr>
              <a:stCxn id="18" idx="2"/>
              <a:endCxn id="35" idx="0"/>
            </p:cNvCxnSpPr>
            <p:nvPr/>
          </p:nvCxnSpPr>
          <p:spPr>
            <a:xfrm>
              <a:off x="3295435" y="2989142"/>
              <a:ext cx="384310" cy="184587"/>
            </a:xfrm>
            <a:prstGeom prst="line">
              <a:avLst/>
            </a:prstGeom>
            <a:ln w="9525">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59" name="Connecteur droit 58"/>
            <p:cNvCxnSpPr>
              <a:stCxn id="35" idx="4"/>
              <a:endCxn id="24" idx="0"/>
            </p:cNvCxnSpPr>
            <p:nvPr/>
          </p:nvCxnSpPr>
          <p:spPr>
            <a:xfrm>
              <a:off x="3679745" y="3401377"/>
              <a:ext cx="313" cy="175130"/>
            </a:xfrm>
            <a:prstGeom prst="line">
              <a:avLst/>
            </a:prstGeom>
            <a:ln w="9525">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2" name="Connecteur droit 61"/>
            <p:cNvCxnSpPr>
              <a:stCxn id="24" idx="2"/>
              <a:endCxn id="37" idx="0"/>
            </p:cNvCxnSpPr>
            <p:nvPr/>
          </p:nvCxnSpPr>
          <p:spPr>
            <a:xfrm>
              <a:off x="3680058" y="3803530"/>
              <a:ext cx="149433" cy="193159"/>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6" name="Connecteur droit 65"/>
            <p:cNvCxnSpPr>
              <a:stCxn id="24" idx="2"/>
              <a:endCxn id="36" idx="0"/>
            </p:cNvCxnSpPr>
            <p:nvPr/>
          </p:nvCxnSpPr>
          <p:spPr>
            <a:xfrm flipH="1">
              <a:off x="3552233" y="3803530"/>
              <a:ext cx="127825" cy="193159"/>
            </a:xfrm>
            <a:prstGeom prst="line">
              <a:avLst/>
            </a:prstGeom>
            <a:ln w="9525">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69" name="Connecteur droit 68"/>
            <p:cNvCxnSpPr>
              <a:stCxn id="34" idx="4"/>
              <a:endCxn id="23" idx="0"/>
            </p:cNvCxnSpPr>
            <p:nvPr/>
          </p:nvCxnSpPr>
          <p:spPr>
            <a:xfrm>
              <a:off x="2960040" y="3401377"/>
              <a:ext cx="276317" cy="17513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2" name="Connecteur droit 71"/>
            <p:cNvCxnSpPr>
              <a:stCxn id="22" idx="0"/>
              <a:endCxn id="34" idx="4"/>
            </p:cNvCxnSpPr>
            <p:nvPr/>
          </p:nvCxnSpPr>
          <p:spPr>
            <a:xfrm flipV="1">
              <a:off x="2679144" y="3401377"/>
              <a:ext cx="280896" cy="175130"/>
            </a:xfrm>
            <a:prstGeom prst="line">
              <a:avLst/>
            </a:prstGeom>
            <a:ln w="9525">
              <a:solidFill>
                <a:schemeClr val="tx1"/>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75" name="Connecteur droit 74"/>
            <p:cNvCxnSpPr>
              <a:stCxn id="21" idx="0"/>
              <a:endCxn id="27" idx="4"/>
            </p:cNvCxnSpPr>
            <p:nvPr/>
          </p:nvCxnSpPr>
          <p:spPr>
            <a:xfrm flipV="1">
              <a:off x="2228708" y="3401377"/>
              <a:ext cx="312" cy="175130"/>
            </a:xfrm>
            <a:prstGeom prst="line">
              <a:avLst/>
            </a:prstGeom>
            <a:ln w="9525">
              <a:solidFill>
                <a:schemeClr val="tx1"/>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78" name="Connecteur droit 77"/>
            <p:cNvCxnSpPr>
              <a:stCxn id="20" idx="0"/>
              <a:endCxn id="26" idx="4"/>
            </p:cNvCxnSpPr>
            <p:nvPr/>
          </p:nvCxnSpPr>
          <p:spPr>
            <a:xfrm flipH="1" flipV="1">
              <a:off x="1548211" y="3401377"/>
              <a:ext cx="277002" cy="17513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Connecteur droit 80"/>
            <p:cNvCxnSpPr>
              <a:stCxn id="26" idx="0"/>
              <a:endCxn id="8" idx="2"/>
            </p:cNvCxnSpPr>
            <p:nvPr/>
          </p:nvCxnSpPr>
          <p:spPr>
            <a:xfrm flipV="1">
              <a:off x="1548211" y="2989142"/>
              <a:ext cx="356264" cy="18458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 name="Connecteur droit 83"/>
            <p:cNvCxnSpPr>
              <a:stCxn id="8" idx="2"/>
              <a:endCxn id="27" idx="0"/>
            </p:cNvCxnSpPr>
            <p:nvPr/>
          </p:nvCxnSpPr>
          <p:spPr>
            <a:xfrm>
              <a:off x="1904475" y="2989142"/>
              <a:ext cx="324545" cy="184587"/>
            </a:xfrm>
            <a:prstGeom prst="line">
              <a:avLst/>
            </a:prstGeom>
            <a:ln w="9525">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87" name="Connecteur droit 86"/>
            <p:cNvCxnSpPr>
              <a:stCxn id="34" idx="0"/>
              <a:endCxn id="18" idx="2"/>
            </p:cNvCxnSpPr>
            <p:nvPr/>
          </p:nvCxnSpPr>
          <p:spPr>
            <a:xfrm flipV="1">
              <a:off x="2960040" y="2989142"/>
              <a:ext cx="335395" cy="18458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 name="Connecteur droit 89"/>
            <p:cNvCxnSpPr>
              <a:stCxn id="23" idx="2"/>
              <a:endCxn id="38" idx="0"/>
            </p:cNvCxnSpPr>
            <p:nvPr/>
          </p:nvCxnSpPr>
          <p:spPr>
            <a:xfrm>
              <a:off x="3236357" y="3803530"/>
              <a:ext cx="312" cy="193159"/>
            </a:xfrm>
            <a:prstGeom prst="line">
              <a:avLst/>
            </a:prstGeom>
            <a:ln w="9525">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93" name="Connecteur droit 92"/>
            <p:cNvCxnSpPr>
              <a:stCxn id="22" idx="2"/>
              <a:endCxn id="43" idx="0"/>
            </p:cNvCxnSpPr>
            <p:nvPr/>
          </p:nvCxnSpPr>
          <p:spPr>
            <a:xfrm>
              <a:off x="2679144" y="3803530"/>
              <a:ext cx="141904" cy="193159"/>
            </a:xfrm>
            <a:prstGeom prst="line">
              <a:avLst/>
            </a:prstGeom>
            <a:ln w="9525">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96" name="Connecteur droit 95"/>
            <p:cNvCxnSpPr>
              <a:stCxn id="21" idx="2"/>
              <a:endCxn id="45" idx="0"/>
            </p:cNvCxnSpPr>
            <p:nvPr/>
          </p:nvCxnSpPr>
          <p:spPr>
            <a:xfrm>
              <a:off x="2228708" y="3803530"/>
              <a:ext cx="312" cy="193159"/>
            </a:xfrm>
            <a:prstGeom prst="line">
              <a:avLst/>
            </a:prstGeom>
            <a:ln w="9525">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99" name="Connecteur droit 98"/>
            <p:cNvCxnSpPr>
              <a:stCxn id="20" idx="2"/>
              <a:endCxn id="46" idx="0"/>
            </p:cNvCxnSpPr>
            <p:nvPr/>
          </p:nvCxnSpPr>
          <p:spPr>
            <a:xfrm flipH="1">
              <a:off x="1824900" y="3803530"/>
              <a:ext cx="313" cy="193159"/>
            </a:xfrm>
            <a:prstGeom prst="line">
              <a:avLst/>
            </a:prstGeom>
            <a:ln w="9525">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02" name="Connecteur droit 101"/>
            <p:cNvCxnSpPr>
              <a:stCxn id="19" idx="2"/>
              <a:endCxn id="47" idx="0"/>
            </p:cNvCxnSpPr>
            <p:nvPr/>
          </p:nvCxnSpPr>
          <p:spPr>
            <a:xfrm>
              <a:off x="1268001" y="3803530"/>
              <a:ext cx="121441" cy="193159"/>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5" name="Connecteur droit 104"/>
            <p:cNvCxnSpPr>
              <a:stCxn id="48" idx="0"/>
              <a:endCxn id="19" idx="2"/>
            </p:cNvCxnSpPr>
            <p:nvPr/>
          </p:nvCxnSpPr>
          <p:spPr>
            <a:xfrm flipV="1">
              <a:off x="1136989" y="3803530"/>
              <a:ext cx="131012" cy="193159"/>
            </a:xfrm>
            <a:prstGeom prst="line">
              <a:avLst/>
            </a:prstGeom>
            <a:ln w="9525">
              <a:solidFill>
                <a:schemeClr val="tx1"/>
              </a:solidFill>
              <a:headEnd type="arrow"/>
            </a:ln>
            <a:effectLst/>
          </p:spPr>
          <p:style>
            <a:lnRef idx="2">
              <a:schemeClr val="accent1"/>
            </a:lnRef>
            <a:fillRef idx="0">
              <a:schemeClr val="accent1"/>
            </a:fillRef>
            <a:effectRef idx="1">
              <a:schemeClr val="accent1"/>
            </a:effectRef>
            <a:fontRef idx="minor">
              <a:schemeClr val="tx1"/>
            </a:fontRef>
          </p:style>
        </p:cxnSp>
        <p:cxnSp>
          <p:nvCxnSpPr>
            <p:cNvPr id="108" name="Connecteur droit 107"/>
            <p:cNvCxnSpPr>
              <a:stCxn id="44" idx="0"/>
              <a:endCxn id="22" idx="2"/>
            </p:cNvCxnSpPr>
            <p:nvPr/>
          </p:nvCxnSpPr>
          <p:spPr>
            <a:xfrm flipV="1">
              <a:off x="2549442" y="3803530"/>
              <a:ext cx="129702" cy="193159"/>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7" name="Rectangle 116"/>
            <p:cNvSpPr/>
            <p:nvPr/>
          </p:nvSpPr>
          <p:spPr>
            <a:xfrm>
              <a:off x="405478" y="2762119"/>
              <a:ext cx="514833" cy="227023"/>
            </a:xfrm>
            <a:prstGeom prst="rect">
              <a:avLst/>
            </a:prstGeom>
            <a:noFill/>
            <a:ln w="12700">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defTabSz="609585"/>
              <a:r>
                <a:rPr lang="en-US" sz="1333" dirty="0">
                  <a:solidFill>
                    <a:prstClr val="black"/>
                  </a:solidFill>
                  <a:latin typeface="Candara"/>
                </a:rPr>
                <a:t>opponent</a:t>
              </a:r>
            </a:p>
          </p:txBody>
        </p:sp>
        <p:sp>
          <p:nvSpPr>
            <p:cNvPr id="119" name="Rectangle 118"/>
            <p:cNvSpPr/>
            <p:nvPr/>
          </p:nvSpPr>
          <p:spPr>
            <a:xfrm>
              <a:off x="405478" y="2349239"/>
              <a:ext cx="514833" cy="227023"/>
            </a:xfrm>
            <a:prstGeom prst="rect">
              <a:avLst/>
            </a:prstGeom>
            <a:noFill/>
            <a:ln w="12700">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defTabSz="609585"/>
              <a:r>
                <a:rPr lang="en-US" sz="1333" dirty="0">
                  <a:solidFill>
                    <a:prstClr val="black"/>
                  </a:solidFill>
                  <a:latin typeface="Candara"/>
                </a:rPr>
                <a:t>computer</a:t>
              </a:r>
            </a:p>
          </p:txBody>
        </p:sp>
        <p:sp>
          <p:nvSpPr>
            <p:cNvPr id="120" name="Rectangle 119"/>
            <p:cNvSpPr/>
            <p:nvPr/>
          </p:nvSpPr>
          <p:spPr>
            <a:xfrm>
              <a:off x="405478" y="3575882"/>
              <a:ext cx="514833" cy="227023"/>
            </a:xfrm>
            <a:prstGeom prst="rect">
              <a:avLst/>
            </a:prstGeom>
            <a:noFill/>
            <a:ln w="12700">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defTabSz="609585"/>
              <a:r>
                <a:rPr lang="en-US" sz="1333" dirty="0">
                  <a:solidFill>
                    <a:prstClr val="black"/>
                  </a:solidFill>
                  <a:latin typeface="Candara"/>
                </a:rPr>
                <a:t>opponent</a:t>
              </a:r>
            </a:p>
          </p:txBody>
        </p:sp>
        <p:sp>
          <p:nvSpPr>
            <p:cNvPr id="121" name="Rectangle 120"/>
            <p:cNvSpPr/>
            <p:nvPr/>
          </p:nvSpPr>
          <p:spPr>
            <a:xfrm>
              <a:off x="405478" y="3188025"/>
              <a:ext cx="514833" cy="227023"/>
            </a:xfrm>
            <a:prstGeom prst="rect">
              <a:avLst/>
            </a:prstGeom>
            <a:noFill/>
            <a:ln w="12700">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defTabSz="609585"/>
              <a:r>
                <a:rPr lang="en-US" sz="1333" dirty="0">
                  <a:solidFill>
                    <a:prstClr val="black"/>
                  </a:solidFill>
                  <a:latin typeface="Candara"/>
                </a:rPr>
                <a:t>computer</a:t>
              </a:r>
            </a:p>
          </p:txBody>
        </p:sp>
        <p:cxnSp>
          <p:nvCxnSpPr>
            <p:cNvPr id="127" name="Connecteur droit 126"/>
            <p:cNvCxnSpPr>
              <a:stCxn id="19" idx="0"/>
              <a:endCxn id="26" idx="4"/>
            </p:cNvCxnSpPr>
            <p:nvPr/>
          </p:nvCxnSpPr>
          <p:spPr>
            <a:xfrm flipV="1">
              <a:off x="1268001" y="3401377"/>
              <a:ext cx="280210" cy="175130"/>
            </a:xfrm>
            <a:prstGeom prst="line">
              <a:avLst/>
            </a:prstGeom>
            <a:ln w="9525">
              <a:solidFill>
                <a:schemeClr val="tx1"/>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131" name="ZoneTexte 130"/>
            <p:cNvSpPr txBox="1"/>
            <p:nvPr/>
          </p:nvSpPr>
          <p:spPr>
            <a:xfrm>
              <a:off x="246843" y="4297306"/>
              <a:ext cx="4136762" cy="566260"/>
            </a:xfrm>
            <a:prstGeom prst="rect">
              <a:avLst/>
            </a:prstGeom>
            <a:noFill/>
          </p:spPr>
          <p:txBody>
            <a:bodyPr wrap="none" rtlCol="0">
              <a:spAutoFit/>
            </a:bodyPr>
            <a:lstStyle/>
            <a:p>
              <a:pPr defTabSz="609585"/>
              <a:r>
                <a:rPr lang="en-US" sz="1333" dirty="0">
                  <a:solidFill>
                    <a:srgbClr val="0000FF"/>
                  </a:solidFill>
                  <a:latin typeface="Candara"/>
                </a:rPr>
                <a:t>The program evaluates actions by:</a:t>
              </a:r>
            </a:p>
            <a:p>
              <a:pPr marL="228594" indent="-228594" defTabSz="609585">
                <a:buFontTx/>
                <a:buChar char="-"/>
              </a:pPr>
              <a:r>
                <a:rPr lang="en-US" sz="1333" dirty="0">
                  <a:solidFill>
                    <a:srgbClr val="0000FF"/>
                  </a:solidFill>
                  <a:latin typeface="Candara"/>
                </a:rPr>
                <a:t>scanning the full decision tree up to n steps</a:t>
              </a:r>
            </a:p>
            <a:p>
              <a:pPr marL="228594" indent="-228594" defTabSz="609585">
                <a:buFontTx/>
                <a:buChar char="-"/>
              </a:pPr>
              <a:r>
                <a:rPr lang="en-US" sz="1333" dirty="0">
                  <a:solidFill>
                    <a:srgbClr val="0000FF"/>
                  </a:solidFill>
                  <a:latin typeface="Candara"/>
                </a:rPr>
                <a:t>applying human-designed metrics to evaluate boards after n steps</a:t>
              </a:r>
              <a:endParaRPr lang="fr-FR" sz="1333" dirty="0">
                <a:solidFill>
                  <a:srgbClr val="0000FF"/>
                </a:solidFill>
                <a:latin typeface="Candara"/>
              </a:endParaRPr>
            </a:p>
          </p:txBody>
        </p:sp>
      </p:grpSp>
      <p:grpSp>
        <p:nvGrpSpPr>
          <p:cNvPr id="188" name="Groupe 187"/>
          <p:cNvGrpSpPr/>
          <p:nvPr/>
        </p:nvGrpSpPr>
        <p:grpSpPr>
          <a:xfrm>
            <a:off x="6822925" y="3395132"/>
            <a:ext cx="4664251" cy="1380390"/>
            <a:chOff x="4200608" y="2546349"/>
            <a:chExt cx="3498188" cy="1035293"/>
          </a:xfrm>
        </p:grpSpPr>
        <p:cxnSp>
          <p:nvCxnSpPr>
            <p:cNvPr id="184" name="Connecteur droit 183"/>
            <p:cNvCxnSpPr/>
            <p:nvPr/>
          </p:nvCxnSpPr>
          <p:spPr>
            <a:xfrm>
              <a:off x="4332418" y="2856510"/>
              <a:ext cx="3230808" cy="0"/>
            </a:xfrm>
            <a:prstGeom prst="line">
              <a:avLst/>
            </a:prstGeom>
            <a:ln w="9525">
              <a:solidFill>
                <a:schemeClr val="bg1">
                  <a:lumMod val="50000"/>
                </a:schemeClr>
              </a:solidFill>
              <a:prstDash val="lgDash"/>
            </a:ln>
            <a:effectLst/>
          </p:spPr>
          <p:style>
            <a:lnRef idx="2">
              <a:schemeClr val="accent1"/>
            </a:lnRef>
            <a:fillRef idx="0">
              <a:schemeClr val="accent1"/>
            </a:fillRef>
            <a:effectRef idx="1">
              <a:schemeClr val="accent1"/>
            </a:effectRef>
            <a:fontRef idx="minor">
              <a:schemeClr val="tx1"/>
            </a:fontRef>
          </p:style>
        </p:cxnSp>
        <p:sp>
          <p:nvSpPr>
            <p:cNvPr id="135" name="Ellipse 134"/>
            <p:cNvSpPr/>
            <p:nvPr/>
          </p:nvSpPr>
          <p:spPr>
            <a:xfrm>
              <a:off x="6151441" y="2552248"/>
              <a:ext cx="213381" cy="213381"/>
            </a:xfrm>
            <a:prstGeom prst="ellipse">
              <a:avLst/>
            </a:prstGeom>
            <a:solidFill>
              <a:srgbClr val="00FF00">
                <a:alpha val="10000"/>
              </a:srgb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609585"/>
              <a:r>
                <a:rPr lang="en-US" sz="1067" dirty="0">
                  <a:solidFill>
                    <a:prstClr val="black"/>
                  </a:solidFill>
                  <a:latin typeface="Candara"/>
                </a:rPr>
                <a:t>2</a:t>
              </a:r>
            </a:p>
          </p:txBody>
        </p:sp>
        <p:sp>
          <p:nvSpPr>
            <p:cNvPr id="136" name="Rectangle 135"/>
            <p:cNvSpPr/>
            <p:nvPr/>
          </p:nvSpPr>
          <p:spPr>
            <a:xfrm>
              <a:off x="5499262" y="2933353"/>
              <a:ext cx="212795" cy="212795"/>
            </a:xfrm>
            <a:prstGeom prst="rect">
              <a:avLst/>
            </a:prstGeom>
            <a:solidFill>
              <a:srgbClr val="FF0000">
                <a:alpha val="50000"/>
              </a:srgb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609585"/>
              <a:r>
                <a:rPr lang="en-US" sz="1067" dirty="0">
                  <a:solidFill>
                    <a:prstClr val="black"/>
                  </a:solidFill>
                  <a:latin typeface="Candara"/>
                </a:rPr>
                <a:t>-5</a:t>
              </a:r>
            </a:p>
          </p:txBody>
        </p:sp>
        <p:cxnSp>
          <p:nvCxnSpPr>
            <p:cNvPr id="137" name="Connecteur droit 136"/>
            <p:cNvCxnSpPr>
              <a:stCxn id="135" idx="4"/>
              <a:endCxn id="136" idx="0"/>
            </p:cNvCxnSpPr>
            <p:nvPr/>
          </p:nvCxnSpPr>
          <p:spPr>
            <a:xfrm flipH="1">
              <a:off x="5605660" y="2765628"/>
              <a:ext cx="652471" cy="167725"/>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8" name="Rectangle 137"/>
            <p:cNvSpPr/>
            <p:nvPr/>
          </p:nvSpPr>
          <p:spPr>
            <a:xfrm>
              <a:off x="6803049" y="2933353"/>
              <a:ext cx="212795" cy="212795"/>
            </a:xfrm>
            <a:prstGeom prst="rect">
              <a:avLst/>
            </a:prstGeom>
            <a:solidFill>
              <a:srgbClr val="00FF00">
                <a:alpha val="10000"/>
              </a:srgb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609585"/>
              <a:r>
                <a:rPr lang="en-US" sz="1067" dirty="0">
                  <a:solidFill>
                    <a:prstClr val="black"/>
                  </a:solidFill>
                  <a:latin typeface="Candara"/>
                </a:rPr>
                <a:t>2</a:t>
              </a:r>
            </a:p>
          </p:txBody>
        </p:sp>
        <p:cxnSp>
          <p:nvCxnSpPr>
            <p:cNvPr id="158" name="Connecteur droit 157"/>
            <p:cNvCxnSpPr>
              <a:stCxn id="135" idx="4"/>
              <a:endCxn id="138" idx="0"/>
            </p:cNvCxnSpPr>
            <p:nvPr/>
          </p:nvCxnSpPr>
          <p:spPr>
            <a:xfrm>
              <a:off x="6258132" y="2765628"/>
              <a:ext cx="651315" cy="167725"/>
            </a:xfrm>
            <a:prstGeom prst="line">
              <a:avLst/>
            </a:prstGeom>
            <a:ln w="9525">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78" name="Rectangle 177"/>
            <p:cNvSpPr/>
            <p:nvPr/>
          </p:nvSpPr>
          <p:spPr>
            <a:xfrm>
              <a:off x="4200608" y="2546349"/>
              <a:ext cx="482568" cy="212795"/>
            </a:xfrm>
            <a:prstGeom prst="rect">
              <a:avLst/>
            </a:prstGeom>
            <a:noFill/>
            <a:ln w="12700">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defTabSz="609585"/>
              <a:r>
                <a:rPr lang="en-US" sz="1333" dirty="0">
                  <a:solidFill>
                    <a:prstClr val="black"/>
                  </a:solidFill>
                  <a:latin typeface="Candara"/>
                </a:rPr>
                <a:t>computer</a:t>
              </a:r>
            </a:p>
          </p:txBody>
        </p:sp>
        <p:sp>
          <p:nvSpPr>
            <p:cNvPr id="183" name="ZoneTexte 182"/>
            <p:cNvSpPr txBox="1"/>
            <p:nvPr/>
          </p:nvSpPr>
          <p:spPr>
            <a:xfrm>
              <a:off x="4577462" y="3204712"/>
              <a:ext cx="3121334" cy="376930"/>
            </a:xfrm>
            <a:prstGeom prst="rect">
              <a:avLst/>
            </a:prstGeom>
            <a:noFill/>
          </p:spPr>
          <p:txBody>
            <a:bodyPr wrap="square" rtlCol="0">
              <a:spAutoFit/>
            </a:bodyPr>
            <a:lstStyle/>
            <a:p>
              <a:pPr defTabSz="609585"/>
              <a:r>
                <a:rPr lang="en-US" sz="1333" dirty="0">
                  <a:solidFill>
                    <a:srgbClr val="0000FF"/>
                  </a:solidFill>
                  <a:latin typeface="Candara"/>
                </a:rPr>
                <a:t>The program </a:t>
              </a:r>
              <a:r>
                <a:rPr lang="en-US" sz="1333" i="1" dirty="0">
                  <a:solidFill>
                    <a:srgbClr val="0000FF"/>
                  </a:solidFill>
                  <a:latin typeface="Candara"/>
                </a:rPr>
                <a:t>learned</a:t>
              </a:r>
              <a:r>
                <a:rPr lang="en-US" sz="1333" dirty="0">
                  <a:solidFill>
                    <a:srgbClr val="0000FF"/>
                  </a:solidFill>
                  <a:latin typeface="Candara"/>
                </a:rPr>
                <a:t> how to evaluate actions directly, by playing millions of games against itself</a:t>
              </a:r>
            </a:p>
          </p:txBody>
        </p:sp>
      </p:grpSp>
      <p:cxnSp>
        <p:nvCxnSpPr>
          <p:cNvPr id="68" name="Connecteur droit 67"/>
          <p:cNvCxnSpPr/>
          <p:nvPr/>
        </p:nvCxnSpPr>
        <p:spPr>
          <a:xfrm>
            <a:off x="6096000" y="858644"/>
            <a:ext cx="0" cy="59993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2270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			  </a:t>
            </a:r>
            <a:r>
              <a:rPr lang="fr-FR" dirty="0" err="1"/>
              <a:t>Cognitivist</a:t>
            </a:r>
            <a:r>
              <a:rPr lang="fr-FR" dirty="0"/>
              <a:t> vs. </a:t>
            </a:r>
            <a:r>
              <a:rPr lang="fr-FR" dirty="0" err="1"/>
              <a:t>Connexionist</a:t>
            </a:r>
            <a:r>
              <a:rPr lang="fr-FR" dirty="0"/>
              <a:t> </a:t>
            </a:r>
            <a:r>
              <a:rPr lang="fr-FR" dirty="0" err="1"/>
              <a:t>approaches</a:t>
            </a:r>
            <a:endParaRPr lang="fr-FR" dirty="0"/>
          </a:p>
        </p:txBody>
      </p:sp>
      <p:pic>
        <p:nvPicPr>
          <p:cNvPr id="5" name="Image 4"/>
          <p:cNvPicPr>
            <a:picLocks noChangeAspect="1"/>
          </p:cNvPicPr>
          <p:nvPr/>
        </p:nvPicPr>
        <p:blipFill>
          <a:blip r:embed="rId3"/>
          <a:stretch>
            <a:fillRect/>
          </a:stretch>
        </p:blipFill>
        <p:spPr>
          <a:xfrm>
            <a:off x="6558806" y="1870403"/>
            <a:ext cx="1382061" cy="1719983"/>
          </a:xfrm>
          <a:prstGeom prst="rect">
            <a:avLst/>
          </a:prstGeom>
        </p:spPr>
      </p:pic>
      <p:sp>
        <p:nvSpPr>
          <p:cNvPr id="6" name="ZoneTexte 5"/>
          <p:cNvSpPr txBox="1"/>
          <p:nvPr/>
        </p:nvSpPr>
        <p:spPr>
          <a:xfrm>
            <a:off x="8021420" y="3021960"/>
            <a:ext cx="3983595" cy="338554"/>
          </a:xfrm>
          <a:prstGeom prst="rect">
            <a:avLst/>
          </a:prstGeom>
          <a:noFill/>
        </p:spPr>
        <p:txBody>
          <a:bodyPr wrap="square" rtlCol="0">
            <a:spAutoFit/>
          </a:bodyPr>
          <a:lstStyle/>
          <a:p>
            <a:pPr defTabSz="609585"/>
            <a:r>
              <a:rPr lang="fr-FR" sz="1600" dirty="0">
                <a:solidFill>
                  <a:prstClr val="black"/>
                </a:solidFill>
                <a:latin typeface="Candara"/>
              </a:rPr>
              <a:t>Frank </a:t>
            </a:r>
            <a:r>
              <a:rPr lang="fr-FR" sz="1600" dirty="0" err="1">
                <a:solidFill>
                  <a:prstClr val="black"/>
                </a:solidFill>
                <a:latin typeface="Candara"/>
              </a:rPr>
              <a:t>Rosenblatt</a:t>
            </a:r>
            <a:r>
              <a:rPr lang="fr-FR" sz="1600" dirty="0">
                <a:solidFill>
                  <a:prstClr val="black"/>
                </a:solidFill>
                <a:latin typeface="Candara"/>
              </a:rPr>
              <a:t> : perceptron (1957, 1962)</a:t>
            </a:r>
            <a:endParaRPr lang="en-US" sz="1600" dirty="0">
              <a:solidFill>
                <a:prstClr val="black"/>
              </a:solidFill>
              <a:latin typeface="Candara"/>
            </a:endParaRPr>
          </a:p>
        </p:txBody>
      </p:sp>
      <p:sp>
        <p:nvSpPr>
          <p:cNvPr id="8" name="ZoneTexte 7"/>
          <p:cNvSpPr txBox="1"/>
          <p:nvPr/>
        </p:nvSpPr>
        <p:spPr>
          <a:xfrm>
            <a:off x="8196635" y="1100739"/>
            <a:ext cx="3808380" cy="584775"/>
          </a:xfrm>
          <a:prstGeom prst="rect">
            <a:avLst/>
          </a:prstGeom>
          <a:noFill/>
        </p:spPr>
        <p:txBody>
          <a:bodyPr wrap="square" rtlCol="0">
            <a:spAutoFit/>
          </a:bodyPr>
          <a:lstStyle/>
          <a:p>
            <a:pPr defTabSz="609585"/>
            <a:r>
              <a:rPr lang="fr-FR" sz="1600" dirty="0">
                <a:solidFill>
                  <a:prstClr val="black"/>
                </a:solidFill>
                <a:latin typeface="Candara"/>
              </a:rPr>
              <a:t>Donald O. </a:t>
            </a:r>
            <a:r>
              <a:rPr lang="fr-FR" sz="1600" dirty="0" err="1">
                <a:solidFill>
                  <a:prstClr val="black"/>
                </a:solidFill>
                <a:latin typeface="Candara"/>
              </a:rPr>
              <a:t>Hebb</a:t>
            </a:r>
            <a:r>
              <a:rPr lang="fr-FR" sz="1600" dirty="0">
                <a:solidFill>
                  <a:prstClr val="black"/>
                </a:solidFill>
                <a:latin typeface="Candara"/>
              </a:rPr>
              <a:t> : « </a:t>
            </a:r>
            <a:r>
              <a:rPr lang="fr-FR" sz="1600" i="1" dirty="0" err="1">
                <a:solidFill>
                  <a:prstClr val="black"/>
                </a:solidFill>
                <a:latin typeface="Candara"/>
              </a:rPr>
              <a:t>Neurons</a:t>
            </a:r>
            <a:r>
              <a:rPr lang="fr-FR" sz="1600" i="1" dirty="0">
                <a:solidFill>
                  <a:prstClr val="black"/>
                </a:solidFill>
                <a:latin typeface="Candara"/>
              </a:rPr>
              <a:t> </a:t>
            </a:r>
            <a:r>
              <a:rPr lang="fr-FR" sz="1600" i="1" dirty="0" err="1">
                <a:solidFill>
                  <a:prstClr val="black"/>
                </a:solidFill>
                <a:latin typeface="Candara"/>
              </a:rPr>
              <a:t>that</a:t>
            </a:r>
            <a:r>
              <a:rPr lang="fr-FR" sz="1600" i="1" dirty="0">
                <a:solidFill>
                  <a:prstClr val="black"/>
                </a:solidFill>
                <a:latin typeface="Candara"/>
              </a:rPr>
              <a:t> </a:t>
            </a:r>
            <a:r>
              <a:rPr lang="fr-FR" sz="1600" i="1" dirty="0" err="1">
                <a:solidFill>
                  <a:prstClr val="black"/>
                </a:solidFill>
                <a:latin typeface="Candara"/>
              </a:rPr>
              <a:t>fire</a:t>
            </a:r>
            <a:r>
              <a:rPr lang="fr-FR" sz="1600" i="1" dirty="0">
                <a:solidFill>
                  <a:prstClr val="black"/>
                </a:solidFill>
                <a:latin typeface="Candara"/>
              </a:rPr>
              <a:t> </a:t>
            </a:r>
            <a:r>
              <a:rPr lang="fr-FR" sz="1600" i="1" dirty="0" err="1">
                <a:solidFill>
                  <a:prstClr val="black"/>
                </a:solidFill>
                <a:latin typeface="Candara"/>
              </a:rPr>
              <a:t>together</a:t>
            </a:r>
            <a:r>
              <a:rPr lang="fr-FR" sz="1600" i="1" dirty="0">
                <a:solidFill>
                  <a:prstClr val="black"/>
                </a:solidFill>
                <a:latin typeface="Candara"/>
              </a:rPr>
              <a:t> </a:t>
            </a:r>
            <a:r>
              <a:rPr lang="fr-FR" sz="1600" i="1" dirty="0" err="1">
                <a:solidFill>
                  <a:prstClr val="black"/>
                </a:solidFill>
                <a:latin typeface="Candara"/>
              </a:rPr>
              <a:t>wire</a:t>
            </a:r>
            <a:r>
              <a:rPr lang="fr-FR" sz="1600" i="1" dirty="0">
                <a:solidFill>
                  <a:prstClr val="black"/>
                </a:solidFill>
                <a:latin typeface="Candara"/>
              </a:rPr>
              <a:t> </a:t>
            </a:r>
            <a:r>
              <a:rPr lang="fr-FR" sz="1600" i="1" dirty="0" err="1">
                <a:solidFill>
                  <a:prstClr val="black"/>
                </a:solidFill>
                <a:latin typeface="Candara"/>
              </a:rPr>
              <a:t>together</a:t>
            </a:r>
            <a:r>
              <a:rPr lang="fr-FR" sz="1600" i="1" dirty="0">
                <a:solidFill>
                  <a:prstClr val="black"/>
                </a:solidFill>
                <a:latin typeface="Candara"/>
              </a:rPr>
              <a:t> </a:t>
            </a:r>
            <a:r>
              <a:rPr lang="fr-FR" sz="1600" dirty="0">
                <a:solidFill>
                  <a:prstClr val="black"/>
                </a:solidFill>
                <a:latin typeface="Candara"/>
              </a:rPr>
              <a:t> » (1949)</a:t>
            </a:r>
            <a:endParaRPr lang="en-US" sz="1600" dirty="0">
              <a:solidFill>
                <a:prstClr val="black"/>
              </a:solidFill>
              <a:latin typeface="Candara"/>
            </a:endParaRPr>
          </a:p>
        </p:txBody>
      </p:sp>
      <p:sp>
        <p:nvSpPr>
          <p:cNvPr id="14" name="ZoneTexte 13"/>
          <p:cNvSpPr txBox="1"/>
          <p:nvPr/>
        </p:nvSpPr>
        <p:spPr>
          <a:xfrm>
            <a:off x="1114714" y="1043673"/>
            <a:ext cx="3686009" cy="338554"/>
          </a:xfrm>
          <a:prstGeom prst="rect">
            <a:avLst/>
          </a:prstGeom>
          <a:noFill/>
        </p:spPr>
        <p:txBody>
          <a:bodyPr wrap="none" rtlCol="0">
            <a:spAutoFit/>
          </a:bodyPr>
          <a:lstStyle/>
          <a:p>
            <a:pPr defTabSz="609585"/>
            <a:r>
              <a:rPr lang="fr-FR" sz="1600" dirty="0" err="1">
                <a:solidFill>
                  <a:prstClr val="black"/>
                </a:solidFill>
                <a:latin typeface="Candara"/>
              </a:rPr>
              <a:t>Comerauer</a:t>
            </a:r>
            <a:r>
              <a:rPr lang="fr-FR" sz="1600" dirty="0">
                <a:solidFill>
                  <a:prstClr val="black"/>
                </a:solidFill>
                <a:latin typeface="Candara"/>
              </a:rPr>
              <a:t>, Roussel, Kowalski : PROLOG</a:t>
            </a:r>
            <a:endParaRPr lang="en-US" sz="1600" dirty="0">
              <a:solidFill>
                <a:prstClr val="black"/>
              </a:solidFill>
              <a:latin typeface="Candara"/>
            </a:endParaRPr>
          </a:p>
        </p:txBody>
      </p:sp>
      <p:cxnSp>
        <p:nvCxnSpPr>
          <p:cNvPr id="18" name="Connecteur droit 17"/>
          <p:cNvCxnSpPr>
            <a:stCxn id="2" idx="2"/>
          </p:cNvCxnSpPr>
          <p:nvPr/>
        </p:nvCxnSpPr>
        <p:spPr>
          <a:xfrm>
            <a:off x="6096000" y="693107"/>
            <a:ext cx="0" cy="616489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ZoneTexte 18"/>
          <p:cNvSpPr txBox="1"/>
          <p:nvPr/>
        </p:nvSpPr>
        <p:spPr>
          <a:xfrm>
            <a:off x="6973019" y="4596171"/>
            <a:ext cx="4721164" cy="1816266"/>
          </a:xfrm>
          <a:prstGeom prst="rect">
            <a:avLst/>
          </a:prstGeom>
          <a:noFill/>
        </p:spPr>
        <p:txBody>
          <a:bodyPr wrap="none" rtlCol="0">
            <a:spAutoFit/>
          </a:bodyPr>
          <a:lstStyle/>
          <a:p>
            <a:pPr defTabSz="609585"/>
            <a:r>
              <a:rPr lang="en-US" sz="1867" dirty="0">
                <a:solidFill>
                  <a:prstClr val="black"/>
                </a:solidFill>
                <a:latin typeface="Candara"/>
              </a:rPr>
              <a:t>More bio-mimetic / machine learning</a:t>
            </a:r>
          </a:p>
          <a:p>
            <a:pPr defTabSz="609585"/>
            <a:r>
              <a:rPr lang="en-US" sz="1867" dirty="0">
                <a:solidFill>
                  <a:prstClr val="black"/>
                </a:solidFill>
                <a:latin typeface="Candara"/>
              </a:rPr>
              <a:t>No other concept than a learning mechanism</a:t>
            </a:r>
          </a:p>
          <a:p>
            <a:pPr defTabSz="609585"/>
            <a:endParaRPr lang="en-US" sz="1867" dirty="0">
              <a:solidFill>
                <a:prstClr val="black"/>
              </a:solidFill>
              <a:latin typeface="Candara"/>
            </a:endParaRPr>
          </a:p>
          <a:p>
            <a:pPr defTabSz="609585"/>
            <a:endParaRPr lang="en-US" sz="1867" dirty="0">
              <a:solidFill>
                <a:prstClr val="black"/>
              </a:solidFill>
              <a:latin typeface="Candara"/>
            </a:endParaRPr>
          </a:p>
          <a:p>
            <a:pPr defTabSz="609585"/>
            <a:endParaRPr lang="en-US" sz="1867" dirty="0">
              <a:solidFill>
                <a:prstClr val="black"/>
              </a:solidFill>
              <a:latin typeface="Candara"/>
            </a:endParaRPr>
          </a:p>
          <a:p>
            <a:pPr defTabSz="609585"/>
            <a:r>
              <a:rPr lang="en-US" sz="1867" dirty="0">
                <a:solidFill>
                  <a:prstClr val="black"/>
                </a:solidFill>
                <a:latin typeface="Candara"/>
              </a:rPr>
              <a:t>Years 2000: Take-off with deep learning</a:t>
            </a:r>
            <a:endParaRPr lang="fr-FR" sz="1867" dirty="0">
              <a:solidFill>
                <a:prstClr val="black"/>
              </a:solidFill>
              <a:latin typeface="Candara"/>
            </a:endParaRPr>
          </a:p>
        </p:txBody>
      </p:sp>
      <p:sp>
        <p:nvSpPr>
          <p:cNvPr id="20" name="ZoneTexte 19"/>
          <p:cNvSpPr txBox="1"/>
          <p:nvPr/>
        </p:nvSpPr>
        <p:spPr>
          <a:xfrm>
            <a:off x="308075" y="4596171"/>
            <a:ext cx="5190845" cy="1241622"/>
          </a:xfrm>
          <a:prstGeom prst="rect">
            <a:avLst/>
          </a:prstGeom>
          <a:noFill/>
        </p:spPr>
        <p:txBody>
          <a:bodyPr wrap="none" rtlCol="0">
            <a:spAutoFit/>
          </a:bodyPr>
          <a:lstStyle/>
          <a:p>
            <a:pPr defTabSz="609585"/>
            <a:r>
              <a:rPr lang="en-US" sz="1867" dirty="0">
                <a:solidFill>
                  <a:prstClr val="black"/>
                </a:solidFill>
                <a:latin typeface="Candara"/>
              </a:rPr>
              <a:t>More abstract / symbolic / semantic</a:t>
            </a:r>
          </a:p>
          <a:p>
            <a:pPr defTabSz="609585"/>
            <a:r>
              <a:rPr lang="en-US" sz="1867" dirty="0">
                <a:solidFill>
                  <a:prstClr val="black"/>
                </a:solidFill>
                <a:latin typeface="Candara"/>
              </a:rPr>
              <a:t>Implementation of concepts on what is reasoning</a:t>
            </a:r>
          </a:p>
          <a:p>
            <a:pPr defTabSz="609585"/>
            <a:endParaRPr lang="en-US" sz="1867" dirty="0">
              <a:solidFill>
                <a:prstClr val="black"/>
              </a:solidFill>
              <a:latin typeface="Candara"/>
            </a:endParaRPr>
          </a:p>
          <a:p>
            <a:pPr defTabSz="609585"/>
            <a:r>
              <a:rPr lang="en-US" sz="1867" dirty="0">
                <a:solidFill>
                  <a:prstClr val="black"/>
                </a:solidFill>
                <a:latin typeface="Candara"/>
              </a:rPr>
              <a:t>Years 1980-1990: Expert systems</a:t>
            </a:r>
            <a:endParaRPr lang="fr-FR" sz="1867" dirty="0">
              <a:solidFill>
                <a:prstClr val="black"/>
              </a:solidFill>
              <a:latin typeface="Candara"/>
            </a:endParaRPr>
          </a:p>
        </p:txBody>
      </p:sp>
      <p:pic>
        <p:nvPicPr>
          <p:cNvPr id="10" name="Image 9"/>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368262" y="1838955"/>
            <a:ext cx="3048484" cy="1060343"/>
          </a:xfrm>
          <a:prstGeom prst="rect">
            <a:avLst/>
          </a:prstGeom>
        </p:spPr>
      </p:pic>
      <p:pic>
        <p:nvPicPr>
          <p:cNvPr id="15" name="Imag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271" y="1716292"/>
            <a:ext cx="4083612" cy="2041807"/>
          </a:xfrm>
          <a:prstGeom prst="rect">
            <a:avLst/>
          </a:prstGeom>
        </p:spPr>
      </p:pic>
    </p:spTree>
    <p:extLst>
      <p:ext uri="{BB962C8B-B14F-4D97-AF65-F5344CB8AC3E}">
        <p14:creationId xmlns:p14="http://schemas.microsoft.com/office/powerpoint/2010/main" val="2249017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euron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30947" y="3942579"/>
            <a:ext cx="2094746" cy="2078508"/>
          </a:xfrm>
          <a:prstGeom prst="rect">
            <a:avLst/>
          </a:prstGeom>
        </p:spPr>
      </p:pic>
      <p:pic>
        <p:nvPicPr>
          <p:cNvPr id="9" name="Image 8" descr="chasing-a-snack-red-fox.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2613" y="3942579"/>
            <a:ext cx="2771344" cy="2078509"/>
          </a:xfrm>
          <a:prstGeom prst="rect">
            <a:avLst/>
          </a:prstGeom>
        </p:spPr>
      </p:pic>
      <p:sp>
        <p:nvSpPr>
          <p:cNvPr id="10" name="ZoneTexte 9"/>
          <p:cNvSpPr txBox="1"/>
          <p:nvPr/>
        </p:nvSpPr>
        <p:spPr>
          <a:xfrm>
            <a:off x="4981271" y="6162496"/>
            <a:ext cx="1967035" cy="369332"/>
          </a:xfrm>
          <a:prstGeom prst="rect">
            <a:avLst/>
          </a:prstGeom>
          <a:solidFill>
            <a:schemeClr val="accent4">
              <a:lumMod val="75000"/>
            </a:schemeClr>
          </a:solid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kumimoji="0" lang="fr-FR" sz="1800" b="0" i="0" u="none" strike="noStrike" kern="1200" cap="none" spc="0" normalizeH="0" baseline="0" noProof="0" dirty="0" err="1">
                <a:ln>
                  <a:noFill/>
                </a:ln>
                <a:solidFill>
                  <a:prstClr val="white"/>
                </a:solidFill>
                <a:effectLst/>
                <a:uLnTx/>
                <a:uFillTx/>
                <a:latin typeface="Candara"/>
                <a:ea typeface="+mn-ea"/>
                <a:cs typeface="Arial"/>
                <a:sym typeface="Arial"/>
              </a:rPr>
              <a:t>Neurons</a:t>
            </a:r>
            <a:endParaRPr kumimoji="0" lang="fr-FR" sz="1800" b="0" i="0" u="none" strike="noStrike" kern="1200" cap="none" spc="0" normalizeH="0" baseline="0" noProof="0" dirty="0">
              <a:ln>
                <a:noFill/>
              </a:ln>
              <a:solidFill>
                <a:prstClr val="white"/>
              </a:solidFill>
              <a:effectLst/>
              <a:uLnTx/>
              <a:uFillTx/>
              <a:latin typeface="Candara"/>
              <a:ea typeface="+mn-ea"/>
              <a:cs typeface="Arial"/>
              <a:sym typeface="Arial"/>
            </a:endParaRPr>
          </a:p>
        </p:txBody>
      </p:sp>
      <p:sp>
        <p:nvSpPr>
          <p:cNvPr id="11" name="ZoneTexte 10"/>
          <p:cNvSpPr txBox="1"/>
          <p:nvPr/>
        </p:nvSpPr>
        <p:spPr>
          <a:xfrm>
            <a:off x="8101905" y="6171542"/>
            <a:ext cx="1967035" cy="369332"/>
          </a:xfrm>
          <a:prstGeom prst="rect">
            <a:avLst/>
          </a:prstGeom>
          <a:solidFill>
            <a:schemeClr val="accent4">
              <a:lumMod val="75000"/>
            </a:schemeClr>
          </a:solidFill>
        </p:spPr>
        <p:txBody>
          <a:bodyPr wrap="square" rtlCol="0">
            <a:spAutoFit/>
          </a:bodyPr>
          <a:lstStyle/>
          <a:p>
            <a:pPr lvl="0" algn="ctr" defTabSz="609585">
              <a:buClrTx/>
              <a:defRPr/>
            </a:pPr>
            <a:r>
              <a:rPr lang="fr-FR" sz="1800" kern="1200" dirty="0" err="1">
                <a:solidFill>
                  <a:prstClr val="white"/>
                </a:solidFill>
                <a:latin typeface="Candara"/>
                <a:ea typeface="+mn-ea"/>
              </a:rPr>
              <a:t>Behaviour</a:t>
            </a:r>
            <a:endParaRPr kumimoji="0" lang="fr-FR" sz="1800" b="0" i="0" u="none" strike="noStrike" kern="1200" cap="none" spc="0" normalizeH="0" baseline="0" noProof="0" dirty="0">
              <a:ln>
                <a:noFill/>
              </a:ln>
              <a:solidFill>
                <a:prstClr val="white"/>
              </a:solidFill>
              <a:effectLst/>
              <a:uLnTx/>
              <a:uFillTx/>
              <a:latin typeface="Candara"/>
              <a:ea typeface="+mn-ea"/>
              <a:cs typeface="Arial"/>
              <a:sym typeface="Arial"/>
            </a:endParaRPr>
          </a:p>
        </p:txBody>
      </p:sp>
      <p:grpSp>
        <p:nvGrpSpPr>
          <p:cNvPr id="20" name="Grouper 19"/>
          <p:cNvGrpSpPr/>
          <p:nvPr/>
        </p:nvGrpSpPr>
        <p:grpSpPr>
          <a:xfrm>
            <a:off x="4460434" y="1617015"/>
            <a:ext cx="2996973" cy="2127301"/>
            <a:chOff x="1637693" y="1616697"/>
            <a:chExt cx="5886451" cy="4178300"/>
          </a:xfrm>
        </p:grpSpPr>
        <p:pic>
          <p:nvPicPr>
            <p:cNvPr id="13" name="Picture 2"/>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637693" y="1616697"/>
              <a:ext cx="5886451" cy="417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Text Box 9"/>
            <p:cNvSpPr txBox="1">
              <a:spLocks noChangeArrowheads="1"/>
            </p:cNvSpPr>
            <p:nvPr/>
          </p:nvSpPr>
          <p:spPr bwMode="auto">
            <a:xfrm>
              <a:off x="1637697" y="1616697"/>
              <a:ext cx="2490180" cy="1148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cs typeface="ＭＳ Ｐゴシック" charset="0"/>
                </a:defRPr>
              </a:lvl2pPr>
              <a:lvl3pPr marL="1143000" indent="-228600">
                <a:defRPr>
                  <a:solidFill>
                    <a:schemeClr val="tx1"/>
                  </a:solidFill>
                  <a:latin typeface="Calibri" charset="0"/>
                  <a:ea typeface="ＭＳ Ｐゴシック" charset="0"/>
                  <a:cs typeface="ＭＳ Ｐゴシック" charset="0"/>
                </a:defRPr>
              </a:lvl3pPr>
              <a:lvl4pPr marL="1600200" indent="-228600">
                <a:defRPr>
                  <a:solidFill>
                    <a:schemeClr val="tx1"/>
                  </a:solidFill>
                  <a:latin typeface="Calibri" charset="0"/>
                  <a:ea typeface="ＭＳ Ｐゴシック" charset="0"/>
                  <a:cs typeface="ＭＳ Ｐゴシック" charset="0"/>
                </a:defRPr>
              </a:lvl4pPr>
              <a:lvl5pPr marL="2057400" indent="-228600">
                <a:defRPr>
                  <a:solidFill>
                    <a:schemeClr val="tx1"/>
                  </a:solidFill>
                  <a:latin typeface="Calibri" charset="0"/>
                  <a:ea typeface="ＭＳ Ｐゴシック" charset="0"/>
                  <a:cs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cs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cs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cs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cs typeface="ＭＳ Ｐゴシック" charset="0"/>
                </a:defRPr>
              </a:lvl9pPr>
            </a:lstStyle>
            <a:p>
              <a:pPr marL="0" marR="0" lvl="0" indent="0" algn="ctr" defTabSz="609585" rtl="0" eaLnBrk="1" fontAlgn="auto" latinLnBrk="0" hangingPunct="1">
                <a:lnSpc>
                  <a:spcPct val="100000"/>
                </a:lnSpc>
                <a:spcBef>
                  <a:spcPct val="50000"/>
                </a:spcBef>
                <a:spcAft>
                  <a:spcPts val="0"/>
                </a:spcAft>
                <a:buClrTx/>
                <a:buSzTx/>
                <a:buFont typeface="Arial"/>
                <a:buNone/>
                <a:tabLst/>
                <a:defRPr/>
              </a:pP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Olfactory brain</a:t>
              </a:r>
            </a:p>
          </p:txBody>
        </p:sp>
        <p:sp>
          <p:nvSpPr>
            <p:cNvPr id="19" name="Line 10"/>
            <p:cNvSpPr>
              <a:spLocks noChangeShapeType="1"/>
            </p:cNvSpPr>
            <p:nvPr/>
          </p:nvSpPr>
          <p:spPr bwMode="auto">
            <a:xfrm rot="11054363" flipH="1" flipV="1">
              <a:off x="3924689" y="2217825"/>
              <a:ext cx="1499211" cy="1780404"/>
            </a:xfrm>
            <a:prstGeom prst="line">
              <a:avLst/>
            </a:prstGeom>
            <a:noFill/>
            <a:ln w="12700">
              <a:solidFill>
                <a:srgbClr val="FFFFFF"/>
              </a:solidFill>
              <a:round/>
              <a:headEnd/>
              <a:tailEnd type="triangle" w="sm" len="med"/>
            </a:ln>
            <a:extLst>
              <a:ext uri="{909E8E84-426E-40dd-AFC4-6F175D3DCCD1}">
                <a14:hiddenFill xmlns="" xmlns:a14="http://schemas.microsoft.com/office/drawing/2010/main">
                  <a:noFill/>
                </a14:hiddenFill>
              </a:ext>
            </a:extLst>
          </p:spPr>
          <p:txBody>
            <a:bodyPr wrap="none" anchor="ct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fr-FR" sz="1800" b="0" i="0" u="none" strike="noStrike" kern="1200" cap="none" spc="0" normalizeH="0" baseline="0" noProof="0">
                <a:ln>
                  <a:noFill/>
                </a:ln>
                <a:solidFill>
                  <a:prstClr val="black"/>
                </a:solidFill>
                <a:effectLst/>
                <a:uLnTx/>
                <a:uFillTx/>
                <a:latin typeface="Candara"/>
                <a:ea typeface="+mn-ea"/>
                <a:cs typeface="Arial"/>
                <a:sym typeface="Arial"/>
              </a:endParaRPr>
            </a:p>
          </p:txBody>
        </p:sp>
      </p:grpSp>
      <p:cxnSp>
        <p:nvCxnSpPr>
          <p:cNvPr id="22" name="Connecteur droit 21"/>
          <p:cNvCxnSpPr/>
          <p:nvPr/>
        </p:nvCxnSpPr>
        <p:spPr>
          <a:xfrm flipH="1">
            <a:off x="4933279" y="2888826"/>
            <a:ext cx="1256300" cy="1053753"/>
          </a:xfrm>
          <a:prstGeom prst="line">
            <a:avLst/>
          </a:prstGeom>
          <a:ln w="12700" cmpd="sng">
            <a:solidFill>
              <a:srgbClr val="FFFFFF"/>
            </a:solidFill>
            <a:prstDash val="sysDash"/>
          </a:ln>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a:off x="6423582" y="2888826"/>
            <a:ext cx="588207" cy="1053753"/>
          </a:xfrm>
          <a:prstGeom prst="line">
            <a:avLst/>
          </a:prstGeom>
          <a:ln w="12700" cmpd="sng">
            <a:solidFill>
              <a:srgbClr val="FFFFFF"/>
            </a:solidFill>
            <a:prstDash val="sysDash"/>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6189579" y="2655589"/>
            <a:ext cx="234000" cy="233236"/>
          </a:xfrm>
          <a:prstGeom prst="rect">
            <a:avLst/>
          </a:prstGeom>
          <a:noFill/>
          <a:ln>
            <a:solidFill>
              <a:schemeClr val="bg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endParaRPr kumimoji="0" lang="fr-FR" sz="1800" b="0" i="0" u="none" strike="noStrike" kern="1200" cap="none" spc="0" normalizeH="0" baseline="0" noProof="0">
              <a:ln>
                <a:noFill/>
              </a:ln>
              <a:solidFill>
                <a:prstClr val="white"/>
              </a:solidFill>
              <a:effectLst/>
              <a:uLnTx/>
              <a:uFillTx/>
              <a:latin typeface="Candara"/>
              <a:ea typeface="+mn-ea"/>
              <a:cs typeface="+mn-cs"/>
              <a:sym typeface="Arial"/>
            </a:endParaRPr>
          </a:p>
        </p:txBody>
      </p:sp>
      <p:cxnSp>
        <p:nvCxnSpPr>
          <p:cNvPr id="32" name="Connecteur droit avec flèche 31"/>
          <p:cNvCxnSpPr/>
          <p:nvPr/>
        </p:nvCxnSpPr>
        <p:spPr>
          <a:xfrm>
            <a:off x="7138038" y="4987999"/>
            <a:ext cx="319369" cy="0"/>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grpSp>
        <p:nvGrpSpPr>
          <p:cNvPr id="40" name="Grouper 39"/>
          <p:cNvGrpSpPr/>
          <p:nvPr/>
        </p:nvGrpSpPr>
        <p:grpSpPr>
          <a:xfrm rot="1118501">
            <a:off x="4233460" y="3916779"/>
            <a:ext cx="417469" cy="555627"/>
            <a:chOff x="262383" y="4524276"/>
            <a:chExt cx="220529" cy="293511"/>
          </a:xfrm>
        </p:grpSpPr>
        <p:cxnSp>
          <p:nvCxnSpPr>
            <p:cNvPr id="37" name="Connecteur en arc 36"/>
            <p:cNvCxnSpPr/>
            <p:nvPr/>
          </p:nvCxnSpPr>
          <p:spPr>
            <a:xfrm rot="16200000" flipH="1">
              <a:off x="188903" y="4628860"/>
              <a:ext cx="262407" cy="115448"/>
            </a:xfrm>
            <a:prstGeom prst="curvedConnector3">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38" name="Connecteur en arc 37"/>
            <p:cNvCxnSpPr/>
            <p:nvPr/>
          </p:nvCxnSpPr>
          <p:spPr>
            <a:xfrm rot="16200000" flipH="1">
              <a:off x="244699" y="4611923"/>
              <a:ext cx="262407" cy="115448"/>
            </a:xfrm>
            <a:prstGeom prst="curvedConnector3">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39" name="Connecteur en arc 38"/>
            <p:cNvCxnSpPr/>
            <p:nvPr/>
          </p:nvCxnSpPr>
          <p:spPr>
            <a:xfrm rot="16200000" flipH="1">
              <a:off x="293984" y="4597756"/>
              <a:ext cx="262407" cy="115448"/>
            </a:xfrm>
            <a:prstGeom prst="curvedConnector3">
              <a:avLst/>
            </a:prstGeom>
            <a:ln>
              <a:solidFill>
                <a:srgbClr val="FF6600"/>
              </a:solidFill>
            </a:ln>
          </p:spPr>
          <p:style>
            <a:lnRef idx="2">
              <a:schemeClr val="accent1"/>
            </a:lnRef>
            <a:fillRef idx="0">
              <a:schemeClr val="accent1"/>
            </a:fillRef>
            <a:effectRef idx="1">
              <a:schemeClr val="accent1"/>
            </a:effectRef>
            <a:fontRef idx="minor">
              <a:schemeClr val="tx1"/>
            </a:fontRef>
          </p:style>
        </p:cxnSp>
      </p:grpSp>
      <p:pic>
        <p:nvPicPr>
          <p:cNvPr id="44" name="Image 43" descr="fox.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03130" y="3942579"/>
            <a:ext cx="2078509" cy="2078509"/>
          </a:xfrm>
          <a:prstGeom prst="rect">
            <a:avLst/>
          </a:prstGeom>
        </p:spPr>
      </p:pic>
      <p:cxnSp>
        <p:nvCxnSpPr>
          <p:cNvPr id="49" name="Connecteur droit avec flèche 48"/>
          <p:cNvCxnSpPr/>
          <p:nvPr/>
        </p:nvCxnSpPr>
        <p:spPr>
          <a:xfrm>
            <a:off x="4141064" y="4987999"/>
            <a:ext cx="405584" cy="0"/>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24" name="ZoneTexte 23"/>
          <p:cNvSpPr txBox="1"/>
          <p:nvPr/>
        </p:nvSpPr>
        <p:spPr>
          <a:xfrm>
            <a:off x="1864521" y="6171541"/>
            <a:ext cx="1967035" cy="369332"/>
          </a:xfrm>
          <a:prstGeom prst="rect">
            <a:avLst/>
          </a:prstGeom>
          <a:solidFill>
            <a:schemeClr val="accent4">
              <a:lumMod val="75000"/>
            </a:schemeClr>
          </a:solid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kumimoji="0" lang="fr-FR" sz="1800" b="0" i="0" u="none" strike="noStrike" kern="1200" cap="none" spc="0" normalizeH="0" baseline="0" noProof="0" dirty="0">
                <a:ln>
                  <a:noFill/>
                </a:ln>
                <a:solidFill>
                  <a:prstClr val="white"/>
                </a:solidFill>
                <a:effectLst/>
                <a:uLnTx/>
                <a:uFillTx/>
                <a:latin typeface="Candara"/>
                <a:ea typeface="+mn-ea"/>
                <a:cs typeface="Arial"/>
                <a:sym typeface="Arial"/>
              </a:rPr>
              <a:t>Stimulus</a:t>
            </a:r>
          </a:p>
        </p:txBody>
      </p:sp>
      <p:sp>
        <p:nvSpPr>
          <p:cNvPr id="25" name="ZoneTexte 24"/>
          <p:cNvSpPr txBox="1"/>
          <p:nvPr/>
        </p:nvSpPr>
        <p:spPr>
          <a:xfrm>
            <a:off x="3531593" y="4460692"/>
            <a:ext cx="1814635" cy="338554"/>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kumimoji="0" lang="fr-FR" sz="1600" b="0" i="0" u="none" strike="noStrike" kern="1200" cap="none" spc="0" normalizeH="0" baseline="0" noProof="0" dirty="0">
                <a:ln>
                  <a:noFill/>
                </a:ln>
                <a:solidFill>
                  <a:srgbClr val="FF6600"/>
                </a:solidFill>
                <a:effectLst/>
                <a:uLnTx/>
                <a:uFillTx/>
                <a:latin typeface="Candara"/>
                <a:ea typeface="+mn-ea"/>
                <a:cs typeface="Arial"/>
                <a:sym typeface="Arial"/>
              </a:rPr>
              <a:t>Odeur</a:t>
            </a:r>
          </a:p>
        </p:txBody>
      </p:sp>
      <p:sp>
        <p:nvSpPr>
          <p:cNvPr id="4" name="Flèche vers la droite 3"/>
          <p:cNvSpPr/>
          <p:nvPr/>
        </p:nvSpPr>
        <p:spPr>
          <a:xfrm rot="19139994">
            <a:off x="6022012" y="2982223"/>
            <a:ext cx="318797" cy="125247"/>
          </a:xfrm>
          <a:prstGeom prst="rightArrow">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endParaRPr kumimoji="0" lang="fr-FR" sz="1800" b="0" i="0" u="none" strike="noStrike" kern="1200" cap="none" spc="0" normalizeH="0" baseline="0" noProof="0">
              <a:ln>
                <a:noFill/>
              </a:ln>
              <a:solidFill>
                <a:prstClr val="white"/>
              </a:solidFill>
              <a:effectLst/>
              <a:uLnTx/>
              <a:uFillTx/>
              <a:latin typeface="Candara"/>
              <a:ea typeface="+mn-ea"/>
              <a:cs typeface="+mn-cs"/>
              <a:sym typeface="Arial"/>
            </a:endParaRPr>
          </a:p>
        </p:txBody>
      </p:sp>
      <p:sp>
        <p:nvSpPr>
          <p:cNvPr id="28" name="Titre 1"/>
          <p:cNvSpPr>
            <a:spLocks noGrp="1"/>
          </p:cNvSpPr>
          <p:nvPr>
            <p:ph type="title"/>
          </p:nvPr>
        </p:nvSpPr>
        <p:spPr>
          <a:xfrm>
            <a:off x="0" y="5581"/>
            <a:ext cx="12192000" cy="1143000"/>
          </a:xfrm>
        </p:spPr>
        <p:txBody>
          <a:bodyPr>
            <a:normAutofit/>
          </a:bodyPr>
          <a:lstStyle/>
          <a:p>
            <a:r>
              <a:rPr lang="en-US" dirty="0">
                <a:solidFill>
                  <a:srgbClr val="FFFFFF"/>
                </a:solidFill>
              </a:rPr>
              <a:t>Neurons in the brain respond to stimuli</a:t>
            </a:r>
            <a:endParaRPr lang="fr-FR" dirty="0"/>
          </a:p>
        </p:txBody>
      </p:sp>
    </p:spTree>
    <p:extLst>
      <p:ext uri="{BB962C8B-B14F-4D97-AF65-F5344CB8AC3E}">
        <p14:creationId xmlns:p14="http://schemas.microsoft.com/office/powerpoint/2010/main" val="2821942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1000" fill="hold"/>
                                        <p:tgtEl>
                                          <p:spTgt spid="40"/>
                                        </p:tgtEl>
                                      </p:cBhvr>
                                      <p:by x="50000" y="50000"/>
                                    </p:animScale>
                                  </p:childTnLst>
                                </p:cTn>
                              </p:par>
                              <p:par>
                                <p:cTn id="19" presetID="10" presetClass="exit" presetSubtype="0" fill="hold" grpId="0" nodeType="withEffect">
                                  <p:stCondLst>
                                    <p:cond delay="0"/>
                                  </p:stCondLst>
                                  <p:childTnLst>
                                    <p:animEffect transition="out" filter="fade">
                                      <p:cBhvr>
                                        <p:cTn id="20" dur="1000"/>
                                        <p:tgtEl>
                                          <p:spTgt spid="25"/>
                                        </p:tgtEl>
                                      </p:cBhvr>
                                    </p:animEffect>
                                    <p:set>
                                      <p:cBhvr>
                                        <p:cTn id="21" dur="1" fill="hold">
                                          <p:stCondLst>
                                            <p:cond delay="999"/>
                                          </p:stCondLst>
                                        </p:cTn>
                                        <p:tgtEl>
                                          <p:spTgt spid="25"/>
                                        </p:tgtEl>
                                        <p:attrNameLst>
                                          <p:attrName>style.visibility</p:attrName>
                                        </p:attrNameLst>
                                      </p:cBhvr>
                                      <p:to>
                                        <p:strVal val="hidden"/>
                                      </p:to>
                                    </p:set>
                                  </p:childTnLst>
                                </p:cTn>
                              </p:par>
                              <p:par>
                                <p:cTn id="22" presetID="0" presetClass="path" presetSubtype="0" accel="50000" decel="50000" fill="hold" nodeType="withEffect">
                                  <p:stCondLst>
                                    <p:cond delay="0"/>
                                  </p:stCondLst>
                                  <p:childTnLst>
                                    <p:animMotion origin="layout" path="M -2.91667E-6 -4.07407E-6 C 0.05235 -0.04699 0.05091 -0.05416 0.10209 -0.10879 " pathEditMode="relative" rAng="0" ptsTypes="AA">
                                      <p:cBhvr>
                                        <p:cTn id="23" dur="1000" fill="hold"/>
                                        <p:tgtEl>
                                          <p:spTgt spid="40"/>
                                        </p:tgtEl>
                                        <p:attrNameLst>
                                          <p:attrName>ppt_x</p:attrName>
                                          <p:attrName>ppt_y</p:attrName>
                                        </p:attrNameLst>
                                      </p:cBhvr>
                                      <p:rCtr x="5104" y="-5440"/>
                                    </p:animMotion>
                                  </p:childTnLst>
                                </p:cTn>
                              </p:par>
                              <p:par>
                                <p:cTn id="24" presetID="1" presetClass="mediacall" presetSubtype="0" fill="hold" nodeType="withEffect">
                                  <p:stCondLst>
                                    <p:cond delay="100"/>
                                  </p:stCondLst>
                                  <p:childTnLst>
                                    <p:cmd type="call" cmd="playFrom(0.0)">
                                      <p:cBhvr>
                                        <p:cTn id="25" dur="2666" fill="hold"/>
                                        <p:tgtEl>
                                          <p:spTgt spid="3"/>
                                        </p:tgtEl>
                                      </p:cBhvr>
                                    </p:cmd>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linds(horizontal)">
                                      <p:cBhvr>
                                        <p:cTn id="30" dur="500"/>
                                        <p:tgtEl>
                                          <p:spTgt spid="9"/>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linds(horizontal)">
                                      <p:cBhvr>
                                        <p:cTn id="33" dur="500"/>
                                        <p:tgtEl>
                                          <p:spTgt spid="11"/>
                                        </p:tgtEl>
                                      </p:cBhvr>
                                    </p:animEffect>
                                  </p:childTnLst>
                                </p:cTn>
                              </p:par>
                              <p:par>
                                <p:cTn id="34" presetID="3" presetClass="entr" presetSubtype="10"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blinds(horizontal)">
                                      <p:cBhvr>
                                        <p:cTn id="3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repeatCount="indefinite" fill="hold" display="0">
                  <p:stCondLst>
                    <p:cond delay="indefinite"/>
                  </p:stCondLst>
                  <p:endCondLst>
                    <p:cond evt="onNext" delay="0">
                      <p:tgtEl>
                        <p:sldTgt/>
                      </p:tgtEl>
                    </p:cond>
                  </p:endCondLst>
                </p:cTn>
                <p:tgtEl>
                  <p:spTgt spid="3"/>
                </p:tgtEl>
              </p:cMediaNode>
            </p:video>
          </p:childTnLst>
        </p:cTn>
      </p:par>
    </p:tnLst>
    <p:bldLst>
      <p:bldP spid="11" grpId="0" animBg="1"/>
      <p:bldP spid="24" grpId="0" animBg="1"/>
      <p:bldP spid="25" grpId="0"/>
      <p:bldP spid="2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3757190" y="2683860"/>
            <a:ext cx="6367087" cy="405250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endParaRPr kumimoji="0" lang="fr-FR" sz="1800" b="0" i="0" u="none" strike="noStrike" kern="1200" cap="none" spc="0" normalizeH="0" baseline="0" noProof="0">
              <a:ln>
                <a:noFill/>
              </a:ln>
              <a:solidFill>
                <a:prstClr val="white"/>
              </a:solidFill>
              <a:effectLst/>
              <a:uLnTx/>
              <a:uFillTx/>
              <a:latin typeface="Candara"/>
              <a:ea typeface="+mn-ea"/>
              <a:cs typeface="+mn-cs"/>
              <a:sym typeface="Arial"/>
            </a:endParaRPr>
          </a:p>
        </p:txBody>
      </p:sp>
      <p:sp>
        <p:nvSpPr>
          <p:cNvPr id="10" name="ZoneTexte 9"/>
          <p:cNvSpPr txBox="1"/>
          <p:nvPr/>
        </p:nvSpPr>
        <p:spPr>
          <a:xfrm>
            <a:off x="7261278" y="1737290"/>
            <a:ext cx="1366271" cy="369332"/>
          </a:xfrm>
          <a:prstGeom prst="rect">
            <a:avLst/>
          </a:prstGeom>
          <a:solidFill>
            <a:schemeClr val="accent4">
              <a:lumMod val="75000"/>
            </a:schemeClr>
          </a:solid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kumimoji="0" lang="fr-FR" sz="1800" b="0" i="0" u="none" strike="noStrike" kern="1200" cap="none" spc="0" normalizeH="0" baseline="0" noProof="0" dirty="0">
                <a:ln>
                  <a:noFill/>
                </a:ln>
                <a:solidFill>
                  <a:prstClr val="white"/>
                </a:solidFill>
                <a:effectLst/>
                <a:uLnTx/>
                <a:uFillTx/>
                <a:latin typeface="Candara"/>
                <a:ea typeface="+mn-ea"/>
                <a:cs typeface="Arial"/>
                <a:sym typeface="Arial"/>
              </a:rPr>
              <a:t>« Brain »</a:t>
            </a:r>
          </a:p>
        </p:txBody>
      </p:sp>
      <p:sp>
        <p:nvSpPr>
          <p:cNvPr id="11" name="ZoneTexte 10"/>
          <p:cNvSpPr txBox="1"/>
          <p:nvPr/>
        </p:nvSpPr>
        <p:spPr>
          <a:xfrm>
            <a:off x="9537918" y="1737289"/>
            <a:ext cx="1366271" cy="369332"/>
          </a:xfrm>
          <a:prstGeom prst="rect">
            <a:avLst/>
          </a:prstGeom>
          <a:solidFill>
            <a:schemeClr val="accent4">
              <a:lumMod val="75000"/>
            </a:schemeClr>
          </a:solid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kumimoji="0" lang="fr-FR" sz="1800" b="0" i="0" u="none" strike="noStrike" kern="1200" cap="none" spc="0" normalizeH="0" baseline="0" noProof="0" dirty="0">
                <a:ln>
                  <a:noFill/>
                </a:ln>
                <a:solidFill>
                  <a:prstClr val="white"/>
                </a:solidFill>
                <a:effectLst/>
                <a:uLnTx/>
                <a:uFillTx/>
                <a:latin typeface="Candara"/>
                <a:ea typeface="+mn-ea"/>
                <a:cs typeface="Arial"/>
                <a:sym typeface="Arial"/>
              </a:rPr>
              <a:t>Action</a:t>
            </a:r>
          </a:p>
        </p:txBody>
      </p:sp>
      <p:sp>
        <p:nvSpPr>
          <p:cNvPr id="17" name="ZoneTexte 16"/>
          <p:cNvSpPr txBox="1"/>
          <p:nvPr/>
        </p:nvSpPr>
        <p:spPr>
          <a:xfrm>
            <a:off x="5098247" y="1737290"/>
            <a:ext cx="1366271" cy="369332"/>
          </a:xfrm>
          <a:prstGeom prst="rect">
            <a:avLst/>
          </a:prstGeom>
          <a:solidFill>
            <a:schemeClr val="accent4">
              <a:lumMod val="75000"/>
            </a:schemeClr>
          </a:solidFill>
        </p:spPr>
        <p:txBody>
          <a:bodyPr wrap="square" rtlCol="0">
            <a:spAutoFit/>
          </a:bodyPr>
          <a:lstStyle/>
          <a:p>
            <a:pPr lvl="0" algn="ctr" defTabSz="609585">
              <a:buClrTx/>
              <a:defRPr/>
            </a:pPr>
            <a:r>
              <a:rPr lang="fr-FR" sz="1800" kern="1200" dirty="0" err="1">
                <a:solidFill>
                  <a:prstClr val="white"/>
                </a:solidFill>
                <a:latin typeface="Candara"/>
                <a:ea typeface="+mn-ea"/>
              </a:rPr>
              <a:t>Sensors</a:t>
            </a:r>
            <a:endParaRPr kumimoji="0" lang="fr-FR" sz="1800" b="0" i="0" u="none" strike="noStrike" kern="1200" cap="none" spc="0" normalizeH="0" baseline="0" noProof="0" dirty="0">
              <a:ln>
                <a:noFill/>
              </a:ln>
              <a:solidFill>
                <a:prstClr val="white"/>
              </a:solidFill>
              <a:effectLst/>
              <a:uLnTx/>
              <a:uFillTx/>
              <a:latin typeface="Candara"/>
              <a:ea typeface="+mn-ea"/>
              <a:cs typeface="Arial"/>
              <a:sym typeface="Arial"/>
            </a:endParaRPr>
          </a:p>
        </p:txBody>
      </p:sp>
      <p:sp>
        <p:nvSpPr>
          <p:cNvPr id="25" name="Titre 1"/>
          <p:cNvSpPr>
            <a:spLocks noGrp="1"/>
          </p:cNvSpPr>
          <p:nvPr>
            <p:ph type="title"/>
          </p:nvPr>
        </p:nvSpPr>
        <p:spPr>
          <a:xfrm>
            <a:off x="0" y="-1490"/>
            <a:ext cx="12191999" cy="1143000"/>
          </a:xfrm>
        </p:spPr>
        <p:txBody>
          <a:bodyPr>
            <a:normAutofit/>
          </a:bodyPr>
          <a:lstStyle/>
          <a:p>
            <a:r>
              <a:rPr lang="en-US" dirty="0">
                <a:solidFill>
                  <a:srgbClr val="FFFFFF"/>
                </a:solidFill>
              </a:rPr>
              <a:t>Artificial neural network ("deep learning")</a:t>
            </a:r>
            <a:endParaRPr lang="fr-FR" dirty="0"/>
          </a:p>
        </p:txBody>
      </p:sp>
      <p:sp>
        <p:nvSpPr>
          <p:cNvPr id="5" name="Flèche droite 4"/>
          <p:cNvSpPr/>
          <p:nvPr/>
        </p:nvSpPr>
        <p:spPr>
          <a:xfrm>
            <a:off x="6615590" y="1773305"/>
            <a:ext cx="453943" cy="260167"/>
          </a:xfrm>
          <a:prstGeom prs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sym typeface="Arial"/>
            </a:endParaRPr>
          </a:p>
        </p:txBody>
      </p:sp>
      <p:sp>
        <p:nvSpPr>
          <p:cNvPr id="26" name="Flèche droite 25"/>
          <p:cNvSpPr/>
          <p:nvPr/>
        </p:nvSpPr>
        <p:spPr>
          <a:xfrm>
            <a:off x="8855762" y="1773305"/>
            <a:ext cx="453943" cy="260167"/>
          </a:xfrm>
          <a:prstGeom prs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sym typeface="Arial"/>
            </a:endParaRPr>
          </a:p>
        </p:txBody>
      </p:sp>
      <p:pic>
        <p:nvPicPr>
          <p:cNvPr id="3" name="Image 2"/>
          <p:cNvPicPr>
            <a:picLocks noChangeAspect="1"/>
          </p:cNvPicPr>
          <p:nvPr/>
        </p:nvPicPr>
        <p:blipFill rotWithShape="1">
          <a:blip r:embed="rId2"/>
          <a:srcRect b="12725"/>
          <a:stretch/>
        </p:blipFill>
        <p:spPr>
          <a:xfrm>
            <a:off x="3757190" y="2877835"/>
            <a:ext cx="6224621" cy="3366848"/>
          </a:xfrm>
          <a:prstGeom prst="rect">
            <a:avLst/>
          </a:prstGeom>
        </p:spPr>
      </p:pic>
      <p:sp>
        <p:nvSpPr>
          <p:cNvPr id="4" name="Rectangle à coins arrondis 3"/>
          <p:cNvSpPr/>
          <p:nvPr/>
        </p:nvSpPr>
        <p:spPr>
          <a:xfrm>
            <a:off x="6882449" y="2757245"/>
            <a:ext cx="2278771" cy="3427523"/>
          </a:xfrm>
          <a:prstGeom prst="roundRect">
            <a:avLst>
              <a:gd name="adj" fmla="val 5245"/>
            </a:avLst>
          </a:prstGeom>
          <a:noFill/>
          <a:ln w="28575">
            <a:solidFill>
              <a:schemeClr val="tx1">
                <a:lumMod val="75000"/>
                <a:lumOff val="2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endParaRPr kumimoji="0" lang="fr-FR" sz="1800" b="0" i="0" u="none" strike="noStrike" kern="1200" cap="none" spc="0" normalizeH="0" baseline="0" noProof="0">
              <a:ln>
                <a:noFill/>
              </a:ln>
              <a:solidFill>
                <a:prstClr val="white"/>
              </a:solidFill>
              <a:effectLst/>
              <a:uLnTx/>
              <a:uFillTx/>
              <a:latin typeface="Candara"/>
              <a:ea typeface="+mn-ea"/>
              <a:cs typeface="+mn-cs"/>
              <a:sym typeface="Arial"/>
            </a:endParaRPr>
          </a:p>
        </p:txBody>
      </p:sp>
      <p:sp>
        <p:nvSpPr>
          <p:cNvPr id="6" name="Rectangle à coins arrondis 5"/>
          <p:cNvSpPr/>
          <p:nvPr/>
        </p:nvSpPr>
        <p:spPr>
          <a:xfrm>
            <a:off x="9317756" y="2757245"/>
            <a:ext cx="711105" cy="3427523"/>
          </a:xfrm>
          <a:prstGeom prst="roundRect">
            <a:avLst/>
          </a:prstGeom>
          <a:noFill/>
          <a:ln w="28575">
            <a:solidFill>
              <a:schemeClr val="tx1">
                <a:lumMod val="75000"/>
                <a:lumOff val="2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endParaRPr kumimoji="0" lang="fr-FR" sz="1800" b="0" i="0" u="none" strike="noStrike" kern="1200" cap="none" spc="0" normalizeH="0" baseline="0" noProof="0">
              <a:ln>
                <a:noFill/>
              </a:ln>
              <a:solidFill>
                <a:prstClr val="white"/>
              </a:solidFill>
              <a:effectLst/>
              <a:uLnTx/>
              <a:uFillTx/>
              <a:latin typeface="Candara"/>
              <a:ea typeface="+mn-ea"/>
              <a:cs typeface="+mn-cs"/>
              <a:sym typeface="Arial"/>
            </a:endParaRPr>
          </a:p>
        </p:txBody>
      </p:sp>
      <p:sp>
        <p:nvSpPr>
          <p:cNvPr id="16" name="Rectangle à coins arrondis 15"/>
          <p:cNvSpPr/>
          <p:nvPr/>
        </p:nvSpPr>
        <p:spPr>
          <a:xfrm>
            <a:off x="5658926" y="2757245"/>
            <a:ext cx="1121580" cy="3427523"/>
          </a:xfrm>
          <a:prstGeom prst="roundRect">
            <a:avLst/>
          </a:prstGeom>
          <a:noFill/>
          <a:ln w="28575">
            <a:solidFill>
              <a:schemeClr val="tx1">
                <a:lumMod val="75000"/>
                <a:lumOff val="2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endParaRPr kumimoji="0" lang="fr-FR" sz="1800" b="0" i="0" u="none" strike="noStrike" kern="1200" cap="none" spc="0" normalizeH="0" baseline="0" noProof="0">
              <a:ln>
                <a:noFill/>
              </a:ln>
              <a:solidFill>
                <a:prstClr val="white"/>
              </a:solidFill>
              <a:effectLst/>
              <a:uLnTx/>
              <a:uFillTx/>
              <a:latin typeface="Candara"/>
              <a:ea typeface="+mn-ea"/>
              <a:cs typeface="+mn-cs"/>
              <a:sym typeface="Arial"/>
            </a:endParaRPr>
          </a:p>
        </p:txBody>
      </p:sp>
      <p:pic>
        <p:nvPicPr>
          <p:cNvPr id="23" name="Image 2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75746" y="1699577"/>
            <a:ext cx="1454447" cy="1368363"/>
          </a:xfrm>
          <a:prstGeom prst="rect">
            <a:avLst/>
          </a:prstGeom>
        </p:spPr>
      </p:pic>
    </p:spTree>
    <p:extLst>
      <p:ext uri="{BB962C8B-B14F-4D97-AF65-F5344CB8AC3E}">
        <p14:creationId xmlns:p14="http://schemas.microsoft.com/office/powerpoint/2010/main" val="202034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7" grpId="0" animBg="1"/>
      <p:bldP spid="5" grpId="0" animBg="1"/>
      <p:bldP spid="26" grpId="0" animBg="1"/>
      <p:bldP spid="4" grpId="0" animBg="1"/>
      <p:bldP spid="6" grpId="0" animBg="1"/>
      <p:bldP spid="16" grpId="0" animBg="1"/>
    </p:bldLst>
  </p:timing>
</p:sld>
</file>

<file path=ppt/theme/theme1.xml><?xml version="1.0" encoding="utf-8"?>
<a:theme xmlns:a="http://schemas.openxmlformats.org/drawingml/2006/main" name="Thème Office">
  <a:themeElements>
    <a:clrScheme name="Learning Robots">
      <a:dk1>
        <a:srgbClr val="000000"/>
      </a:dk1>
      <a:lt1>
        <a:srgbClr val="FFFFFF"/>
      </a:lt1>
      <a:dk2>
        <a:srgbClr val="023770"/>
      </a:dk2>
      <a:lt2>
        <a:srgbClr val="007CC1"/>
      </a:lt2>
      <a:accent1>
        <a:srgbClr val="5FC3D7"/>
      </a:accent1>
      <a:accent2>
        <a:srgbClr val="ED7D31"/>
      </a:accent2>
      <a:accent3>
        <a:srgbClr val="03161D"/>
      </a:accent3>
      <a:accent4>
        <a:srgbClr val="FECC00"/>
      </a:accent4>
      <a:accent5>
        <a:srgbClr val="26348B"/>
      </a:accent5>
      <a:accent6>
        <a:srgbClr val="70AD47"/>
      </a:accent6>
      <a:hlink>
        <a:srgbClr val="007CC1"/>
      </a:hlink>
      <a:folHlink>
        <a:srgbClr val="007CC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anope">
  <a:themeElements>
    <a:clrScheme name="Learning Robots">
      <a:dk1>
        <a:srgbClr val="000000"/>
      </a:dk1>
      <a:lt1>
        <a:srgbClr val="FFFFFF"/>
      </a:lt1>
      <a:dk2>
        <a:srgbClr val="023770"/>
      </a:dk2>
      <a:lt2>
        <a:srgbClr val="007CC1"/>
      </a:lt2>
      <a:accent1>
        <a:srgbClr val="5FC3D7"/>
      </a:accent1>
      <a:accent2>
        <a:srgbClr val="ED7D31"/>
      </a:accent2>
      <a:accent3>
        <a:srgbClr val="03161D"/>
      </a:accent3>
      <a:accent4>
        <a:srgbClr val="FECC00"/>
      </a:accent4>
      <a:accent5>
        <a:srgbClr val="26348B"/>
      </a:accent5>
      <a:accent6>
        <a:srgbClr val="70AD47"/>
      </a:accent6>
      <a:hlink>
        <a:srgbClr val="007CC1"/>
      </a:hlink>
      <a:folHlink>
        <a:srgbClr val="007CC1"/>
      </a:folHlink>
    </a:clrScheme>
    <a:fontScheme name="Tradition">
      <a:majorFont>
        <a:latin typeface="Candara"/>
        <a:ea typeface=""/>
        <a:cs typeface=""/>
        <a:font script="Jpan" typeface="メイリオ"/>
        <a:font script="Hans" typeface="宋体"/>
        <a:font script="Hant" typeface="新細明體"/>
      </a:majorFont>
      <a:minorFont>
        <a:latin typeface="Candara"/>
        <a:ea typeface=""/>
        <a:cs typeface=""/>
        <a:font script="Jpan" typeface="メイリオ"/>
        <a:font script="Hans" typeface="宋体"/>
        <a:font script="Hant" typeface="新細明體"/>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3562</Words>
  <Application>Microsoft Office PowerPoint</Application>
  <PresentationFormat>Grand écran</PresentationFormat>
  <Paragraphs>491</Paragraphs>
  <Slides>52</Slides>
  <Notes>21</Notes>
  <HiddenSlides>0</HiddenSlides>
  <MMClips>3</MMClips>
  <ScaleCrop>false</ScaleCrop>
  <HeadingPairs>
    <vt:vector size="6" baseType="variant">
      <vt:variant>
        <vt:lpstr>Polices utilisées</vt:lpstr>
      </vt:variant>
      <vt:variant>
        <vt:i4>9</vt:i4>
      </vt:variant>
      <vt:variant>
        <vt:lpstr>Thème</vt:lpstr>
      </vt:variant>
      <vt:variant>
        <vt:i4>2</vt:i4>
      </vt:variant>
      <vt:variant>
        <vt:lpstr>Titres des diapositives</vt:lpstr>
      </vt:variant>
      <vt:variant>
        <vt:i4>52</vt:i4>
      </vt:variant>
    </vt:vector>
  </HeadingPairs>
  <TitlesOfParts>
    <vt:vector size="63" baseType="lpstr">
      <vt:lpstr>Arial</vt:lpstr>
      <vt:lpstr>Candara</vt:lpstr>
      <vt:lpstr>Courier New</vt:lpstr>
      <vt:lpstr>Calibri</vt:lpstr>
      <vt:lpstr>Bradley Hand ITC</vt:lpstr>
      <vt:lpstr>Wingdings</vt:lpstr>
      <vt:lpstr>Arial, Helvetica, sans-serif</vt:lpstr>
      <vt:lpstr>Verdana, Arial, Helvetica, sans-serif</vt:lpstr>
      <vt:lpstr>Consolas</vt:lpstr>
      <vt:lpstr>Thème Office</vt:lpstr>
      <vt:lpstr>Canope</vt:lpstr>
      <vt:lpstr>Présentation PowerPoint</vt:lpstr>
      <vt:lpstr>Outline</vt:lpstr>
      <vt:lpstr>Outline</vt:lpstr>
      <vt:lpstr>What is “Artificial Intelligence”?</vt:lpstr>
      <vt:lpstr>“Artificial Intelligence” is a project</vt:lpstr>
      <vt:lpstr>Expert System vs. Machine Learning</vt:lpstr>
      <vt:lpstr>     Cognitivist vs. Connexionist approaches</vt:lpstr>
      <vt:lpstr>Neurons in the brain respond to stimuli</vt:lpstr>
      <vt:lpstr>Artificial neural network ("deep learning")</vt:lpstr>
      <vt:lpstr>Supervised Learning</vt:lpstr>
      <vt:lpstr>Reinforcement Learning</vt:lpstr>
      <vt:lpstr>Outline</vt:lpstr>
      <vt:lpstr>Présentation PowerPoint</vt:lpstr>
      <vt:lpstr>The "brick" of our activities: the mini learning scenario</vt:lpstr>
      <vt:lpstr>4 niveaux d’autonomie pour le robot AlphAI</vt:lpstr>
      <vt:lpstr>4 niveaux d’autonomie pour le robot AlphAI</vt:lpstr>
      <vt:lpstr>Niveau 1 : Téléguidage</vt:lpstr>
      <vt:lpstr>4 niveaux d’autonomie pour le robot AlphAI</vt:lpstr>
      <vt:lpstr>Niveau 2 : Programmation</vt:lpstr>
      <vt:lpstr>4 niveaux d’autonomie pour le robot AlphAI</vt:lpstr>
      <vt:lpstr>[1] An activity for all: autonomous robot race</vt:lpstr>
      <vt:lpstr>An activity for all: autonomous robot race</vt:lpstr>
      <vt:lpstr>Niveau 3 : Apprentissage Supervisé = par « Imitation »</vt:lpstr>
      <vt:lpstr>Imiter l’humain…</vt:lpstr>
      <vt:lpstr>Imiter l’humain…</vt:lpstr>
      <vt:lpstr>Imiter l’humain…</vt:lpstr>
      <vt:lpstr>Génération automatique de texte</vt:lpstr>
      <vt:lpstr>Présentation PowerPoint</vt:lpstr>
      <vt:lpstr>4 niveaux d’autonomie pour le robot AlphAI</vt:lpstr>
      <vt:lpstr>Principle of Reinforcement Learning</vt:lpstr>
      <vt:lpstr>Niveau 4 : Apprentissage par Renforcement = par « Essais et erreurs »</vt:lpstr>
      <vt:lpstr>Reinforcement learning: Q-learning equation, similarities with human learning</vt:lpstr>
      <vt:lpstr>plus fort que l’humain !</vt:lpstr>
      <vt:lpstr>plus fort que l’humain !</vt:lpstr>
      <vt:lpstr>Robotique</vt:lpstr>
      <vt:lpstr>[2] Supervised Learning / K nearest neighbors</vt:lpstr>
      <vt:lpstr>[3] Supervised Learning / Neural Network / Intruder detection</vt:lpstr>
      <vt:lpstr>Outline</vt:lpstr>
      <vt:lpstr>Terminologies</vt:lpstr>
      <vt:lpstr>Apprentissage Supervisé</vt:lpstr>
      <vt:lpstr>Apprentissage Supervisé - cas particulier : KNN</vt:lpstr>
      <vt:lpstr>Apprentissage Supervisé</vt:lpstr>
      <vt:lpstr>Apprentissage supervisé : apprentissage</vt:lpstr>
      <vt:lpstr>Apprentissage par Renforcement</vt:lpstr>
      <vt:lpstr>Outline</vt:lpstr>
      <vt:lpstr>Summary: Supervised vs. Unsupervised vs. Reinforcement learning</vt:lpstr>
      <vt:lpstr>Summary: Supervised vs. Unsupervised vs. Reinforcement learning</vt:lpstr>
      <vt:lpstr>Introduce structure in deep networks: Convolutional Neural Networks</vt:lpstr>
      <vt:lpstr>Combining several networks: Generative Adversial Neural Networks</vt:lpstr>
      <vt:lpstr>Unsupervised learning example: hierarchical clustering</vt:lpstr>
      <vt:lpstr>Dimensionality reduction: PCA</vt:lpstr>
      <vt:lpstr>Dimensionality reduction with neural network: Autoencoder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Thomas Deneux</dc:creator>
  <cp:lastModifiedBy>Simon Collet</cp:lastModifiedBy>
  <cp:revision>69</cp:revision>
  <dcterms:created xsi:type="dcterms:W3CDTF">2019-07-29T16:22:32Z</dcterms:created>
  <dcterms:modified xsi:type="dcterms:W3CDTF">2022-12-08T13:06:28Z</dcterms:modified>
</cp:coreProperties>
</file>