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1" r:id="rId3"/>
    <p:sldId id="380" r:id="rId4"/>
    <p:sldId id="272" r:id="rId5"/>
    <p:sldId id="367" r:id="rId6"/>
    <p:sldId id="383" r:id="rId7"/>
    <p:sldId id="291" r:id="rId8"/>
    <p:sldId id="332" r:id="rId9"/>
    <p:sldId id="335" r:id="rId10"/>
    <p:sldId id="295" r:id="rId11"/>
    <p:sldId id="344" r:id="rId12"/>
    <p:sldId id="343" r:id="rId13"/>
    <p:sldId id="396" r:id="rId14"/>
    <p:sldId id="294" r:id="rId15"/>
    <p:sldId id="369" r:id="rId16"/>
    <p:sldId id="397" r:id="rId17"/>
    <p:sldId id="385" r:id="rId18"/>
    <p:sldId id="384" r:id="rId19"/>
    <p:sldId id="305" r:id="rId20"/>
    <p:sldId id="278" r:id="rId21"/>
    <p:sldId id="298" r:id="rId22"/>
    <p:sldId id="386" r:id="rId23"/>
    <p:sldId id="303" r:id="rId24"/>
    <p:sldId id="392" r:id="rId25"/>
    <p:sldId id="299" r:id="rId26"/>
    <p:sldId id="300" r:id="rId27"/>
    <p:sldId id="395" r:id="rId28"/>
    <p:sldId id="333" r:id="rId29"/>
    <p:sldId id="377" r:id="rId30"/>
    <p:sldId id="378" r:id="rId31"/>
    <p:sldId id="376" r:id="rId32"/>
    <p:sldId id="379" r:id="rId33"/>
    <p:sldId id="393" r:id="rId34"/>
    <p:sldId id="374" r:id="rId35"/>
    <p:sldId id="373" r:id="rId36"/>
  </p:sldIdLst>
  <p:sldSz cx="9144000" cy="6858000" type="screen4x3"/>
  <p:notesSz cx="6799263" cy="99298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Sophie SIMON" initials="AS" lastIdx="1" clrIdx="0">
    <p:extLst>
      <p:ext uri="{19B8F6BF-5375-455C-9EA6-DF929625EA0E}">
        <p15:presenceInfo xmlns:p15="http://schemas.microsoft.com/office/powerpoint/2012/main" userId="S-1-5-21-1887648781-3830398924-18914336-53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C6600"/>
    <a:srgbClr val="FFFF00"/>
    <a:srgbClr val="FF0000"/>
    <a:srgbClr val="FF9966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5" autoAdjust="0"/>
    <p:restoredTop sz="95682" autoAdjust="0"/>
  </p:normalViewPr>
  <p:slideViewPr>
    <p:cSldViewPr snapToGrid="0">
      <p:cViewPr varScale="1">
        <p:scale>
          <a:sx n="68" d="100"/>
          <a:sy n="68" d="100"/>
        </p:scale>
        <p:origin x="13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7.xml"/><Relationship Id="rId1" Type="http://schemas.openxmlformats.org/officeDocument/2006/relationships/slide" Target="slides/slide2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01T16:10:37.577" idx="1">
    <p:pos x="10" y="10"/>
    <p:text>Les consignes sont erronées téléphone service logistique 6828 n'existe plus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1C98B5B4-D1EA-4C38-BB15-D9157409C1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EFA4EB81-6D3A-4301-A6A8-E65B817F9D5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0596" name="Rectangle 4">
            <a:extLst>
              <a:ext uri="{FF2B5EF4-FFF2-40B4-BE49-F238E27FC236}">
                <a16:creationId xmlns:a16="http://schemas.microsoft.com/office/drawing/2014/main" id="{B21CE94F-A671-435B-990D-04D9B6E7876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D2D65627-6AF4-43EA-BD2B-F888EC737A6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D048FF6-9388-4B37-A46A-34479061E7A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B1BD560-811D-403C-B9D1-DFC5D90FEC6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DD5894A-5234-4EEE-A94A-ACF28CFEDD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8BA41E1-5BD2-4DAF-AA12-C77C8D9B730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6BF401EA-8B14-4E90-9A17-398D8BDA1E4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40363" cy="4468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81A15BEA-11C3-48DA-A32E-0E2DF4365F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43AA8BEE-2D5C-444E-A8EF-DD347687E4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201EA20-8847-43C6-9235-71057B321C3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DFF7074-E110-4059-A812-EA44BA714C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2C4022-31BD-4659-B4C3-3232E552BF33}" type="slidenum">
              <a:rPr lang="fr-FR" altLang="fr-FR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2EDB4EB-1D7D-4E98-8E6D-F4C6D73DD7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C14A37B-E98F-40A6-B429-B27239D38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615D56A-CEB7-4A9A-997C-EC3C10C4F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F07A3C-FB8E-431A-929C-D5E391FFBC5C}" type="slidenum">
              <a:rPr lang="fr-FR" altLang="fr-FR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A75291D-1CFD-46A9-9167-2CFCAD7C0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DDA6B21-18A8-4021-A015-0C8796BE3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A5E124FF-347D-4138-B6CE-AE3CD1DBBD5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08" tIns="46054" rIns="92108" bIns="4605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CA52DB-9AEA-457F-B726-174039F684E9}" type="slidenum">
              <a:rPr lang="fr-FR" altLang="fr-FR"/>
              <a:pPr algn="r" eaLnBrk="1" hangingPunct="1"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11F2A81-C21C-435E-9199-66583CEF63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7AB1AD3-FAF6-48F3-915A-CA14C5EF9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5DE996DC-3327-4D6C-A00B-DFCA78D1C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EBFCC8-C4F8-4100-ADBB-716601352122}" type="slidenum">
              <a:rPr lang="fr-FR" altLang="fr-FR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DB549ED-4313-4030-8ABF-589327D86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7E6A37A-AD15-45D4-A7AF-1A822D552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6C329A7-08B1-467E-963A-FD80F6E28F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262A2C-84A0-48F1-B5C9-676F681D7C3F}" type="slidenum">
              <a:rPr lang="fr-FR" altLang="fr-FR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C3EE156-1507-4968-B49C-2849E3464D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C2CCFBC-225C-4F6D-AE6B-DA557BE61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FD8E001-EBD6-483B-9618-8A64D8D64D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3FDB1E-3BB5-4217-A96F-D465331CDEBC}" type="slidenum">
              <a:rPr lang="fr-FR" altLang="fr-FR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233C505-EA1F-4314-9898-8E24C8295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3A33A7D-D5FF-4DC6-9180-A7D0C6645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F6050867-44A8-4A92-AF82-1D78E64FE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45CC43-B0EE-4B44-9C4B-DB1A88AA00B5}" type="slidenum">
              <a:rPr lang="fr-FR" altLang="fr-FR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A0EF7DB-0FE2-442C-B26C-B00AAE166A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1605CF6-780C-4D8D-A0FD-12D95B382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31A33EFF-9D6F-4FF1-966B-83A2C3A3F4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759DBB-FF92-4C5D-866C-7A42F5BD01BC}" type="slidenum">
              <a:rPr lang="fr-FR" altLang="fr-FR"/>
              <a:pPr>
                <a:spcBef>
                  <a:spcPct val="0"/>
                </a:spcBef>
              </a:pPr>
              <a:t>25</a:t>
            </a:fld>
            <a:endParaRPr lang="fr-FR" altLang="fr-FR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D1EF622-FB3C-45AE-B556-3B7C8A8DCB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421C9F08-4B36-494D-B5F4-65D5A2E71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86AEEF94-BD74-4556-BD3D-32B7809A4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57423-792F-4784-B7E6-EE90594AE183}" type="slidenum">
              <a:rPr lang="fr-FR" altLang="fr-FR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59F5417-AE7C-46AF-B194-EBD31C5D78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317AC56D-E7C9-47B1-972E-6C37D0B14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6337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60375" eaLnBrk="1" hangingPunct="1"/>
            <a:r>
              <a:rPr lang="fr-FR" altLang="fr-FR">
                <a:latin typeface="Arial" panose="020B0604020202020204" pitchFamily="34" charset="0"/>
              </a:rPr>
              <a:t>Se baisser, l’air frais est en bas.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86AEEF94-BD74-4556-BD3D-32B7809A4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A57423-792F-4784-B7E6-EE90594AE183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59F5417-AE7C-46AF-B194-EBD31C5D78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317AC56D-E7C9-47B1-972E-6C37D0B14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6337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60375"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78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15D49B7-9547-4B29-8373-B9338E018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864B6-0B24-475F-B2D2-D21BB2851E82}" type="slidenum">
              <a:rPr lang="fr-FR" altLang="fr-FR"/>
              <a:pPr>
                <a:spcBef>
                  <a:spcPct val="0"/>
                </a:spcBef>
              </a:pPr>
              <a:t>28</a:t>
            </a:fld>
            <a:endParaRPr lang="fr-FR" altLang="fr-FR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17F4E88E-2440-413A-A2FA-084D80A4C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3554CA8B-0B8F-4E0F-9C53-3EA4F5045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02806AF4-EB50-4E90-80CC-46939241B6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3364B7-4E8E-434A-A6EB-FD76AA365A0C}" type="slidenum">
              <a:rPr lang="fr-FR" altLang="fr-FR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4E9C583-A53B-4481-BE26-5AF7E3A85E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BB3157A-EEC3-43C0-8D3E-CDDB5317D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E55AB086-E5E2-49EA-BB07-BB268AA83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F90055-29B5-4F71-B6FF-675132101E14}" type="slidenum">
              <a:rPr lang="fr-FR" altLang="fr-FR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530FD36-4564-4DC3-8730-5F623BF326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CA0D8B74-1E7C-45B5-AA24-2A025C047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5ADB764F-689D-4882-9CB2-57B2A79942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397AE5-E05C-445F-BF5C-6AC60B98B0E5}" type="slidenum">
              <a:rPr lang="fr-FR" altLang="fr-FR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A1A0284-FF0A-4D6C-9A34-16AB21150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09EB3E6-7909-4B2A-A4EE-E784E8DA3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671A9F34-5083-4A0A-AAFF-28C0DD3137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B0B122-CFEA-4F8F-A643-9693D6A55D8F}" type="slidenum">
              <a:rPr lang="fr-FR" altLang="fr-FR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413B6B8-3678-4635-B07F-04B7BD0CC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4FF608E-F3EA-4A89-A3F9-F4CB494DA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D7CBFFD9-C200-403E-BD4B-5ECF6178FD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CAB4B1-BE72-4F94-A2F6-F18A3C51087D}" type="slidenum">
              <a:rPr lang="fr-FR" altLang="fr-FR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86FA378-3874-440C-B68A-452A13DA40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3004EDC-B2AD-46DE-824D-231A57293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E664A96-107D-4D6D-8AFC-6CEF0AB3D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A032F3-EA21-4E4F-80D6-D32352B55082}" type="slidenum">
              <a:rPr lang="fr-FR" altLang="fr-FR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3F4EFFD-A92E-4A34-AE23-34A5FF0A67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4051540-F3DA-499F-A9B4-A762ED2B1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121CE16B-2D21-42F3-9736-AD50CEAE1B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C4EC58-4A58-44A6-8477-A5D16A928EFB}" type="slidenum">
              <a:rPr lang="fr-FR" altLang="fr-FR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80DB772-DCF1-402E-B8AD-30F4AF54AE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634B78F-7201-4D67-8861-02E1B0266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FDE302F-97C7-4352-BC39-13BE58552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CE1C8A-A536-4164-8579-B8AAC2AABD00}" type="slidenum">
              <a:rPr lang="fr-FR" altLang="fr-FR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AEA7353-E414-4746-B6B2-788CC28735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CB077C7-296B-484D-B2E0-B0E8AB131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F51199-FA6D-4B7B-AB65-FB6F4DBE4F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CF8A2A-77CA-4683-89C9-9B7758677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E8AE3C-9070-4FA5-BEB4-5D7B04795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569B0-9A25-418C-865D-CB4387B77C5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4239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6E8987-8EF2-4058-B252-2120FFAD9B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6CAE2E-3892-46F3-B9EC-AE141CEB06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83EBFA-342E-473C-983B-30E53E6CE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1C186-DCEB-4508-AEF8-E378CDB58BD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910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BFFA08-EA68-48FB-8578-FEF39F064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857ADE-836E-4379-8E65-7BB5B7282C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F0AE7E-0B4F-45F3-8411-F638558293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2243D-523A-4F39-A449-B3E0229539F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259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80BE0D-D21D-4D60-AD73-BD8EFB1384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5D21C0-E68D-4101-9A3F-28CCB6855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32F330-51D0-4092-9A60-CBF7EBAC9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CBB01-4022-4031-9F5E-7DB7FDA7982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3313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31B980-4B75-4347-89DF-7092ED2A8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F4B043-B8AF-4005-B051-D49C3E569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633758-05C5-4004-B406-2D83F8CAEF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3C5B3-2173-4D56-AB8F-1AB3B5421A0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193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8A2C9B-A8EE-4497-9474-2A450AEDD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104FA3-323D-493B-A998-BCC4A026A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60D22-C79D-4B85-B370-B3B20C6C2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66727-5992-41BC-A761-107BDD54A6F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457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4EE6D7-49D8-4B47-AB54-9776582E34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0326F2-AE94-439E-BEC6-18CEC53310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9098230-C4D6-44B0-8DEF-E1159E222F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FD5B1-AEF8-4111-9512-5B44D475E41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903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7F9DF8-8E3E-4D95-82CA-EF99ED84BF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6E2F74-5ED5-41E7-8DB9-48A51B7534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839327-9731-4964-BB13-A0EDE3E4D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20594-8D83-44FD-94F3-A27E3E637DD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2375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21A779-B7E5-4895-8C22-B908D09153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C90713-9F45-4C96-A20A-32FF04C0D0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79BC18-BA2F-40C3-A4AC-AA610FDA2C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8D9ED-A0A7-4FDF-B821-47186BB4B82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339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2A90A-EA39-44CF-8892-31152B65DF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0E279-7F52-44BD-A9A6-46308F57D0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56717A-0BB3-485F-9E56-BE561106CE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4BB48-642D-4468-BF7F-E1EDE5E5458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604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CA4506-1937-442D-A6F8-A099CD827D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77278F-6929-4E58-9F10-9E84664F95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25ACFA-29E2-40A0-B11D-A74C440FDD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677A6-D4AE-4A5C-BF5B-34FF94D7A46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630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6C3854-F0C1-4C19-B685-BFC1E9F3F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D15C05-2BD6-4357-A1DB-03757E4BA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1755FF9-CA37-4533-A40C-B1CF6FE5DD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FC1935-1C9B-4430-A5D1-45F292F74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086C5C-17DF-4D74-BC1E-2BE220BFF9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E1C76696-F682-4827-AFCF-ACF1CCDFF6D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3">
            <a:extLst>
              <a:ext uri="{FF2B5EF4-FFF2-40B4-BE49-F238E27FC236}">
                <a16:creationId xmlns:a16="http://schemas.microsoft.com/office/drawing/2014/main" id="{DCCEA2BA-F203-46AA-83BE-A94432E9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970040-899A-48AF-935F-319CC5D8BB6F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400"/>
          </a:p>
        </p:txBody>
      </p:sp>
      <p:sp>
        <p:nvSpPr>
          <p:cNvPr id="4099" name="Text Box 6">
            <a:extLst>
              <a:ext uri="{FF2B5EF4-FFF2-40B4-BE49-F238E27FC236}">
                <a16:creationId xmlns:a16="http://schemas.microsoft.com/office/drawing/2014/main" id="{3A7F1159-3066-48C8-A279-639452C59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319213"/>
            <a:ext cx="61071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latin typeface="Comic Sans MS" panose="030F0702030302020204" pitchFamily="66" charset="0"/>
              </a:rPr>
              <a:t>Information – risque incendie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latin typeface="Comic Sans MS" panose="030F0702030302020204" pitchFamily="66" charset="0"/>
              </a:rPr>
              <a:t>de la résidence St Georges</a:t>
            </a:r>
          </a:p>
        </p:txBody>
      </p:sp>
      <p:pic>
        <p:nvPicPr>
          <p:cNvPr id="4100" name="Picture 9" descr="incendie">
            <a:extLst>
              <a:ext uri="{FF2B5EF4-FFF2-40B4-BE49-F238E27FC236}">
                <a16:creationId xmlns:a16="http://schemas.microsoft.com/office/drawing/2014/main" id="{47615DCA-5B59-4AC0-86A8-9C6E348D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06675"/>
            <a:ext cx="40322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7">
            <a:extLst>
              <a:ext uri="{FF2B5EF4-FFF2-40B4-BE49-F238E27FC236}">
                <a16:creationId xmlns:a16="http://schemas.microsoft.com/office/drawing/2014/main" id="{88C353F9-0035-4C49-84D8-92598EF26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5476875"/>
            <a:ext cx="2178802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Laurent Vinet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Assistant de prévention</a:t>
            </a:r>
            <a:endParaRPr lang="fr-FR" altLang="fr-FR" sz="1800" dirty="0">
              <a:latin typeface="Comic Sans MS" panose="030F0702030302020204" pitchFamily="66" charset="0"/>
            </a:endParaRPr>
          </a:p>
        </p:txBody>
      </p:sp>
      <p:sp>
        <p:nvSpPr>
          <p:cNvPr id="4102" name="Rectangle 8">
            <a:extLst>
              <a:ext uri="{FF2B5EF4-FFF2-40B4-BE49-F238E27FC236}">
                <a16:creationId xmlns:a16="http://schemas.microsoft.com/office/drawing/2014/main" id="{89BE1768-8EE7-40AF-8DDE-6F2DA2F75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6418" y="400328"/>
            <a:ext cx="22268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4 Septembre 2023</a:t>
            </a:r>
          </a:p>
        </p:txBody>
      </p:sp>
      <p:sp>
        <p:nvSpPr>
          <p:cNvPr id="4103" name="Text Box 11">
            <a:extLst>
              <a:ext uri="{FF2B5EF4-FFF2-40B4-BE49-F238E27FC236}">
                <a16:creationId xmlns:a16="http://schemas.microsoft.com/office/drawing/2014/main" id="{605109D2-E32C-4011-A548-9FC0384B6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95300"/>
            <a:ext cx="2324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>
              <a:latin typeface="Comic Sans MS" panose="030F0702030302020204" pitchFamily="66" charset="0"/>
            </a:endParaRPr>
          </a:p>
        </p:txBody>
      </p:sp>
      <p:sp>
        <p:nvSpPr>
          <p:cNvPr id="4104" name="Text Box 12">
            <a:extLst>
              <a:ext uri="{FF2B5EF4-FFF2-40B4-BE49-F238E27FC236}">
                <a16:creationId xmlns:a16="http://schemas.microsoft.com/office/drawing/2014/main" id="{260FE3E1-69D9-4F7D-8B41-BBFEBE59B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342900"/>
            <a:ext cx="30670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AGROPARISTECH-NANCY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5">
            <a:extLst>
              <a:ext uri="{FF2B5EF4-FFF2-40B4-BE49-F238E27FC236}">
                <a16:creationId xmlns:a16="http://schemas.microsoft.com/office/drawing/2014/main" id="{5B4F34D9-0C93-473D-B77F-0D87B3C4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7CF4C5-C5D5-42BB-8005-64A40DE253D4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930D9C1-BED0-43CC-AC17-ABB3D5253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7375" y="1093788"/>
            <a:ext cx="5410200" cy="1425575"/>
          </a:xfrm>
          <a:noFill/>
        </p:spPr>
        <p:txBody>
          <a:bodyPr/>
          <a:lstStyle/>
          <a:p>
            <a:pPr eaLnBrk="1" hangingPunct="1"/>
            <a:br>
              <a:rPr lang="fr-FR" altLang="fr-FR" sz="2400">
                <a:latin typeface="Comic Sans MS" panose="030F0702030302020204" pitchFamily="66" charset="0"/>
              </a:rPr>
            </a:br>
            <a:r>
              <a:rPr lang="fr-FR" altLang="fr-FR" sz="2400">
                <a:latin typeface="Comic Sans MS" panose="030F0702030302020204" pitchFamily="66" charset="0"/>
              </a:rPr>
              <a:t> fonctionnement des BAES</a:t>
            </a:r>
            <a:br>
              <a:rPr lang="fr-FR" altLang="fr-FR" sz="2400">
                <a:latin typeface="Comic Sans MS" panose="030F0702030302020204" pitchFamily="66" charset="0"/>
              </a:rPr>
            </a:br>
            <a:r>
              <a:rPr lang="fr-FR" altLang="fr-FR" sz="2400">
                <a:latin typeface="Comic Sans MS" panose="030F0702030302020204" pitchFamily="66" charset="0"/>
              </a:rPr>
              <a:t> </a:t>
            </a:r>
            <a:r>
              <a:rPr lang="fr-FR" altLang="fr-FR" sz="2000">
                <a:latin typeface="Comic Sans MS" panose="030F0702030302020204" pitchFamily="66" charset="0"/>
              </a:rPr>
              <a:t>blocs autonomes d’éclairage de sécurité (balisage)</a:t>
            </a:r>
          </a:p>
        </p:txBody>
      </p:sp>
      <p:sp>
        <p:nvSpPr>
          <p:cNvPr id="20484" name="Rectangle 8">
            <a:extLst>
              <a:ext uri="{FF2B5EF4-FFF2-40B4-BE49-F238E27FC236}">
                <a16:creationId xmlns:a16="http://schemas.microsoft.com/office/drawing/2014/main" id="{42137AAE-C873-424A-82B0-A00AE9EFC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8" y="544513"/>
            <a:ext cx="82073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i="1" u="sng">
                <a:solidFill>
                  <a:schemeClr val="tx2"/>
                </a:solidFill>
                <a:latin typeface="Comic Sans MS" panose="030F0702030302020204" pitchFamily="66" charset="0"/>
              </a:rPr>
              <a:t>L’éclairage de sécurité</a:t>
            </a:r>
            <a:br>
              <a:rPr lang="fr-FR" altLang="fr-FR" sz="240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fr-FR" altLang="fr-FR" sz="2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5" name="Text Box 9">
            <a:extLst>
              <a:ext uri="{FF2B5EF4-FFF2-40B4-BE49-F238E27FC236}">
                <a16:creationId xmlns:a16="http://schemas.microsoft.com/office/drawing/2014/main" id="{26B7E3D4-7B2E-44FB-B88A-E4F0EA9B1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5105400"/>
            <a:ext cx="3455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Les BAES délivrent un flux lumineux (faible éclairage de 45 lumens) durant une heure. </a:t>
            </a:r>
          </a:p>
        </p:txBody>
      </p:sp>
      <p:pic>
        <p:nvPicPr>
          <p:cNvPr id="20486" name="Picture 11" descr="P1010007">
            <a:extLst>
              <a:ext uri="{FF2B5EF4-FFF2-40B4-BE49-F238E27FC236}">
                <a16:creationId xmlns:a16="http://schemas.microsoft.com/office/drawing/2014/main" id="{88D7659E-3CA7-4FEF-8F7C-8A95CD8FD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2990850"/>
            <a:ext cx="2271712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P1010024">
            <a:extLst>
              <a:ext uri="{FF2B5EF4-FFF2-40B4-BE49-F238E27FC236}">
                <a16:creationId xmlns:a16="http://schemas.microsoft.com/office/drawing/2014/main" id="{F68BF6DA-EF46-4244-9C1D-57B020002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2767013"/>
            <a:ext cx="230981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>
            <a:extLst>
              <a:ext uri="{FF2B5EF4-FFF2-40B4-BE49-F238E27FC236}">
                <a16:creationId xmlns:a16="http://schemas.microsoft.com/office/drawing/2014/main" id="{96BF3445-3B97-4EA8-82E3-C3312AEE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B30B72-C98E-48B7-9ADA-0645EFDC38A8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400"/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B98495E8-D3E0-483F-918A-9CC1E47D3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284163"/>
            <a:ext cx="2844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i="1" u="sng">
                <a:solidFill>
                  <a:schemeClr val="tx2"/>
                </a:solidFill>
                <a:latin typeface="Comic Sans MS" panose="030F0702030302020204" pitchFamily="66" charset="0"/>
              </a:rPr>
              <a:t>Les extincteurs</a:t>
            </a:r>
            <a:br>
              <a:rPr lang="fr-FR" altLang="fr-FR" sz="180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fr-FR" altLang="fr-FR" sz="18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2" name="Text Box 6">
            <a:extLst>
              <a:ext uri="{FF2B5EF4-FFF2-40B4-BE49-F238E27FC236}">
                <a16:creationId xmlns:a16="http://schemas.microsoft.com/office/drawing/2014/main" id="{4D568249-39D3-4B2F-AE8E-1C381713C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822325"/>
            <a:ext cx="2324100" cy="167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 i="1" u="sng">
                <a:latin typeface="Comic Sans MS" panose="030F0702030302020204" pitchFamily="66" charset="0"/>
              </a:rPr>
              <a:t>Petit gros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Comic Sans MS" panose="030F0702030302020204" pitchFamily="66" charset="0"/>
              </a:rPr>
              <a:t>Extincteur à eau pulvérisée essentiellement destiné au feu de corbeilles mais aussi cartons, bois, tissus… </a:t>
            </a:r>
            <a:endParaRPr lang="fr-FR" altLang="fr-FR" sz="2400">
              <a:latin typeface="Comic Sans MS" panose="030F0702030302020204" pitchFamily="66" charset="0"/>
            </a:endParaRPr>
          </a:p>
        </p:txBody>
      </p:sp>
      <p:sp>
        <p:nvSpPr>
          <p:cNvPr id="22533" name="Text Box 7">
            <a:extLst>
              <a:ext uri="{FF2B5EF4-FFF2-40B4-BE49-F238E27FC236}">
                <a16:creationId xmlns:a16="http://schemas.microsoft.com/office/drawing/2014/main" id="{5F6C6819-5B61-4185-85DE-916DF8ECE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2836863"/>
            <a:ext cx="2009775" cy="1958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 i="1" u="sng">
                <a:latin typeface="Comic Sans MS" panose="030F0702030302020204" pitchFamily="66" charset="0"/>
              </a:rPr>
              <a:t>Grand maigre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Comic Sans MS" panose="030F0702030302020204" pitchFamily="66" charset="0"/>
              </a:rPr>
              <a:t>Extincteur au gaz carbonique essentiellement destiné au feu dans les armoires électriques mais aussi les hydrocarbures 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Comic Sans MS" panose="030F0702030302020204" pitchFamily="66" charset="0"/>
            </a:endParaRPr>
          </a:p>
        </p:txBody>
      </p:sp>
      <p:pic>
        <p:nvPicPr>
          <p:cNvPr id="22534" name="Picture 9" descr="photo(4)">
            <a:extLst>
              <a:ext uri="{FF2B5EF4-FFF2-40B4-BE49-F238E27FC236}">
                <a16:creationId xmlns:a16="http://schemas.microsoft.com/office/drawing/2014/main" id="{9C635FC1-369D-4E4C-9D6C-8AD6A5C62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984250"/>
            <a:ext cx="2695575" cy="35941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PA280114">
            <a:extLst>
              <a:ext uri="{FF2B5EF4-FFF2-40B4-BE49-F238E27FC236}">
                <a16:creationId xmlns:a16="http://schemas.microsoft.com/office/drawing/2014/main" id="{52B6C61D-1648-4D09-9300-7C0AB7DBC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471488"/>
            <a:ext cx="2190750" cy="44418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10">
            <a:extLst>
              <a:ext uri="{FF2B5EF4-FFF2-40B4-BE49-F238E27FC236}">
                <a16:creationId xmlns:a16="http://schemas.microsoft.com/office/drawing/2014/main" id="{E9E017CD-9FE8-4456-9102-DF361CAA4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25" y="5006975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omic Sans MS" panose="030F0702030302020204" pitchFamily="66" charset="0"/>
            </a:endParaRPr>
          </a:p>
        </p:txBody>
      </p:sp>
      <p:sp>
        <p:nvSpPr>
          <p:cNvPr id="22537" name="Text Box 11">
            <a:extLst>
              <a:ext uri="{FF2B5EF4-FFF2-40B4-BE49-F238E27FC236}">
                <a16:creationId xmlns:a16="http://schemas.microsoft.com/office/drawing/2014/main" id="{C16967F4-7A1E-4CE2-8FBC-40C6B3447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5197475"/>
            <a:ext cx="6086475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Extincteurs à chaque étage devant les chambres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411-410 ; 311-310; 211-210; 111-110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Et sur chaque palier des studios</a:t>
            </a:r>
          </a:p>
        </p:txBody>
      </p:sp>
      <p:sp>
        <p:nvSpPr>
          <p:cNvPr id="22538" name="Line 12">
            <a:extLst>
              <a:ext uri="{FF2B5EF4-FFF2-40B4-BE49-F238E27FC236}">
                <a16:creationId xmlns:a16="http://schemas.microsoft.com/office/drawing/2014/main" id="{C33A4C78-990A-438A-97B5-0CA87F2B66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4127500"/>
            <a:ext cx="1536700" cy="1028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5">
            <a:extLst>
              <a:ext uri="{FF2B5EF4-FFF2-40B4-BE49-F238E27FC236}">
                <a16:creationId xmlns:a16="http://schemas.microsoft.com/office/drawing/2014/main" id="{952804F3-888A-4251-83EA-8B4F6945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61A3B1-6717-40EE-9D70-515B111F901B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E0B78E9-5D31-4DF0-B591-729E6CB91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" y="0"/>
            <a:ext cx="8763000" cy="1143000"/>
          </a:xfrm>
        </p:spPr>
        <p:txBody>
          <a:bodyPr/>
          <a:lstStyle/>
          <a:p>
            <a:pPr eaLnBrk="1" hangingPunct="1"/>
            <a:r>
              <a:rPr lang="fr-FR" altLang="fr-FR" sz="2800" b="1" i="1" u="sng" dirty="0">
                <a:latin typeface="Comic Sans MS" panose="030F0702030302020204" pitchFamily="66" charset="0"/>
              </a:rPr>
              <a:t>La trappe de désenfumage</a:t>
            </a:r>
          </a:p>
        </p:txBody>
      </p:sp>
      <p:sp>
        <p:nvSpPr>
          <p:cNvPr id="24580" name="Text Box 7">
            <a:extLst>
              <a:ext uri="{FF2B5EF4-FFF2-40B4-BE49-F238E27FC236}">
                <a16:creationId xmlns:a16="http://schemas.microsoft.com/office/drawing/2014/main" id="{5C276928-BA59-4577-8E3A-E64105678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124075"/>
            <a:ext cx="434657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Le </a:t>
            </a:r>
            <a:r>
              <a:rPr lang="fr-FR" altLang="fr-FR" sz="1800" b="1" dirty="0">
                <a:latin typeface="Comic Sans MS" panose="030F0702030302020204" pitchFamily="66" charset="0"/>
              </a:rPr>
              <a:t>désenfumage</a:t>
            </a:r>
            <a:r>
              <a:rPr lang="fr-FR" altLang="fr-FR" sz="1800" dirty="0">
                <a:latin typeface="Comic Sans MS" panose="030F0702030302020204" pitchFamily="66" charset="0"/>
              </a:rPr>
              <a:t> consiste à évacuer une partie des fumées produites par l'incendie (escaliers et circulations encloisonnés) en créant une hauteur d'air libre sous la couche de fumée.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Le déclenchement du désenfumage peut être manuel ou automatique.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1800" dirty="0">
              <a:latin typeface="Comic Sans MS" panose="030F0702030302020204" pitchFamily="66" charset="0"/>
            </a:endParaRPr>
          </a:p>
        </p:txBody>
      </p:sp>
      <p:pic>
        <p:nvPicPr>
          <p:cNvPr id="24581" name="Picture 8" descr="commande désenfumage ratineau">
            <a:extLst>
              <a:ext uri="{FF2B5EF4-FFF2-40B4-BE49-F238E27FC236}">
                <a16:creationId xmlns:a16="http://schemas.microsoft.com/office/drawing/2014/main" id="{DB6D78B6-10E5-40D6-80B0-24966AD6E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711325"/>
            <a:ext cx="2670175" cy="35687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14AB50-326E-4FDE-8E29-8718F9356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latin typeface="Comic Sans MS" panose="030F0702030302020204" pitchFamily="66" charset="0"/>
              </a:rPr>
              <a:t>Les couvertures anti-feu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E8A963E-5309-4308-9F80-C227F9DC1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48" y="1417638"/>
            <a:ext cx="4515422" cy="3004808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5B9D5D-6DE0-4685-B8D2-9B808C76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BB01-4022-4031-9F5E-7DB7FDA79828}" type="slidenum">
              <a:rPr lang="fr-FR" altLang="fr-FR" smtClean="0"/>
              <a:pPr/>
              <a:t>13</a:t>
            </a:fld>
            <a:endParaRPr lang="fr-FR" alt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E7E7537-172A-42B0-B22C-07E2C0823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69" y="1712198"/>
            <a:ext cx="2622325" cy="26223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26B0819-6052-43C3-B91A-745258BA40C2}"/>
              </a:ext>
            </a:extLst>
          </p:cNvPr>
          <p:cNvSpPr txBox="1"/>
          <p:nvPr/>
        </p:nvSpPr>
        <p:spPr>
          <a:xfrm>
            <a:off x="978069" y="4690150"/>
            <a:ext cx="73061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/>
          </a:p>
          <a:p>
            <a:pPr algn="just"/>
            <a:r>
              <a:rPr lang="fr-FR" dirty="0"/>
              <a:t>Les cuisines collectives sont équipées de couvertures anti-feu, elles sont principalement destinées à être utilisées en cas de feu de poêles. L’utilisation d’un extincteurs à eau pulvérisée ne ferait que propager le feu en dispersant la matière grasse enflammée.</a:t>
            </a:r>
          </a:p>
          <a:p>
            <a:r>
              <a:rPr lang="fr-FR" dirty="0"/>
              <a:t>	</a:t>
            </a:r>
          </a:p>
          <a:p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0148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5">
            <a:extLst>
              <a:ext uri="{FF2B5EF4-FFF2-40B4-BE49-F238E27FC236}">
                <a16:creationId xmlns:a16="http://schemas.microsoft.com/office/drawing/2014/main" id="{731AFCE4-B754-4280-8AC0-2569385F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2E4093-B5C9-4117-86A2-957A05C5B251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8374FE8-32D0-43EA-A09F-20B5441C1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sz="2400" b="1" u="sng">
                <a:solidFill>
                  <a:srgbClr val="FF0000"/>
                </a:solidFill>
                <a:latin typeface="Comic Sans MS" panose="030F0702030302020204" pitchFamily="66" charset="0"/>
              </a:rPr>
              <a:t>Des installations techniques existent </a:t>
            </a:r>
            <a:br>
              <a:rPr lang="fr-FR" altLang="fr-FR" sz="2400" b="1" u="sng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fr-FR" altLang="fr-FR" sz="2400" b="1" u="sng">
                <a:solidFill>
                  <a:srgbClr val="FF0000"/>
                </a:solidFill>
                <a:latin typeface="Comic Sans MS" panose="030F0702030302020204" pitchFamily="66" charset="0"/>
              </a:rPr>
              <a:t>mais ça ne suffit pas</a:t>
            </a:r>
            <a:r>
              <a:rPr lang="fr-FR" altLang="fr-FR" sz="4000"/>
              <a:t> 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9DB2BB93-AFDD-400C-9483-ED69F3816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684338"/>
            <a:ext cx="8229600" cy="32226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000">
                <a:latin typeface="Comic Sans MS" panose="030F0702030302020204" pitchFamily="66" charset="0"/>
              </a:rPr>
              <a:t>Le déclenchement de l’alarme signifie un début possible d’incendie. Les personnes doivent évacuer mais il faut que les pompiers puissent intervenir.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20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fr-FR" sz="2000">
                <a:latin typeface="Comic Sans MS" panose="030F0702030302020204" pitchFamily="66" charset="0"/>
              </a:rPr>
              <a:t>L’accès pompier pour la résidence se fait par le chemin venant du parc. </a:t>
            </a:r>
            <a:r>
              <a:rPr lang="fr-FR" altLang="fr-FR" sz="2000">
                <a:solidFill>
                  <a:srgbClr val="FF0000"/>
                </a:solidFill>
                <a:latin typeface="Comic Sans MS" panose="030F0702030302020204" pitchFamily="66" charset="0"/>
              </a:rPr>
              <a:t>Respecter les emplacements de stationnement (cf plan diapo suivante).</a:t>
            </a:r>
            <a:r>
              <a:rPr lang="fr-FR" altLang="fr-FR" sz="2000"/>
              <a:t> </a:t>
            </a:r>
            <a:endParaRPr lang="fr-FR" altLang="fr-FR" sz="20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20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fr-FR" sz="2000">
                <a:latin typeface="Comic Sans MS" panose="030F0702030302020204" pitchFamily="66" charset="0"/>
              </a:rPr>
              <a:t>Des procédures «spéciales» ont été prévues, notamment pour les guides d’évacuation, le personnel de l’accueil et pour les enseignants.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>
            <a:extLst>
              <a:ext uri="{FF2B5EF4-FFF2-40B4-BE49-F238E27FC236}">
                <a16:creationId xmlns:a16="http://schemas.microsoft.com/office/drawing/2014/main" id="{C5D8DCFD-DEA3-4F01-AE44-5AC6A4B13AD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8" y="363538"/>
            <a:ext cx="8142287" cy="526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Text Box 6">
            <a:extLst>
              <a:ext uri="{FF2B5EF4-FFF2-40B4-BE49-F238E27FC236}">
                <a16:creationId xmlns:a16="http://schemas.microsoft.com/office/drawing/2014/main" id="{2712AC86-9B46-4347-A58E-291F7052D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5703888"/>
            <a:ext cx="3652837" cy="8318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Times New Roman" panose="02020603050405020304" pitchFamily="18" charset="0"/>
              </a:rPr>
              <a:t>Passage unique le long de la galerie Daubrée pour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Times New Roman" panose="02020603050405020304" pitchFamily="18" charset="0"/>
              </a:rPr>
              <a:t>Accéder aux chambres et studios : le camion ne passe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  <a:latin typeface="Times New Roman" panose="02020603050405020304" pitchFamily="18" charset="0"/>
              </a:rPr>
              <a:t>pas par le porche rue St Georges</a:t>
            </a:r>
            <a:endParaRPr lang="fr-FR" altLang="fr-FR" sz="1800">
              <a:latin typeface="Comic Sans MS" panose="030F0702030302020204" pitchFamily="66" charset="0"/>
            </a:endParaRPr>
          </a:p>
        </p:txBody>
      </p:sp>
      <p:sp>
        <p:nvSpPr>
          <p:cNvPr id="28676" name="Text Box 7">
            <a:extLst>
              <a:ext uri="{FF2B5EF4-FFF2-40B4-BE49-F238E27FC236}">
                <a16:creationId xmlns:a16="http://schemas.microsoft.com/office/drawing/2014/main" id="{5981E4F2-29D9-488F-AA6B-E97788CE6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613" y="5949950"/>
            <a:ext cx="3946525" cy="284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Times New Roman" panose="02020603050405020304" pitchFamily="18" charset="0"/>
              </a:rPr>
              <a:t>Accès camion pompier uniquement par le 11 rue Ile de Corse</a:t>
            </a:r>
            <a:endParaRPr lang="fr-FR" altLang="fr-FR" sz="1800">
              <a:latin typeface="Comic Sans MS" panose="030F0702030302020204" pitchFamily="66" charset="0"/>
            </a:endParaRPr>
          </a:p>
        </p:txBody>
      </p:sp>
      <p:sp>
        <p:nvSpPr>
          <p:cNvPr id="28677" name="Line 8">
            <a:extLst>
              <a:ext uri="{FF2B5EF4-FFF2-40B4-BE49-F238E27FC236}">
                <a16:creationId xmlns:a16="http://schemas.microsoft.com/office/drawing/2014/main" id="{36F5F59B-6566-42BC-A25A-D200F2BF06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76500" y="4076700"/>
            <a:ext cx="635000" cy="1714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8" name="Line 9">
            <a:extLst>
              <a:ext uri="{FF2B5EF4-FFF2-40B4-BE49-F238E27FC236}">
                <a16:creationId xmlns:a16="http://schemas.microsoft.com/office/drawing/2014/main" id="{F9E24A93-DC25-4D7C-8CF4-14E73A9A6D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77300" y="2743200"/>
            <a:ext cx="88900" cy="3213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9" name="Line 10">
            <a:extLst>
              <a:ext uri="{FF2B5EF4-FFF2-40B4-BE49-F238E27FC236}">
                <a16:creationId xmlns:a16="http://schemas.microsoft.com/office/drawing/2014/main" id="{F58AF8E6-634C-4DBD-8877-2C1BF9D162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29500" y="2501900"/>
            <a:ext cx="1447800" cy="25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8A0EC7-ACDB-404B-951F-7E6FB2B70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b="1" i="1" u="sng" dirty="0">
                <a:latin typeface="Comic Sans MS" panose="030F0702030302020204" pitchFamily="66" charset="0"/>
              </a:rPr>
              <a:t>Exemple de stationnement à ne pas reproduire</a:t>
            </a:r>
            <a:endParaRPr lang="fr-FR" sz="2800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10D40BC-63C3-44FE-8B98-49D896175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02" y="1543929"/>
            <a:ext cx="4241198" cy="3180899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2B3346-4F21-43AC-8D48-40493CC6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BB01-4022-4031-9F5E-7DB7FDA79828}" type="slidenum">
              <a:rPr lang="fr-FR" altLang="fr-FR" smtClean="0"/>
              <a:pPr/>
              <a:t>16</a:t>
            </a:fld>
            <a:endParaRPr lang="fr-FR" alt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EF456B-672F-40CF-9365-183790294FB9}"/>
              </a:ext>
            </a:extLst>
          </p:cNvPr>
          <p:cNvSpPr txBox="1"/>
          <p:nvPr/>
        </p:nvSpPr>
        <p:spPr>
          <a:xfrm>
            <a:off x="759655" y="4909625"/>
            <a:ext cx="7666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cas d’incendie, les véhicules des pompiers ne peuvent accéder aux abords de </a:t>
            </a:r>
            <a:r>
              <a:rPr lang="fr-FR"/>
              <a:t>la résidence.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5770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3AE3FB15-0719-4442-91EA-2EC767464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  <a:p>
            <a:endParaRPr lang="fr-FR" altLang="fr-FR"/>
          </a:p>
          <a:p>
            <a:pPr algn="ctr"/>
            <a:r>
              <a:rPr lang="fr-FR" altLang="fr-FR" b="1">
                <a:solidFill>
                  <a:srgbClr val="00CC66"/>
                </a:solidFill>
                <a:latin typeface="Comic Sans MS" panose="030F0702030302020204" pitchFamily="66" charset="0"/>
              </a:rPr>
              <a:t>ALARME ?    ALERTE ?</a:t>
            </a:r>
          </a:p>
          <a:p>
            <a:pPr algn="ctr">
              <a:buFontTx/>
              <a:buNone/>
            </a:pPr>
            <a:endParaRPr lang="fr-FR" altLang="fr-FR">
              <a:latin typeface="Comic Sans MS" panose="030F0702030302020204" pitchFamily="66" charset="0"/>
            </a:endParaRPr>
          </a:p>
          <a:p>
            <a:pPr algn="ctr"/>
            <a:r>
              <a:rPr lang="fr-FR" altLang="fr-FR">
                <a:latin typeface="Comic Sans MS" panose="030F0702030302020204" pitchFamily="66" charset="0"/>
              </a:rPr>
              <a:t>Quelle différence 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3">
            <a:extLst>
              <a:ext uri="{FF2B5EF4-FFF2-40B4-BE49-F238E27FC236}">
                <a16:creationId xmlns:a16="http://schemas.microsoft.com/office/drawing/2014/main" id="{2D10553A-A349-4174-B967-EF196D5B87B2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B1531A9-FF75-491A-B853-AA2040E217AC}" type="slidenum">
              <a:rPr lang="fr-FR" altLang="fr-FR" sz="140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F2501DC0-C2D6-4FC8-A39F-0E8652F72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188913"/>
            <a:ext cx="5829300" cy="4683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tx2"/>
                </a:solidFill>
                <a:latin typeface="Comic Sans MS" panose="030F0702030302020204" pitchFamily="66" charset="0"/>
              </a:rPr>
              <a:t>Précisions entre </a:t>
            </a:r>
            <a:r>
              <a:rPr lang="fr-FR" altLang="fr-FR" sz="2400">
                <a:solidFill>
                  <a:srgbClr val="FF0000"/>
                </a:solidFill>
                <a:latin typeface="Comic Sans MS" panose="030F0702030302020204" pitchFamily="66" charset="0"/>
              </a:rPr>
              <a:t>Alarme</a:t>
            </a:r>
            <a:r>
              <a:rPr lang="fr-FR" altLang="fr-FR" sz="2400">
                <a:solidFill>
                  <a:schemeClr val="tx2"/>
                </a:solidFill>
                <a:latin typeface="Comic Sans MS" panose="030F0702030302020204" pitchFamily="66" charset="0"/>
              </a:rPr>
              <a:t> et </a:t>
            </a:r>
            <a:r>
              <a:rPr lang="fr-FR" altLang="fr-FR" sz="2400">
                <a:solidFill>
                  <a:srgbClr val="FF0000"/>
                </a:solidFill>
                <a:latin typeface="Comic Sans MS" panose="030F0702030302020204" pitchFamily="66" charset="0"/>
              </a:rPr>
              <a:t>Alerte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634E117-4D29-450F-9D3C-0A509184E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08050"/>
            <a:ext cx="8712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FF0000"/>
                </a:solidFill>
                <a:latin typeface="Comic Sans MS" panose="030F0702030302020204" pitchFamily="66" charset="0"/>
              </a:rPr>
              <a:t>Alarme</a:t>
            </a:r>
            <a:r>
              <a:rPr lang="fr-FR" altLang="fr-FR" sz="2000">
                <a:latin typeface="Comic Sans MS" panose="030F0702030302020204" pitchFamily="66" charset="0"/>
              </a:rPr>
              <a:t> : Signal sonore ayant pour but de prévenir les occupants d’avoir à évacuer les lieux.  Il peut être complété, dans certains cas, par un signal visuel.</a:t>
            </a:r>
          </a:p>
          <a:p>
            <a:pPr eaLnBrk="1" hangingPunct="1"/>
            <a:r>
              <a:rPr lang="fr-FR" altLang="fr-FR" sz="2000">
                <a:solidFill>
                  <a:srgbClr val="FF0000"/>
                </a:solidFill>
                <a:latin typeface="Comic Sans MS" panose="030F0702030302020204" pitchFamily="66" charset="0"/>
              </a:rPr>
              <a:t>Alerte </a:t>
            </a:r>
            <a:r>
              <a:rPr lang="fr-FR" altLang="fr-FR" sz="2000">
                <a:latin typeface="Comic Sans MS" panose="030F0702030302020204" pitchFamily="66" charset="0"/>
              </a:rPr>
              <a:t>: Action de demander l’intervention d’un service public de secours et de lutte contre l’incendie 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0B6680C4-DF87-48D9-9178-579838E7B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500438"/>
            <a:ext cx="4572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latin typeface="Comic Sans MS" panose="030F0702030302020204" pitchFamily="66" charset="0"/>
              </a:rPr>
              <a:t>Le signal sonore d'alarme générale doit être audible de tout point du bâtiment pendant le temps nécessaire à l'évacuation, avec une autonomie minimale de cinq minutes.</a:t>
            </a:r>
          </a:p>
        </p:txBody>
      </p:sp>
      <p:pic>
        <p:nvPicPr>
          <p:cNvPr id="30726" name="Picture 9">
            <a:extLst>
              <a:ext uri="{FF2B5EF4-FFF2-40B4-BE49-F238E27FC236}">
                <a16:creationId xmlns:a16="http://schemas.microsoft.com/office/drawing/2014/main" id="{B7997D1C-B16B-4D4C-AE12-53C4C6B2E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24175"/>
            <a:ext cx="316865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numéro de diapositive 3">
            <a:extLst>
              <a:ext uri="{FF2B5EF4-FFF2-40B4-BE49-F238E27FC236}">
                <a16:creationId xmlns:a16="http://schemas.microsoft.com/office/drawing/2014/main" id="{E0A1BCEB-9371-4CA0-A06E-0A277AA5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88C382-9D4F-437D-BEA4-D4F8E03C9091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1400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DF2789E5-2142-48E4-92F9-E2B6A839E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1557338"/>
            <a:ext cx="8605838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CC66"/>
              </a:buClr>
              <a:buFont typeface="Wingdings" panose="05000000000000000000" pitchFamily="2" charset="2"/>
              <a:buChar char="Ø"/>
            </a:pPr>
            <a:endParaRPr lang="fr-FR" altLang="fr-FR" sz="2400" u="sng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CC66"/>
              </a:buClr>
              <a:buFont typeface="Wingdings" panose="05000000000000000000" pitchFamily="2" charset="2"/>
              <a:buNone/>
            </a:pPr>
            <a:r>
              <a:rPr lang="fr-FR" altLang="fr-FR" u="sng">
                <a:solidFill>
                  <a:srgbClr val="00CC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</a:t>
            </a:r>
            <a:r>
              <a:rPr lang="fr-FR" altLang="fr-FR" u="sng">
                <a:solidFill>
                  <a:srgbClr val="00CC66"/>
                </a:solidFill>
                <a:latin typeface="Comic Sans MS" panose="030F0702030302020204" pitchFamily="66" charset="0"/>
              </a:rPr>
              <a:t> Dans quels cas doit-on évacuer ?</a:t>
            </a:r>
          </a:p>
          <a:p>
            <a:pPr algn="ctr" eaLnBrk="1" hangingPunct="1">
              <a:spcBef>
                <a:spcPct val="0"/>
              </a:spcBef>
              <a:buClr>
                <a:srgbClr val="00CC66"/>
              </a:buClr>
              <a:buFont typeface="Wingdings" panose="05000000000000000000" pitchFamily="2" charset="2"/>
              <a:buNone/>
            </a:pPr>
            <a:endParaRPr lang="fr-FR" altLang="fr-FR" sz="2400" u="sng">
              <a:solidFill>
                <a:srgbClr val="00CC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5">
            <a:extLst>
              <a:ext uri="{FF2B5EF4-FFF2-40B4-BE49-F238E27FC236}">
                <a16:creationId xmlns:a16="http://schemas.microsoft.com/office/drawing/2014/main" id="{4C069442-2EEA-4C52-A830-F4CFAFC8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92D1AF-2055-4D89-AF3E-33C977F2BD0D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F6B9A9E-1600-45D2-A9DD-0F11AC427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" y="654050"/>
            <a:ext cx="8713788" cy="1152525"/>
          </a:xfrm>
          <a:noFill/>
        </p:spPr>
        <p:txBody>
          <a:bodyPr/>
          <a:lstStyle/>
          <a:p>
            <a:pPr eaLnBrk="1" hangingPunct="1"/>
            <a:r>
              <a:rPr lang="fr-FR" altLang="fr-FR" sz="3200" b="1" u="sng">
                <a:solidFill>
                  <a:srgbClr val="00CC66"/>
                </a:solidFill>
                <a:latin typeface="Comic Sans MS" panose="030F0702030302020204" pitchFamily="66" charset="0"/>
              </a:rPr>
              <a:t>Ça n’arrive pas qu’aux autres !</a:t>
            </a:r>
            <a:br>
              <a:rPr lang="fr-FR" altLang="fr-FR" sz="3200" b="1" u="sng">
                <a:solidFill>
                  <a:srgbClr val="00CC66"/>
                </a:solidFill>
                <a:latin typeface="Comic Sans MS" panose="030F0702030302020204" pitchFamily="66" charset="0"/>
              </a:rPr>
            </a:br>
            <a:endParaRPr lang="fr-FR" altLang="fr-FR" sz="3200" b="1" u="sng">
              <a:solidFill>
                <a:srgbClr val="00CC66"/>
              </a:solidFill>
            </a:endParaRP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F0A0112-1ED9-4FDB-840F-9CECF0D65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8950" y="2300288"/>
            <a:ext cx="8197850" cy="26463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altLang="fr-FR" u="sng">
                <a:latin typeface="Comic Sans MS" panose="030F0702030302020204" pitchFamily="66" charset="0"/>
              </a:rPr>
              <a:t>Information</a:t>
            </a:r>
            <a:r>
              <a:rPr lang="fr-FR" altLang="fr-FR">
                <a:latin typeface="Comic Sans MS" panose="030F0702030302020204" pitchFamily="66" charset="0"/>
              </a:rPr>
              <a:t> : </a:t>
            </a:r>
          </a:p>
          <a:p>
            <a:pPr algn="ctr" eaLnBrk="1" hangingPunct="1">
              <a:buFontTx/>
              <a:buNone/>
            </a:pPr>
            <a:endParaRPr lang="fr-FR" altLang="fr-FR">
              <a:latin typeface="Comic Sans MS" panose="030F0702030302020204" pitchFamily="66" charset="0"/>
            </a:endParaRPr>
          </a:p>
          <a:p>
            <a:pPr eaLnBrk="1" hangingPunct="1"/>
            <a:r>
              <a:rPr lang="fr-FR" altLang="fr-FR">
                <a:latin typeface="Comic Sans MS" panose="030F0702030302020204" pitchFamily="66" charset="0"/>
              </a:rPr>
              <a:t>En France, un incendie domestique a lieu </a:t>
            </a:r>
            <a:r>
              <a:rPr lang="fr-FR" altLang="fr-FR">
                <a:solidFill>
                  <a:srgbClr val="FF0000"/>
                </a:solidFill>
                <a:latin typeface="Comic Sans MS" panose="030F0702030302020204" pitchFamily="66" charset="0"/>
              </a:rPr>
              <a:t>toutes les 2 minutes. </a:t>
            </a:r>
          </a:p>
          <a:p>
            <a:pPr eaLnBrk="1" hangingPunct="1">
              <a:buFontTx/>
              <a:buNone/>
            </a:pPr>
            <a:endParaRPr lang="fr-FR" altLang="fr-FR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numéro de diapositive 3">
            <a:extLst>
              <a:ext uri="{FF2B5EF4-FFF2-40B4-BE49-F238E27FC236}">
                <a16:creationId xmlns:a16="http://schemas.microsoft.com/office/drawing/2014/main" id="{9E1908FA-0171-4FE2-B6F0-15E847C2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59D3F6-407A-409B-AF14-36859DF49421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1400"/>
          </a:p>
        </p:txBody>
      </p:sp>
      <p:pic>
        <p:nvPicPr>
          <p:cNvPr id="34819" name="Picture 6">
            <a:extLst>
              <a:ext uri="{FF2B5EF4-FFF2-40B4-BE49-F238E27FC236}">
                <a16:creationId xmlns:a16="http://schemas.microsoft.com/office/drawing/2014/main" id="{0F964254-9085-4754-B54E-1C1D6EF96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15088" r="57881" b="22681"/>
          <a:stretch>
            <a:fillRect/>
          </a:stretch>
        </p:blipFill>
        <p:spPr bwMode="auto">
          <a:xfrm>
            <a:off x="971550" y="188913"/>
            <a:ext cx="6408738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numéro de diapositive 3">
            <a:extLst>
              <a:ext uri="{FF2B5EF4-FFF2-40B4-BE49-F238E27FC236}">
                <a16:creationId xmlns:a16="http://schemas.microsoft.com/office/drawing/2014/main" id="{B578FA81-44AA-4F08-8284-A7CB8DDA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0C8F25-1E27-4ECC-AF98-5FD774C4C829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50A51C2-06DB-4CA1-AC66-DE1E42AB2D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fr-FR" altLang="fr-FR" sz="2400" dirty="0">
                <a:latin typeface="Comic Sans MS" panose="030F0702030302020204" pitchFamily="66" charset="0"/>
              </a:rPr>
              <a:t>La fumée, </a:t>
            </a:r>
            <a:br>
              <a:rPr lang="fr-FR" altLang="fr-FR" sz="4000" i="1" dirty="0"/>
            </a:br>
            <a:endParaRPr lang="fr-FR" altLang="fr-FR" sz="4000" i="1" dirty="0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AA312268-B3F9-49DF-B1D2-32CA7F2AADE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br>
              <a:rPr lang="fr-FR" altLang="fr-FR" sz="2400" dirty="0"/>
            </a:br>
            <a:r>
              <a:rPr lang="fr-FR" altLang="fr-FR" sz="2000" dirty="0">
                <a:latin typeface="Comic Sans MS" panose="030F0702030302020204" pitchFamily="66" charset="0"/>
              </a:rPr>
              <a:t>- </a:t>
            </a:r>
            <a:r>
              <a:rPr lang="fr-FR" altLang="fr-FR" sz="2000" b="1" dirty="0">
                <a:latin typeface="Comic Sans MS" panose="030F0702030302020204" pitchFamily="66" charset="0"/>
              </a:rPr>
              <a:t>C</a:t>
            </a:r>
            <a:r>
              <a:rPr lang="fr-FR" altLang="fr-FR" sz="2000" dirty="0">
                <a:latin typeface="Comic Sans MS" panose="030F0702030302020204" pitchFamily="66" charset="0"/>
              </a:rPr>
              <a:t>haude. Elle vient du feu, et va propager la chaleur.</a:t>
            </a:r>
            <a:br>
              <a:rPr lang="fr-FR" altLang="fr-FR" sz="2000" dirty="0">
                <a:latin typeface="Comic Sans MS" panose="030F0702030302020204" pitchFamily="66" charset="0"/>
              </a:rPr>
            </a:br>
            <a:br>
              <a:rPr lang="fr-FR" altLang="fr-FR" sz="2000" dirty="0">
                <a:latin typeface="Comic Sans MS" panose="030F0702030302020204" pitchFamily="66" charset="0"/>
              </a:rPr>
            </a:br>
            <a:r>
              <a:rPr lang="fr-FR" altLang="fr-FR" sz="2000" dirty="0">
                <a:latin typeface="Comic Sans MS" panose="030F0702030302020204" pitchFamily="66" charset="0"/>
              </a:rPr>
              <a:t>- </a:t>
            </a:r>
            <a:r>
              <a:rPr lang="fr-FR" altLang="fr-FR" sz="2000" b="1" dirty="0">
                <a:latin typeface="Comic Sans MS" panose="030F0702030302020204" pitchFamily="66" charset="0"/>
              </a:rPr>
              <a:t>O</a:t>
            </a:r>
            <a:r>
              <a:rPr lang="fr-FR" altLang="fr-FR" sz="2000" dirty="0">
                <a:latin typeface="Comic Sans MS" panose="030F0702030302020204" pitchFamily="66" charset="0"/>
              </a:rPr>
              <a:t>paque. Elle gène la vue, mais aussi l'ouïe. </a:t>
            </a:r>
            <a:br>
              <a:rPr lang="fr-FR" altLang="fr-FR" sz="2000" dirty="0">
                <a:latin typeface="Comic Sans MS" panose="030F0702030302020204" pitchFamily="66" charset="0"/>
              </a:rPr>
            </a:br>
            <a:br>
              <a:rPr lang="fr-FR" altLang="fr-FR" sz="2000" dirty="0">
                <a:latin typeface="Comic Sans MS" panose="030F0702030302020204" pitchFamily="66" charset="0"/>
              </a:rPr>
            </a:br>
            <a:r>
              <a:rPr lang="fr-FR" altLang="fr-FR" sz="2000" dirty="0">
                <a:latin typeface="Comic Sans MS" panose="030F0702030302020204" pitchFamily="66" charset="0"/>
              </a:rPr>
              <a:t>- </a:t>
            </a:r>
            <a:r>
              <a:rPr lang="fr-FR" altLang="fr-FR" sz="2000" b="1" dirty="0">
                <a:latin typeface="Comic Sans MS" panose="030F0702030302020204" pitchFamily="66" charset="0"/>
              </a:rPr>
              <a:t>M</a:t>
            </a:r>
            <a:r>
              <a:rPr lang="fr-FR" altLang="fr-FR" sz="2000" dirty="0">
                <a:latin typeface="Comic Sans MS" panose="030F0702030302020204" pitchFamily="66" charset="0"/>
              </a:rPr>
              <a:t>obile. Elle se déplace, et cherche la moindre ouverture pour s'échapper. </a:t>
            </a:r>
            <a:br>
              <a:rPr lang="fr-FR" altLang="fr-FR" sz="2000" dirty="0">
                <a:latin typeface="Comic Sans MS" panose="030F0702030302020204" pitchFamily="66" charset="0"/>
              </a:rPr>
            </a:br>
            <a:br>
              <a:rPr lang="fr-FR" altLang="fr-FR" sz="2000" dirty="0">
                <a:latin typeface="Comic Sans MS" panose="030F0702030302020204" pitchFamily="66" charset="0"/>
              </a:rPr>
            </a:br>
            <a:r>
              <a:rPr lang="fr-FR" altLang="fr-FR" sz="2000" dirty="0">
                <a:latin typeface="Comic Sans MS" panose="030F0702030302020204" pitchFamily="66" charset="0"/>
              </a:rPr>
              <a:t>- </a:t>
            </a:r>
            <a:r>
              <a:rPr lang="fr-FR" altLang="fr-FR" sz="2000" b="1" dirty="0">
                <a:latin typeface="Comic Sans MS" panose="030F0702030302020204" pitchFamily="66" charset="0"/>
              </a:rPr>
              <a:t>I</a:t>
            </a:r>
            <a:r>
              <a:rPr lang="fr-FR" altLang="fr-FR" sz="2000" dirty="0">
                <a:latin typeface="Comic Sans MS" panose="030F0702030302020204" pitchFamily="66" charset="0"/>
              </a:rPr>
              <a:t>nflammable. Elle est composée de carbone.</a:t>
            </a:r>
            <a:br>
              <a:rPr lang="fr-FR" altLang="fr-FR" sz="2000" dirty="0">
                <a:latin typeface="Comic Sans MS" panose="030F0702030302020204" pitchFamily="66" charset="0"/>
              </a:rPr>
            </a:br>
            <a:br>
              <a:rPr lang="fr-FR" altLang="fr-FR" sz="2000" dirty="0">
                <a:latin typeface="Comic Sans MS" panose="030F0702030302020204" pitchFamily="66" charset="0"/>
              </a:rPr>
            </a:br>
            <a:r>
              <a:rPr lang="fr-FR" altLang="fr-FR" sz="2000" dirty="0">
                <a:latin typeface="Comic Sans MS" panose="030F0702030302020204" pitchFamily="66" charset="0"/>
              </a:rPr>
              <a:t>- </a:t>
            </a:r>
            <a:r>
              <a:rPr lang="fr-FR" altLang="fr-FR" sz="2000" b="1" dirty="0">
                <a:latin typeface="Comic Sans MS" panose="030F0702030302020204" pitchFamily="66" charset="0"/>
              </a:rPr>
              <a:t>T</a:t>
            </a:r>
            <a:r>
              <a:rPr lang="fr-FR" altLang="fr-FR" sz="2000" dirty="0">
                <a:latin typeface="Comic Sans MS" panose="030F0702030302020204" pitchFamily="66" charset="0"/>
              </a:rPr>
              <a:t>oxique. Elle provient de la combustion d'objets divers.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BF54339C-084B-4884-BA11-2F312B4DE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FR" altLang="fr-FR">
                <a:solidFill>
                  <a:srgbClr val="00CC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 </a:t>
            </a:r>
            <a:r>
              <a:rPr lang="fr-FR" altLang="fr-FR" b="1" u="sng">
                <a:solidFill>
                  <a:srgbClr val="00CC66"/>
                </a:solidFill>
                <a:latin typeface="Comic Sans MS" panose="030F0702030302020204" pitchFamily="66" charset="0"/>
              </a:rPr>
              <a:t>Les consignes générales d’évacuation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numéro de diapositive 5">
            <a:extLst>
              <a:ext uri="{FF2B5EF4-FFF2-40B4-BE49-F238E27FC236}">
                <a16:creationId xmlns:a16="http://schemas.microsoft.com/office/drawing/2014/main" id="{649F38E3-FE45-48E6-B777-A212355A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89590B-DE78-4883-A4EE-8CD29283E449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140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3B1217D-8AF8-4D2C-94E1-49045824A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73350" y="909638"/>
            <a:ext cx="3121025" cy="1581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000">
                <a:latin typeface="Comic Sans MS" panose="030F0702030302020204" pitchFamily="66" charset="0"/>
              </a:rPr>
              <a:t>Elles sont à destination :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000">
                <a:latin typeface="Comic Sans MS" panose="030F0702030302020204" pitchFamily="66" charset="0"/>
              </a:rPr>
              <a:t>des étudiants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000">
                <a:latin typeface="Comic Sans MS" panose="030F0702030302020204" pitchFamily="66" charset="0"/>
              </a:rPr>
              <a:t>des personnels 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000">
                <a:latin typeface="Comic Sans MS" panose="030F0702030302020204" pitchFamily="66" charset="0"/>
              </a:rPr>
              <a:t>des visiteurs</a:t>
            </a:r>
          </a:p>
        </p:txBody>
      </p:sp>
      <p:sp>
        <p:nvSpPr>
          <p:cNvPr id="39940" name="Text Box 8">
            <a:extLst>
              <a:ext uri="{FF2B5EF4-FFF2-40B4-BE49-F238E27FC236}">
                <a16:creationId xmlns:a16="http://schemas.microsoft.com/office/drawing/2014/main" id="{35FC2469-FF92-4F50-9FCE-2C969A976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5430838"/>
            <a:ext cx="7326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« Elles sont </a:t>
            </a:r>
            <a:r>
              <a:rPr lang="fr-FR" altLang="fr-FR" sz="1800" b="1">
                <a:latin typeface="Comic Sans MS" panose="030F0702030302020204" pitchFamily="66" charset="0"/>
              </a:rPr>
              <a:t>à connaitre</a:t>
            </a:r>
            <a:r>
              <a:rPr lang="fr-FR" altLang="fr-FR" sz="1800">
                <a:latin typeface="Comic Sans MS" panose="030F0702030302020204" pitchFamily="66" charset="0"/>
              </a:rPr>
              <a:t> des guides d’évacuation mais les guides appliquent </a:t>
            </a:r>
            <a:r>
              <a:rPr lang="fr-FR" altLang="fr-FR" sz="1800" b="1">
                <a:latin typeface="Comic Sans MS" panose="030F0702030302020204" pitchFamily="66" charset="0"/>
              </a:rPr>
              <a:t>des consignes spéciales</a:t>
            </a:r>
            <a:r>
              <a:rPr lang="fr-FR" altLang="fr-FR" sz="1800">
                <a:latin typeface="Comic Sans MS" panose="030F0702030302020204" pitchFamily="66" charset="0"/>
              </a:rPr>
              <a:t> »</a:t>
            </a: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BE429CAD-007D-4556-87AA-BE31982B5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3175"/>
            <a:ext cx="364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u="sng">
                <a:latin typeface="Comic Sans MS" panose="030F0702030302020204" pitchFamily="66" charset="0"/>
              </a:rPr>
              <a:t>Les consignes générales</a:t>
            </a:r>
            <a:r>
              <a:rPr lang="fr-FR" altLang="fr-FR" sz="240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39942" name="Text Box 10">
            <a:extLst>
              <a:ext uri="{FF2B5EF4-FFF2-40B4-BE49-F238E27FC236}">
                <a16:creationId xmlns:a16="http://schemas.microsoft.com/office/drawing/2014/main" id="{D10EE80F-9529-4F4F-8AAB-816F78FF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2851150"/>
            <a:ext cx="7419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Ce sont des consignes de sécurité qui donnent des informations sur la conduite à tenir en cas d’incendie ou de tout autre sinistre.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Les pictogrammes illustrés (fortement conseillés) permettent une lecture claire et rapide même en situation d'urgence.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8">
            <a:extLst>
              <a:ext uri="{FF2B5EF4-FFF2-40B4-BE49-F238E27FC236}">
                <a16:creationId xmlns:a16="http://schemas.microsoft.com/office/drawing/2014/main" id="{388B60CF-FCFD-4D92-85DC-C66653CEE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050"/>
            <a:ext cx="8828088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numéro de diapositive 3">
            <a:extLst>
              <a:ext uri="{FF2B5EF4-FFF2-40B4-BE49-F238E27FC236}">
                <a16:creationId xmlns:a16="http://schemas.microsoft.com/office/drawing/2014/main" id="{6371A77B-D2D3-4A55-B805-DC63D550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D10FB3-404E-4F32-9715-7503413CFC3E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BE5519F-E885-4026-8517-2793107C41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65125" y="1231900"/>
            <a:ext cx="8605838" cy="4457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b="1">
                <a:latin typeface="Comic Sans MS" panose="030F0702030302020204" pitchFamily="66" charset="0"/>
              </a:rPr>
              <a:t>1° </a:t>
            </a:r>
            <a:r>
              <a:rPr lang="fr-FR" altLang="fr-FR" sz="1800">
                <a:solidFill>
                  <a:srgbClr val="FF0000"/>
                </a:solidFill>
                <a:latin typeface="Comic Sans MS" panose="030F0702030302020204" pitchFamily="66" charset="0"/>
              </a:rPr>
              <a:t>Cessez immédiatement toute activité.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8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b="1">
                <a:latin typeface="Comic Sans MS" panose="030F0702030302020204" pitchFamily="66" charset="0"/>
              </a:rPr>
              <a:t>2° </a:t>
            </a:r>
            <a:r>
              <a:rPr lang="fr-FR" altLang="fr-FR" sz="1800">
                <a:solidFill>
                  <a:srgbClr val="FF0000"/>
                </a:solidFill>
                <a:latin typeface="Comic Sans MS" panose="030F0702030302020204" pitchFamily="66" charset="0"/>
              </a:rPr>
              <a:t>Eteignez tous les appareils électriques</a:t>
            </a:r>
            <a:r>
              <a:rPr lang="fr-FR" altLang="fr-FR" sz="1800">
                <a:latin typeface="Comic Sans MS" panose="030F0702030302020204" pitchFamily="66" charset="0"/>
              </a:rPr>
              <a:t> sous tension dans votre chambre ou sur votre lieu de présence.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8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b="1">
                <a:latin typeface="Comic Sans MS" panose="030F0702030302020204" pitchFamily="66" charset="0"/>
              </a:rPr>
              <a:t>3° </a:t>
            </a:r>
            <a:r>
              <a:rPr lang="fr-FR" altLang="fr-FR" sz="1800">
                <a:solidFill>
                  <a:srgbClr val="FF0000"/>
                </a:solidFill>
                <a:latin typeface="Comic Sans MS" panose="030F0702030302020204" pitchFamily="66" charset="0"/>
              </a:rPr>
              <a:t>Fermez toutes les portes</a:t>
            </a:r>
            <a:r>
              <a:rPr lang="fr-FR" altLang="fr-FR" sz="1800">
                <a:latin typeface="Comic Sans MS" panose="030F0702030302020204" pitchFamily="66" charset="0"/>
              </a:rPr>
              <a:t> (claquées mais non fermées à clef) et les fenêtres.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800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b="1">
                <a:latin typeface="Comic Sans MS" panose="030F0702030302020204" pitchFamily="66" charset="0"/>
              </a:rPr>
              <a:t>4° </a:t>
            </a:r>
            <a:r>
              <a:rPr lang="fr-FR" altLang="fr-FR" sz="1800">
                <a:solidFill>
                  <a:srgbClr val="FF0000"/>
                </a:solidFill>
                <a:latin typeface="Comic Sans MS" panose="030F0702030302020204" pitchFamily="66" charset="0"/>
              </a:rPr>
              <a:t>Evacuez les lieux</a:t>
            </a:r>
            <a:r>
              <a:rPr lang="fr-FR" altLang="fr-FR" sz="1800">
                <a:latin typeface="Comic Sans MS" panose="030F0702030302020204" pitchFamily="66" charset="0"/>
              </a:rPr>
              <a:t> « sans paniquer » en fermant les portes derrière vous. Utiliser le chemin le plus court pour atteindre les issues de secours.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800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b="1">
                <a:latin typeface="Comic Sans MS" panose="030F0702030302020204" pitchFamily="66" charset="0"/>
              </a:rPr>
              <a:t>5° </a:t>
            </a:r>
            <a:r>
              <a:rPr lang="fr-FR" altLang="fr-FR" sz="1800">
                <a:latin typeface="Comic Sans MS" panose="030F0702030302020204" pitchFamily="66" charset="0"/>
              </a:rPr>
              <a:t>Lorsque vous quittez un local </a:t>
            </a:r>
            <a:r>
              <a:rPr lang="fr-FR" altLang="fr-FR" sz="1800">
                <a:solidFill>
                  <a:srgbClr val="FF0000"/>
                </a:solidFill>
                <a:latin typeface="Comic Sans MS" panose="030F0702030302020204" pitchFamily="66" charset="0"/>
              </a:rPr>
              <a:t>assurez-vous qu'il ne reste plus personne</a:t>
            </a:r>
            <a:r>
              <a:rPr lang="fr-FR" altLang="fr-FR" sz="1800">
                <a:latin typeface="Comic Sans MS" panose="030F0702030302020204" pitchFamily="66" charset="0"/>
              </a:rPr>
              <a:t> à l'intérieur 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800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b="1">
                <a:latin typeface="Comic Sans MS" panose="030F0702030302020204" pitchFamily="66" charset="0"/>
              </a:rPr>
              <a:t>6° </a:t>
            </a:r>
            <a:r>
              <a:rPr lang="fr-FR" altLang="fr-FR" sz="1800">
                <a:solidFill>
                  <a:srgbClr val="FF0000"/>
                </a:solidFill>
                <a:latin typeface="Comic Sans MS" panose="030F0702030302020204" pitchFamily="66" charset="0"/>
              </a:rPr>
              <a:t>Pensez à prendre un vêtement chaud</a:t>
            </a:r>
            <a:r>
              <a:rPr lang="fr-FR" altLang="fr-FR" sz="1800">
                <a:latin typeface="Comic Sans MS" panose="030F0702030302020204" pitchFamily="66" charset="0"/>
              </a:rPr>
              <a:t> sur vous (ou une couverture) et des chaussures avant de quitter la résidence.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8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b="1">
                <a:latin typeface="Comic Sans MS" panose="030F0702030302020204" pitchFamily="66" charset="0"/>
              </a:rPr>
              <a:t>7°</a:t>
            </a:r>
            <a:r>
              <a:rPr lang="fr-FR" altLang="fr-FR" sz="1800" b="1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800">
                <a:solidFill>
                  <a:srgbClr val="FF0000"/>
                </a:solidFill>
                <a:latin typeface="Comic Sans MS" panose="030F0702030302020204" pitchFamily="66" charset="0"/>
              </a:rPr>
              <a:t>Evacuez </a:t>
            </a:r>
            <a:r>
              <a:rPr lang="fr-FR" altLang="fr-FR" sz="1800" b="1">
                <a:solidFill>
                  <a:srgbClr val="FF0000"/>
                </a:solidFill>
                <a:latin typeface="Comic Sans MS" panose="030F0702030302020204" pitchFamily="66" charset="0"/>
              </a:rPr>
              <a:t>toujours</a:t>
            </a:r>
            <a:r>
              <a:rPr lang="fr-FR" altLang="fr-FR" sz="1800">
                <a:solidFill>
                  <a:srgbClr val="FF0000"/>
                </a:solidFill>
                <a:latin typeface="Comic Sans MS" panose="030F0702030302020204" pitchFamily="66" charset="0"/>
              </a:rPr>
              <a:t> par les </a:t>
            </a:r>
            <a:r>
              <a:rPr lang="fr-FR" altLang="fr-FR" sz="1800" b="1">
                <a:solidFill>
                  <a:srgbClr val="FF0000"/>
                </a:solidFill>
                <a:latin typeface="Comic Sans MS" panose="030F0702030302020204" pitchFamily="66" charset="0"/>
              </a:rPr>
              <a:t>escaliers</a:t>
            </a:r>
            <a:r>
              <a:rPr lang="fr-FR" altLang="fr-FR" sz="1800">
                <a:latin typeface="Comic Sans MS" panose="030F0702030302020204" pitchFamily="66" charset="0"/>
              </a:rPr>
              <a:t> et</a:t>
            </a:r>
            <a:r>
              <a:rPr lang="fr-FR" altLang="fr-FR" sz="18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800" b="1">
                <a:solidFill>
                  <a:srgbClr val="FF0000"/>
                </a:solidFill>
                <a:latin typeface="Comic Sans MS" panose="030F0702030302020204" pitchFamily="66" charset="0"/>
              </a:rPr>
              <a:t>jamais</a:t>
            </a:r>
            <a:r>
              <a:rPr lang="fr-FR" altLang="fr-FR" sz="1800">
                <a:latin typeface="Comic Sans MS" panose="030F0702030302020204" pitchFamily="66" charset="0"/>
              </a:rPr>
              <a:t> par les ascenseurs.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8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800">
              <a:latin typeface="Comic Sans MS" panose="030F0702030302020204" pitchFamily="66" charset="0"/>
            </a:endParaRP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36B3F8FA-0EEE-4FB9-84F6-BC147D97F9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39813" y="290513"/>
            <a:ext cx="7848600" cy="1127125"/>
          </a:xfrm>
        </p:spPr>
        <p:txBody>
          <a:bodyPr/>
          <a:lstStyle/>
          <a:p>
            <a:pPr eaLnBrk="1" hangingPunct="1"/>
            <a:r>
              <a:rPr lang="fr-FR" altLang="fr-FR" sz="2400" u="sng">
                <a:solidFill>
                  <a:srgbClr val="FF0000"/>
                </a:solidFill>
                <a:latin typeface="Comic Sans MS" panose="030F0702030302020204" pitchFamily="66" charset="0"/>
              </a:rPr>
              <a:t>Les consignes à suivre </a:t>
            </a:r>
            <a:br>
              <a:rPr lang="fr-FR" altLang="fr-FR" sz="2400" u="sng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fr-FR" altLang="fr-FR" sz="2400" u="sng">
                <a:solidFill>
                  <a:srgbClr val="FF0000"/>
                </a:solidFill>
                <a:latin typeface="Comic Sans MS" panose="030F0702030302020204" pitchFamily="66" charset="0"/>
              </a:rPr>
              <a:t>en cas de déclenchement du signal d’alarme.</a:t>
            </a:r>
            <a:br>
              <a:rPr lang="fr-FR" altLang="fr-FR" sz="2800" b="1" u="sng">
                <a:solidFill>
                  <a:srgbClr val="FF0000"/>
                </a:solidFill>
              </a:rPr>
            </a:br>
            <a:endParaRPr lang="fr-FR" altLang="fr-FR" sz="2800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numéro de diapositive 3">
            <a:extLst>
              <a:ext uri="{FF2B5EF4-FFF2-40B4-BE49-F238E27FC236}">
                <a16:creationId xmlns:a16="http://schemas.microsoft.com/office/drawing/2014/main" id="{54A66624-9FD1-4D23-84B7-003C1425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112D39-1704-4C63-A2D7-B58AD9BAC806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E0776C1-8B70-4083-BE5E-F40E1F613D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333375"/>
            <a:ext cx="7340600" cy="508000"/>
          </a:xfrm>
        </p:spPr>
        <p:txBody>
          <a:bodyPr/>
          <a:lstStyle/>
          <a:p>
            <a:pPr eaLnBrk="1" hangingPunct="1"/>
            <a:r>
              <a:rPr lang="fr-FR" altLang="fr-FR" sz="2400" u="sng">
                <a:solidFill>
                  <a:srgbClr val="FF0000"/>
                </a:solidFill>
                <a:latin typeface="Comic Sans MS" panose="030F0702030302020204" pitchFamily="66" charset="0"/>
              </a:rPr>
              <a:t>Suite des consignes.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4FC4FC14-172E-40ED-A97B-81209143C92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2588" y="1158875"/>
            <a:ext cx="8353425" cy="3460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b="1" dirty="0">
                <a:latin typeface="Comic Sans MS" panose="030F0702030302020204" pitchFamily="66" charset="0"/>
              </a:rPr>
              <a:t>8° </a:t>
            </a:r>
            <a:r>
              <a:rPr lang="fr-FR" altLang="fr-F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Ne jamais faire demi-tour</a:t>
            </a:r>
            <a:r>
              <a:rPr lang="fr-FR" altLang="fr-FR" sz="1800" dirty="0">
                <a:latin typeface="Comic Sans MS" panose="030F0702030302020204" pitchFamily="66" charset="0"/>
              </a:rPr>
              <a:t>. On vous croirait évacué alors que ce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      n'est pas le cas.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8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b="1" dirty="0">
                <a:latin typeface="Comic Sans MS" panose="030F0702030302020204" pitchFamily="66" charset="0"/>
              </a:rPr>
              <a:t>9° </a:t>
            </a:r>
            <a:r>
              <a:rPr lang="fr-FR" altLang="fr-F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Respectez les instructions que vous donnent l'équipe</a:t>
            </a:r>
            <a:r>
              <a:rPr lang="fr-FR" altLang="fr-FR" sz="1800" dirty="0">
                <a:latin typeface="Comic Sans MS" panose="030F0702030302020204" pitchFamily="66" charset="0"/>
              </a:rPr>
              <a:t> d'évacuation et la Direction.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8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1800" b="1" dirty="0">
                <a:latin typeface="Comic Sans MS" panose="030F0702030302020204" pitchFamily="66" charset="0"/>
              </a:rPr>
              <a:t>10° </a:t>
            </a:r>
            <a:r>
              <a:rPr lang="fr-FR" altLang="fr-F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Rejoignez le </a:t>
            </a:r>
            <a:r>
              <a:rPr lang="fr-FR" altLang="fr-FR" sz="1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point de rassemblement</a:t>
            </a:r>
            <a:r>
              <a:rPr lang="fr-FR" altLang="fr-FR" sz="1800" dirty="0">
                <a:latin typeface="Comic Sans MS" panose="030F0702030302020204" pitchFamily="66" charset="0"/>
              </a:rPr>
              <a:t> de votre bâtiment et ne le quittez pas sans autorisation.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altLang="fr-FR" sz="18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Comic Sans MS" panose="030F0702030302020204" pitchFamily="66" charset="0"/>
              </a:rPr>
              <a:t>11° </a:t>
            </a:r>
            <a:r>
              <a:rPr lang="fr-FR" altLang="fr-F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Signalez aux guides d’évacuation toute absence</a:t>
            </a:r>
            <a:r>
              <a:rPr lang="fr-FR" altLang="fr-FR" sz="1800" dirty="0">
                <a:latin typeface="Comic Sans MS" panose="030F0702030302020204" pitchFamily="66" charset="0"/>
              </a:rPr>
              <a:t> d’un(e) collègue ou camarade dont vous savez qu’il(elle) était dans le bâtiment mais qui n’est pas présent(e) au point de ralliement.</a:t>
            </a:r>
          </a:p>
          <a:p>
            <a:pPr>
              <a:lnSpc>
                <a:spcPct val="80000"/>
              </a:lnSpc>
            </a:pPr>
            <a:endParaRPr lang="fr-FR" altLang="fr-FR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8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8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8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5061" name="Picture 1178">
            <a:extLst>
              <a:ext uri="{FF2B5EF4-FFF2-40B4-BE49-F238E27FC236}">
                <a16:creationId xmlns:a16="http://schemas.microsoft.com/office/drawing/2014/main" id="{A13DA3B0-7671-4671-9406-FD1C7C920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 t="49374" r="50981" b="37265"/>
          <a:stretch>
            <a:fillRect/>
          </a:stretch>
        </p:blipFill>
        <p:spPr bwMode="auto">
          <a:xfrm>
            <a:off x="692150" y="4738688"/>
            <a:ext cx="142081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 descr="P9300148">
            <a:extLst>
              <a:ext uri="{FF2B5EF4-FFF2-40B4-BE49-F238E27FC236}">
                <a16:creationId xmlns:a16="http://schemas.microsoft.com/office/drawing/2014/main" id="{DA889782-21E1-47A8-852D-DF2047693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79900"/>
            <a:ext cx="1654175" cy="22050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Line 9">
            <a:extLst>
              <a:ext uri="{FF2B5EF4-FFF2-40B4-BE49-F238E27FC236}">
                <a16:creationId xmlns:a16="http://schemas.microsoft.com/office/drawing/2014/main" id="{8B0964C0-9A7D-4E5F-B572-99462EF78A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46600" y="5626100"/>
            <a:ext cx="130810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4" name="Text Box 10">
            <a:extLst>
              <a:ext uri="{FF2B5EF4-FFF2-40B4-BE49-F238E27FC236}">
                <a16:creationId xmlns:a16="http://schemas.microsoft.com/office/drawing/2014/main" id="{D1B125A4-6D32-4CA2-9550-A6D34B6DA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5692775"/>
            <a:ext cx="2716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>
                <a:latin typeface="Comic Sans MS" panose="030F0702030302020204" pitchFamily="66" charset="0"/>
              </a:rPr>
              <a:t>Point de rassemblement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>
                <a:latin typeface="Comic Sans MS" panose="030F0702030302020204" pitchFamily="66" charset="0"/>
              </a:rPr>
              <a:t>devant la verrière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numéro de diapositive 3">
            <a:extLst>
              <a:ext uri="{FF2B5EF4-FFF2-40B4-BE49-F238E27FC236}">
                <a16:creationId xmlns:a16="http://schemas.microsoft.com/office/drawing/2014/main" id="{54A66624-9FD1-4D23-84B7-003C1425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112D39-1704-4C63-A2D7-B58AD9BAC806}" type="slidenum"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E0776C1-8B70-4083-BE5E-F40E1F613D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333375"/>
            <a:ext cx="7340600" cy="508000"/>
          </a:xfrm>
        </p:spPr>
        <p:txBody>
          <a:bodyPr/>
          <a:lstStyle/>
          <a:p>
            <a:pPr eaLnBrk="1" hangingPunct="1"/>
            <a:r>
              <a:rPr lang="fr-FR" altLang="fr-FR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Serre-files.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4FC4FC14-172E-40ED-A97B-81209143C92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2588" y="1158875"/>
            <a:ext cx="8353425" cy="469680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18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1800" b="1" dirty="0">
                <a:latin typeface="Comic Sans MS" panose="030F0702030302020204" pitchFamily="66" charset="0"/>
              </a:rPr>
              <a:t>- 2 serres files sont nécessaires par étage, vous pouvez vous porter volontaire sur la fiche « serres files »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r-FR" altLang="fr-FR" sz="18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fr-FR" altLang="fr-FR" sz="1800" b="1" dirty="0">
                <a:latin typeface="Comic Sans MS" panose="030F0702030302020204" pitchFamily="66" charset="0"/>
              </a:rPr>
              <a:t>En cas d’absence de volontaires, des volontaires seront désignés. Il s’agit des occupants des </a:t>
            </a:r>
            <a:r>
              <a:rPr lang="fr-FR" altLang="fr-FR" sz="1800" b="1">
                <a:latin typeface="Comic Sans MS" panose="030F0702030302020204" pitchFamily="66" charset="0"/>
              </a:rPr>
              <a:t>chambres 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1800" b="1" dirty="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fr-FR" altLang="fr-FR" sz="1400" b="1" dirty="0">
                <a:latin typeface="Comic Sans MS" panose="030F0702030302020204" pitchFamily="66" charset="0"/>
              </a:rPr>
              <a:t>101 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fr-FR" altLang="fr-FR" sz="1400" b="1" dirty="0">
                <a:latin typeface="Comic Sans MS" panose="030F0702030302020204" pitchFamily="66" charset="0"/>
              </a:rPr>
              <a:t>119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fr-FR" altLang="fr-FR" sz="1400" b="1" dirty="0">
                <a:latin typeface="Comic Sans MS" panose="030F0702030302020204" pitchFamily="66" charset="0"/>
              </a:rPr>
              <a:t>201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fr-FR" altLang="fr-FR" sz="1400" b="1" dirty="0">
                <a:latin typeface="Comic Sans MS" panose="030F0702030302020204" pitchFamily="66" charset="0"/>
              </a:rPr>
              <a:t>210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fr-FR" altLang="fr-FR" sz="1400" b="1" dirty="0">
                <a:latin typeface="Comic Sans MS" panose="030F0702030302020204" pitchFamily="66" charset="0"/>
              </a:rPr>
              <a:t>301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fr-FR" altLang="fr-FR" sz="1400" b="1" dirty="0">
                <a:latin typeface="Comic Sans MS" panose="030F0702030302020204" pitchFamily="66" charset="0"/>
              </a:rPr>
              <a:t>318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fr-FR" altLang="fr-FR" sz="1400" b="1" dirty="0">
                <a:latin typeface="Comic Sans MS" panose="030F0702030302020204" pitchFamily="66" charset="0"/>
              </a:rPr>
              <a:t>401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fr-FR" altLang="fr-FR" sz="1400" b="1" dirty="0">
                <a:latin typeface="Comic Sans MS" panose="030F0702030302020204" pitchFamily="66" charset="0"/>
              </a:rPr>
              <a:t>419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fr-FR" altLang="fr-FR" sz="1400" b="1" dirty="0">
              <a:latin typeface="Comic Sans MS" panose="030F0702030302020204" pitchFamily="66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fr-FR" altLang="fr-FR" sz="1400" b="1" dirty="0">
              <a:latin typeface="Comic Sans MS" panose="030F0702030302020204" pitchFamily="66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fr-FR" altLang="fr-FR" sz="1800" b="1" dirty="0">
                <a:latin typeface="Comic Sans MS" panose="030F0702030302020204" pitchFamily="66" charset="0"/>
              </a:rPr>
              <a:t>Si ces chambres sont inoccupées, les personnes désignées seront celles occupant les chambres situées en bout de couloirs.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8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8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735232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numéro de diapositive 5">
            <a:extLst>
              <a:ext uri="{FF2B5EF4-FFF2-40B4-BE49-F238E27FC236}">
                <a16:creationId xmlns:a16="http://schemas.microsoft.com/office/drawing/2014/main" id="{879DD9F2-6C53-4AD6-AAD6-1A28AAEA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52D337-1BA8-42F5-BFBD-6B97EC40272F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35E028F1-006D-40FE-8483-9FDB33D6E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fr-FR" altLang="fr-FR" sz="2000">
                <a:latin typeface="Comic Sans MS" panose="030F0702030302020204" pitchFamily="66" charset="0"/>
              </a:rPr>
              <a:t>Plan d’intervention résidence St Georges – </a:t>
            </a:r>
            <a:br>
              <a:rPr lang="fr-FR" altLang="fr-FR" sz="2000">
                <a:latin typeface="Comic Sans MS" panose="030F0702030302020204" pitchFamily="66" charset="0"/>
              </a:rPr>
            </a:br>
            <a:r>
              <a:rPr lang="fr-FR" altLang="fr-FR" sz="2000">
                <a:solidFill>
                  <a:schemeClr val="tx1"/>
                </a:solidFill>
                <a:latin typeface="Comic Sans MS" panose="030F0702030302020204" pitchFamily="66" charset="0"/>
              </a:rPr>
              <a:t>2 portes principales – 4 niveaux</a:t>
            </a:r>
          </a:p>
        </p:txBody>
      </p:sp>
      <p:sp>
        <p:nvSpPr>
          <p:cNvPr id="47108" name="Rectangle 5">
            <a:extLst>
              <a:ext uri="{FF2B5EF4-FFF2-40B4-BE49-F238E27FC236}">
                <a16:creationId xmlns:a16="http://schemas.microsoft.com/office/drawing/2014/main" id="{12D6754F-3012-488A-99B0-291432D94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5802313"/>
            <a:ext cx="8662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omic Sans MS" panose="030F0702030302020204" pitchFamily="66" charset="0"/>
            </a:endParaRPr>
          </a:p>
        </p:txBody>
      </p:sp>
      <p:sp>
        <p:nvSpPr>
          <p:cNvPr id="47109" name="Rectangle 7">
            <a:extLst>
              <a:ext uri="{FF2B5EF4-FFF2-40B4-BE49-F238E27FC236}">
                <a16:creationId xmlns:a16="http://schemas.microsoft.com/office/drawing/2014/main" id="{2B23EFDE-70C9-4D7B-8D85-52D491DF0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5032375"/>
            <a:ext cx="73342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u="sng">
                <a:latin typeface="Comic Sans MS" panose="030F0702030302020204" pitchFamily="66" charset="0"/>
              </a:rPr>
              <a:t>Plan d'intervention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Le plan d'intervention (plan du bâtiment) aussi appelé plan pompier, permet d'indiquer aux services de secours extérieur, notamment les pompiers, divers éléments nécessaires à une intervention.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Un plan est affiché à chaque étage.</a:t>
            </a:r>
          </a:p>
        </p:txBody>
      </p:sp>
      <p:pic>
        <p:nvPicPr>
          <p:cNvPr id="47110" name="Picture 8">
            <a:extLst>
              <a:ext uri="{FF2B5EF4-FFF2-40B4-BE49-F238E27FC236}">
                <a16:creationId xmlns:a16="http://schemas.microsoft.com/office/drawing/2014/main" id="{8EF2D6FB-5855-4733-BDD0-BE113B85E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497013"/>
            <a:ext cx="4814887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7E148DE4-0364-4E96-BF35-D897EFA46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5138" y="2332038"/>
            <a:ext cx="8394700" cy="4525962"/>
          </a:xfrm>
        </p:spPr>
        <p:txBody>
          <a:bodyPr/>
          <a:lstStyle/>
          <a:p>
            <a:endParaRPr lang="fr-FR" altLang="fr-FR" sz="3000" b="1">
              <a:solidFill>
                <a:srgbClr val="FF0000"/>
              </a:solidFill>
            </a:endParaRPr>
          </a:p>
          <a:p>
            <a:r>
              <a:rPr lang="fr-FR" altLang="fr-FR" sz="3000" b="1">
                <a:solidFill>
                  <a:srgbClr val="FF0000"/>
                </a:solidFill>
                <a:latin typeface="Comic Sans MS" panose="030F0702030302020204" pitchFamily="66" charset="0"/>
              </a:rPr>
              <a:t>Les paliers, couloirs ne sont pas des endroits de stockage, ni de salle de jeux…</a:t>
            </a:r>
          </a:p>
          <a:p>
            <a:endParaRPr lang="fr-FR" altLang="fr-FR" sz="30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fr-FR" altLang="fr-FR" sz="30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altLang="fr-FR" sz="3000" b="1" u="sng">
                <a:solidFill>
                  <a:srgbClr val="FF0000"/>
                </a:solidFill>
                <a:latin typeface="Comic Sans MS" panose="030F0702030302020204" pitchFamily="66" charset="0"/>
              </a:rPr>
              <a:t>Quelques exemples à ne pas reproduire</a:t>
            </a:r>
          </a:p>
        </p:txBody>
      </p:sp>
      <p:sp>
        <p:nvSpPr>
          <p:cNvPr id="49155" name="Rectangle 4">
            <a:extLst>
              <a:ext uri="{FF2B5EF4-FFF2-40B4-BE49-F238E27FC236}">
                <a16:creationId xmlns:a16="http://schemas.microsoft.com/office/drawing/2014/main" id="{045A45B6-0CF3-48BC-AAEC-02824C474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1463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000" b="1" u="sng">
                <a:solidFill>
                  <a:srgbClr val="FF0000"/>
                </a:solidFill>
                <a:latin typeface="Comic Sans MS" panose="030F0702030302020204" pitchFamily="66" charset="0"/>
              </a:rPr>
              <a:t>RIEN DANS LES COULOIRS ET PALIERS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787A1C07-466E-4080-A79C-D54680D57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fr-FR" altLang="fr-FR" b="1">
                <a:solidFill>
                  <a:srgbClr val="FF0000"/>
                </a:solidFill>
                <a:latin typeface="Comic Sans MS" panose="030F0702030302020204" pitchFamily="66" charset="0"/>
              </a:rPr>
              <a:t>4 minutes suffisent pour qu'une simple flamme se transforme </a:t>
            </a:r>
          </a:p>
          <a:p>
            <a:pPr algn="ctr">
              <a:buFontTx/>
              <a:buNone/>
            </a:pPr>
            <a:r>
              <a:rPr lang="fr-FR" altLang="fr-FR" b="1">
                <a:solidFill>
                  <a:srgbClr val="FF0000"/>
                </a:solidFill>
                <a:latin typeface="Comic Sans MS" panose="030F0702030302020204" pitchFamily="66" charset="0"/>
              </a:rPr>
              <a:t>en incendie incontrôlable.</a:t>
            </a:r>
          </a:p>
          <a:p>
            <a:pPr>
              <a:buFontTx/>
              <a:buNone/>
            </a:pPr>
            <a:endParaRPr lang="fr-FR" altLang="fr-FR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9" name="Picture 6" descr="flammes_8114_w460">
            <a:extLst>
              <a:ext uri="{FF2B5EF4-FFF2-40B4-BE49-F238E27FC236}">
                <a16:creationId xmlns:a16="http://schemas.microsoft.com/office/drawing/2014/main" id="{E9DA27ED-7003-4822-AF26-08800766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9975"/>
            <a:ext cx="4381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flammes_8114_w460">
            <a:extLst>
              <a:ext uri="{FF2B5EF4-FFF2-40B4-BE49-F238E27FC236}">
                <a16:creationId xmlns:a16="http://schemas.microsoft.com/office/drawing/2014/main" id="{3C4684B1-34F0-4891-AD15-69DD2946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589338"/>
            <a:ext cx="47815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5CCBD637-E060-4B17-A77C-921838EC8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50179" name="Picture 4" descr="couloir plastique">
            <a:extLst>
              <a:ext uri="{FF2B5EF4-FFF2-40B4-BE49-F238E27FC236}">
                <a16:creationId xmlns:a16="http://schemas.microsoft.com/office/drawing/2014/main" id="{C043902B-78C9-4BCD-86B5-36E7AA2F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000125"/>
            <a:ext cx="2954338" cy="41735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5">
            <a:extLst>
              <a:ext uri="{FF2B5EF4-FFF2-40B4-BE49-F238E27FC236}">
                <a16:creationId xmlns:a16="http://schemas.microsoft.com/office/drawing/2014/main" id="{2A84775A-CB3A-4449-8131-8AE521DD3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5546725"/>
            <a:ext cx="3325813" cy="925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  <a:latin typeface="Comic Sans MS" panose="030F0702030302020204" pitchFamily="66" charset="0"/>
              </a:rPr>
              <a:t>Plastique, fil de topofil…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  <a:latin typeface="Comic Sans MS" panose="030F0702030302020204" pitchFamily="66" charset="0"/>
              </a:rPr>
              <a:t>dans le couloir…septembre 2014</a:t>
            </a:r>
          </a:p>
        </p:txBody>
      </p:sp>
      <p:sp>
        <p:nvSpPr>
          <p:cNvPr id="50181" name="Text Box 6">
            <a:extLst>
              <a:ext uri="{FF2B5EF4-FFF2-40B4-BE49-F238E27FC236}">
                <a16:creationId xmlns:a16="http://schemas.microsoft.com/office/drawing/2014/main" id="{FA60E78E-DEC5-4D53-B99C-EE7ABCF81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568950"/>
            <a:ext cx="4138613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  <a:latin typeface="Comic Sans MS" panose="030F0702030302020204" pitchFamily="66" charset="0"/>
              </a:rPr>
              <a:t>Pas de palier encombré… mai 2014</a:t>
            </a:r>
          </a:p>
        </p:txBody>
      </p:sp>
      <p:pic>
        <p:nvPicPr>
          <p:cNvPr id="50182" name="Picture 7" descr="P5130162">
            <a:extLst>
              <a:ext uri="{FF2B5EF4-FFF2-40B4-BE49-F238E27FC236}">
                <a16:creationId xmlns:a16="http://schemas.microsoft.com/office/drawing/2014/main" id="{03D7127F-C099-4EB2-93B1-E243A50BE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1038225"/>
            <a:ext cx="4843463" cy="4051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27136C9-C15C-473A-946D-DC43AC77E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000" b="1">
                <a:solidFill>
                  <a:srgbClr val="FF0000"/>
                </a:solidFill>
              </a:rPr>
              <a:t>Le couloir n’est pas l’annexe des chambres…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C769035-0C99-4DCD-9206-23AE0EEFF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8E8270B6-DE20-4CBE-A76D-8987B9AA9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0145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3000" b="1">
              <a:solidFill>
                <a:srgbClr val="FF0000"/>
              </a:solidFill>
            </a:endParaRPr>
          </a:p>
        </p:txBody>
      </p:sp>
      <p:pic>
        <p:nvPicPr>
          <p:cNvPr id="51205" name="Picture 5" descr="caddies">
            <a:extLst>
              <a:ext uri="{FF2B5EF4-FFF2-40B4-BE49-F238E27FC236}">
                <a16:creationId xmlns:a16="http://schemas.microsoft.com/office/drawing/2014/main" id="{8A18FECC-DF5E-44C4-8247-F9FB1B4C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704975"/>
            <a:ext cx="3941762" cy="44005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7" descr="dépôt">
            <a:extLst>
              <a:ext uri="{FF2B5EF4-FFF2-40B4-BE49-F238E27FC236}">
                <a16:creationId xmlns:a16="http://schemas.microsoft.com/office/drawing/2014/main" id="{AB7F6FA9-A5AF-43A2-B525-A2BDB5E26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804988"/>
            <a:ext cx="3824288" cy="40481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 Box 8">
            <a:extLst>
              <a:ext uri="{FF2B5EF4-FFF2-40B4-BE49-F238E27FC236}">
                <a16:creationId xmlns:a16="http://schemas.microsoft.com/office/drawing/2014/main" id="{B53075B8-0FDD-4B7F-98FE-A4F49CA9D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2103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>
              <a:latin typeface="Comic Sans MS" panose="030F0702030302020204" pitchFamily="66" charset="0"/>
            </a:endParaRPr>
          </a:p>
        </p:txBody>
      </p:sp>
      <p:sp>
        <p:nvSpPr>
          <p:cNvPr id="51208" name="Text Box 9">
            <a:extLst>
              <a:ext uri="{FF2B5EF4-FFF2-40B4-BE49-F238E27FC236}">
                <a16:creationId xmlns:a16="http://schemas.microsoft.com/office/drawing/2014/main" id="{18FC6365-C0A2-435A-B1A2-67AB2A584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900" y="6286500"/>
            <a:ext cx="134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Mars 2014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97E9035-6EEE-42D2-9FD0-A062BCE65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900" y="477838"/>
            <a:ext cx="8229600" cy="1143000"/>
          </a:xfrm>
        </p:spPr>
        <p:txBody>
          <a:bodyPr/>
          <a:lstStyle/>
          <a:p>
            <a:r>
              <a:rPr lang="fr-FR" altLang="fr-FR">
                <a:solidFill>
                  <a:srgbClr val="FF0000"/>
                </a:solidFill>
              </a:rPr>
              <a:t>La sécurité est l’affaire de tous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294EA46-C27F-4664-B074-71BC0CAED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/>
              <a:t>Respecter les lieux, les règlements : </a:t>
            </a:r>
          </a:p>
        </p:txBody>
      </p:sp>
      <p:pic>
        <p:nvPicPr>
          <p:cNvPr id="52228" name="Picture 4" descr="près du four">
            <a:extLst>
              <a:ext uri="{FF2B5EF4-FFF2-40B4-BE49-F238E27FC236}">
                <a16:creationId xmlns:a16="http://schemas.microsoft.com/office/drawing/2014/main" id="{7C619F4C-998C-42AD-A53B-CF80C17B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2571750"/>
            <a:ext cx="2520950" cy="31432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Line 5">
            <a:extLst>
              <a:ext uri="{FF2B5EF4-FFF2-40B4-BE49-F238E27FC236}">
                <a16:creationId xmlns:a16="http://schemas.microsoft.com/office/drawing/2014/main" id="{75E640BD-9D38-4F77-86EE-DE882B49C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276600"/>
            <a:ext cx="762000" cy="275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30" name="Text Box 6">
            <a:extLst>
              <a:ext uri="{FF2B5EF4-FFF2-40B4-BE49-F238E27FC236}">
                <a16:creationId xmlns:a16="http://schemas.microsoft.com/office/drawing/2014/main" id="{424D5E2F-6620-4D91-A021-9328990AE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6048375"/>
            <a:ext cx="160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FOUR cuisine</a:t>
            </a:r>
          </a:p>
        </p:txBody>
      </p:sp>
      <p:sp>
        <p:nvSpPr>
          <p:cNvPr id="52231" name="Line 7">
            <a:extLst>
              <a:ext uri="{FF2B5EF4-FFF2-40B4-BE49-F238E27FC236}">
                <a16:creationId xmlns:a16="http://schemas.microsoft.com/office/drawing/2014/main" id="{39B9F573-2E64-41CF-97FD-5026720FA0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6600" y="4368800"/>
            <a:ext cx="800100" cy="179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32" name="Text Box 8">
            <a:extLst>
              <a:ext uri="{FF2B5EF4-FFF2-40B4-BE49-F238E27FC236}">
                <a16:creationId xmlns:a16="http://schemas.microsoft.com/office/drawing/2014/main" id="{6ADDBE7C-1138-489F-ACC2-E860FF3D0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6048375"/>
            <a:ext cx="1131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plastique</a:t>
            </a:r>
          </a:p>
        </p:txBody>
      </p:sp>
      <p:pic>
        <p:nvPicPr>
          <p:cNvPr id="52233" name="Picture 9" descr="e2oKYomPdd1xc1fZ4eheVFxf-J4">
            <a:extLst>
              <a:ext uri="{FF2B5EF4-FFF2-40B4-BE49-F238E27FC236}">
                <a16:creationId xmlns:a16="http://schemas.microsoft.com/office/drawing/2014/main" id="{00C8FE29-F1EC-42A1-8857-DED4A9527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573338"/>
            <a:ext cx="27559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 Box 10">
            <a:extLst>
              <a:ext uri="{FF2B5EF4-FFF2-40B4-BE49-F238E27FC236}">
                <a16:creationId xmlns:a16="http://schemas.microsoft.com/office/drawing/2014/main" id="{E274CC32-85E5-4107-8F0A-530C7396B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5588000"/>
            <a:ext cx="415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  <a:latin typeface="Comic Sans MS" panose="030F0702030302020204" pitchFamily="66" charset="0"/>
              </a:rPr>
              <a:t>Pas de casseroles sans surveillance….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80AEA45-4D0B-4454-9B16-53120E746F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4000" b="1">
                <a:solidFill>
                  <a:srgbClr val="FF0000"/>
                </a:solidFill>
              </a:rPr>
              <a:t>Pas de rajout d’appareils</a:t>
            </a:r>
            <a:br>
              <a:rPr lang="fr-FR" altLang="fr-FR" sz="4000" b="1">
                <a:solidFill>
                  <a:srgbClr val="FF0000"/>
                </a:solidFill>
              </a:rPr>
            </a:br>
            <a:r>
              <a:rPr lang="fr-FR" altLang="fr-FR" sz="4000" b="1">
                <a:solidFill>
                  <a:srgbClr val="FF0000"/>
                </a:solidFill>
              </a:rPr>
              <a:t>électriques ni de triplettes….</a:t>
            </a: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221A29A4-FE1A-4573-B074-92BD1630848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00" y="2058988"/>
            <a:ext cx="4854575" cy="3976687"/>
          </a:xfr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F9FC60A-8B42-490F-80A2-73C3CD278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altLang="fr-FR">
                <a:solidFill>
                  <a:srgbClr val="FF0000"/>
                </a:solidFill>
                <a:latin typeface="Comic Sans MS" panose="030F0702030302020204" pitchFamily="66" charset="0"/>
              </a:rPr>
              <a:t>A NE PAS FAIRE</a:t>
            </a:r>
          </a:p>
        </p:txBody>
      </p:sp>
      <p:pic>
        <p:nvPicPr>
          <p:cNvPr id="54275" name="Picture 4" descr="inadmissible">
            <a:extLst>
              <a:ext uri="{FF2B5EF4-FFF2-40B4-BE49-F238E27FC236}">
                <a16:creationId xmlns:a16="http://schemas.microsoft.com/office/drawing/2014/main" id="{166537A7-68E2-4BD0-903F-43D742A0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687513"/>
            <a:ext cx="2565400" cy="429418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 descr="P5130164">
            <a:extLst>
              <a:ext uri="{FF2B5EF4-FFF2-40B4-BE49-F238E27FC236}">
                <a16:creationId xmlns:a16="http://schemas.microsoft.com/office/drawing/2014/main" id="{DC312B23-2EE0-42C0-AB4D-BDDAD2923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539750"/>
            <a:ext cx="1927225" cy="52260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Oval 7">
            <a:extLst>
              <a:ext uri="{FF2B5EF4-FFF2-40B4-BE49-F238E27FC236}">
                <a16:creationId xmlns:a16="http://schemas.microsoft.com/office/drawing/2014/main" id="{30208BA1-6B92-4248-BA01-7493F1EBF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6070600"/>
            <a:ext cx="23368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SEPTEMBRE 2014</a:t>
            </a:r>
          </a:p>
        </p:txBody>
      </p:sp>
      <p:sp>
        <p:nvSpPr>
          <p:cNvPr id="54278" name="Oval 9">
            <a:extLst>
              <a:ext uri="{FF2B5EF4-FFF2-40B4-BE49-F238E27FC236}">
                <a16:creationId xmlns:a16="http://schemas.microsoft.com/office/drawing/2014/main" id="{739C7007-D887-4B7D-954E-82812B022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92700" y="5913438"/>
            <a:ext cx="1981200" cy="37306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MAI 2014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>
            <a:extLst>
              <a:ext uri="{FF2B5EF4-FFF2-40B4-BE49-F238E27FC236}">
                <a16:creationId xmlns:a16="http://schemas.microsoft.com/office/drawing/2014/main" id="{47794B70-A9F2-4134-A291-33C81F3F6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736600"/>
            <a:ext cx="7289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  <a:latin typeface="Comic Sans MS" panose="030F0702030302020204" pitchFamily="66" charset="0"/>
              </a:rPr>
              <a:t>Le respect des lieux, des matériels de sécurité, des accès est l’affaire de tous</a:t>
            </a:r>
          </a:p>
        </p:txBody>
      </p:sp>
      <p:sp>
        <p:nvSpPr>
          <p:cNvPr id="55299" name="Text Box 6">
            <a:extLst>
              <a:ext uri="{FF2B5EF4-FFF2-40B4-BE49-F238E27FC236}">
                <a16:creationId xmlns:a16="http://schemas.microsoft.com/office/drawing/2014/main" id="{5B0AE919-D348-4538-B0C5-78BA8418B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2133600"/>
            <a:ext cx="6273800" cy="26050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u="sng">
                <a:latin typeface="Comic Sans MS" panose="030F0702030302020204" pitchFamily="66" charset="0"/>
              </a:rPr>
              <a:t>Pour votre information</a:t>
            </a:r>
            <a:r>
              <a:rPr lang="fr-FR" altLang="fr-FR" sz="1800">
                <a:latin typeface="Comic Sans MS" panose="030F0702030302020204" pitchFamily="66" charset="0"/>
              </a:rPr>
              <a:t> 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latin typeface="Comic Sans MS" panose="030F0702030302020204" pitchFamily="66" charset="0"/>
              </a:rPr>
              <a:t>Une fausse alerte ou un déclenchement volontaire d’alarme incendie est un </a:t>
            </a:r>
            <a:r>
              <a:rPr lang="fr-FR" altLang="fr-FR" sz="1800" b="1">
                <a:solidFill>
                  <a:srgbClr val="FF0000"/>
                </a:solidFill>
                <a:latin typeface="Comic Sans MS" panose="030F0702030302020204" pitchFamily="66" charset="0"/>
              </a:rPr>
              <a:t>DÉLIT</a:t>
            </a:r>
            <a:r>
              <a:rPr lang="fr-FR" altLang="fr-FR" sz="1800">
                <a:latin typeface="Comic Sans MS" panose="030F0702030302020204" pitchFamily="66" charset="0"/>
              </a:rPr>
              <a:t> qui peut entraîner jusqu’à 2 ans de prison et une amende jusqu’à 30 000 €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i="1">
                <a:latin typeface="Comic Sans MS" panose="030F0702030302020204" pitchFamily="66" charset="0"/>
              </a:rPr>
              <a:t>Article 322-14 du code pénal</a:t>
            </a:r>
          </a:p>
        </p:txBody>
      </p:sp>
      <p:pic>
        <p:nvPicPr>
          <p:cNvPr id="55300" name="Picture 10" descr="10">
            <a:extLst>
              <a:ext uri="{FF2B5EF4-FFF2-40B4-BE49-F238E27FC236}">
                <a16:creationId xmlns:a16="http://schemas.microsoft.com/office/drawing/2014/main" id="{DE15292C-F1BC-4585-8C9A-BF9018A9BE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5078413"/>
            <a:ext cx="1039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3">
            <a:extLst>
              <a:ext uri="{FF2B5EF4-FFF2-40B4-BE49-F238E27FC236}">
                <a16:creationId xmlns:a16="http://schemas.microsoft.com/office/drawing/2014/main" id="{3B1A2C1A-668A-42B9-9276-D28EE4A3F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146AFF-325F-473C-8519-448182D03917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400"/>
          </a:p>
        </p:txBody>
      </p:sp>
      <p:pic>
        <p:nvPicPr>
          <p:cNvPr id="10243" name="Picture 2" descr="DSC08532">
            <a:extLst>
              <a:ext uri="{FF2B5EF4-FFF2-40B4-BE49-F238E27FC236}">
                <a16:creationId xmlns:a16="http://schemas.microsoft.com/office/drawing/2014/main" id="{83D548CA-8927-4F8D-8A2B-CC4C761CF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3">
            <a:extLst>
              <a:ext uri="{FF2B5EF4-FFF2-40B4-BE49-F238E27FC236}">
                <a16:creationId xmlns:a16="http://schemas.microsoft.com/office/drawing/2014/main" id="{616D8F7B-0CB8-4A2B-BB6A-9F4FF561F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600"/>
            <a:ext cx="5334000" cy="9159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2000" u="sng">
                <a:solidFill>
                  <a:srgbClr val="A50021"/>
                </a:solidFill>
                <a:latin typeface="Comic Sans MS" panose="030F0702030302020204" pitchFamily="66" charset="0"/>
              </a:rPr>
              <a:t>Grignon janvier 2010</a:t>
            </a:r>
            <a:r>
              <a:rPr lang="fr-FR" altLang="fr-FR" sz="2000">
                <a:solidFill>
                  <a:srgbClr val="A50021"/>
                </a:solidFill>
                <a:latin typeface="Comic Sans MS" panose="030F0702030302020204" pitchFamily="66" charset="0"/>
              </a:rPr>
              <a:t>: un mégot de cigarette dans une poubelle d’une chambre de la résidence Olmer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marey 8">
            <a:extLst>
              <a:ext uri="{FF2B5EF4-FFF2-40B4-BE49-F238E27FC236}">
                <a16:creationId xmlns:a16="http://schemas.microsoft.com/office/drawing/2014/main" id="{0577A630-71C8-4590-8C3C-ABD426A42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947738"/>
            <a:ext cx="34480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marey 5">
            <a:extLst>
              <a:ext uri="{FF2B5EF4-FFF2-40B4-BE49-F238E27FC236}">
                <a16:creationId xmlns:a16="http://schemas.microsoft.com/office/drawing/2014/main" id="{41324CF7-F1CD-49FB-992C-04266500A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6"/>
          <a:stretch>
            <a:fillRect/>
          </a:stretch>
        </p:blipFill>
        <p:spPr bwMode="auto">
          <a:xfrm>
            <a:off x="790575" y="3346450"/>
            <a:ext cx="29337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marey 6">
            <a:extLst>
              <a:ext uri="{FF2B5EF4-FFF2-40B4-BE49-F238E27FC236}">
                <a16:creationId xmlns:a16="http://schemas.microsoft.com/office/drawing/2014/main" id="{6075CBA8-1CC9-4906-84DD-23711721C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3911600"/>
            <a:ext cx="334327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marey 2">
            <a:extLst>
              <a:ext uri="{FF2B5EF4-FFF2-40B4-BE49-F238E27FC236}">
                <a16:creationId xmlns:a16="http://schemas.microsoft.com/office/drawing/2014/main" id="{C9B902AB-217D-4054-98D0-0513C4E6B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1488"/>
            <a:ext cx="367665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3">
            <a:extLst>
              <a:ext uri="{FF2B5EF4-FFF2-40B4-BE49-F238E27FC236}">
                <a16:creationId xmlns:a16="http://schemas.microsoft.com/office/drawing/2014/main" id="{8376CA05-D7C4-40DF-98B6-CDE7ECE8B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600"/>
            <a:ext cx="5334000" cy="6413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2000" u="sng">
                <a:solidFill>
                  <a:srgbClr val="A50021"/>
                </a:solidFill>
                <a:latin typeface="Comic Sans MS" panose="030F0702030302020204" pitchFamily="66" charset="0"/>
              </a:rPr>
              <a:t>Résidence Universitaire la MINA 2011 </a:t>
            </a:r>
            <a:r>
              <a:rPr lang="fr-FR" altLang="fr-FR" sz="2000">
                <a:solidFill>
                  <a:srgbClr val="A50021"/>
                </a:solidFill>
                <a:latin typeface="Comic Sans MS" panose="030F0702030302020204" pitchFamily="66" charset="0"/>
              </a:rPr>
              <a:t>: Négligence d’un étudiant, pas de victime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974957ED-D905-4C95-8653-62925F10D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516063"/>
          </a:xfrm>
        </p:spPr>
        <p:txBody>
          <a:bodyPr/>
          <a:lstStyle/>
          <a:p>
            <a:pPr algn="ctr"/>
            <a:r>
              <a:rPr lang="fr-FR" altLang="fr-FR" b="1" u="sng">
                <a:solidFill>
                  <a:srgbClr val="00CC66"/>
                </a:solidFill>
                <a:latin typeface="Comic Sans MS" panose="030F0702030302020204" pitchFamily="66" charset="0"/>
              </a:rPr>
              <a:t>Les systèmes techniques relatifs à la prévention incendie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5">
            <a:extLst>
              <a:ext uri="{FF2B5EF4-FFF2-40B4-BE49-F238E27FC236}">
                <a16:creationId xmlns:a16="http://schemas.microsoft.com/office/drawing/2014/main" id="{3EBA4263-3B81-4AC6-A24D-960DC98A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1EB78D-155C-402F-87C4-C2768E6A7B5A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400"/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E1EE0097-A3D2-4300-929D-08A87B607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2"/>
          <a:stretch>
            <a:fillRect/>
          </a:stretch>
        </p:blipFill>
        <p:spPr bwMode="auto">
          <a:xfrm>
            <a:off x="7167563" y="1238250"/>
            <a:ext cx="1490662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>
            <a:extLst>
              <a:ext uri="{FF2B5EF4-FFF2-40B4-BE49-F238E27FC236}">
                <a16:creationId xmlns:a16="http://schemas.microsoft.com/office/drawing/2014/main" id="{F0E54144-C366-4C27-ABD6-F6C9924A6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274638"/>
            <a:ext cx="8091487" cy="511175"/>
          </a:xfrm>
        </p:spPr>
        <p:txBody>
          <a:bodyPr/>
          <a:lstStyle/>
          <a:p>
            <a:pPr eaLnBrk="1" hangingPunct="1"/>
            <a:r>
              <a:rPr lang="fr-FR" altLang="fr-FR" sz="2800" b="1" i="1" u="sng">
                <a:latin typeface="Comic Sans MS" panose="030F0702030302020204" pitchFamily="66" charset="0"/>
              </a:rPr>
              <a:t>Les déclencheurs manuels</a:t>
            </a: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F1A4D27C-C4E6-4E30-BAF0-4618BC125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876300"/>
            <a:ext cx="5584825" cy="4814888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800">
                <a:latin typeface="Comic Sans MS" panose="030F0702030302020204" pitchFamily="66" charset="0"/>
              </a:rPr>
              <a:t>Ils permettent de signaler un feu ou un départ de feu en pressant la membrane (point noir entre les deux flèches).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200" u="sng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800" u="sng">
                <a:latin typeface="Comic Sans MS" panose="030F0702030302020204" pitchFamily="66" charset="0"/>
              </a:rPr>
              <a:t>Appuyer sur un boîtier provoque automatiquement :</a:t>
            </a:r>
            <a:endParaRPr lang="fr-FR" altLang="fr-FR" sz="28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fr-FR" sz="2800">
                <a:latin typeface="Comic Sans MS" panose="030F0702030302020204" pitchFamily="66" charset="0"/>
              </a:rPr>
              <a:t>le déclenchement de l’alarme d’évacuation dans l’ensemble du bâtiment.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3600" b="1">
                <a:latin typeface="Comic Sans MS" panose="030F0702030302020204" pitchFamily="66" charset="0"/>
              </a:rPr>
              <a:t>Durée fixe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3600" b="1">
                <a:latin typeface="Comic Sans MS" panose="030F0702030302020204" pitchFamily="66" charset="0"/>
              </a:rPr>
              <a:t>de 5 minutes</a:t>
            </a:r>
            <a:endParaRPr lang="fr-FR" altLang="fr-FR" sz="28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2800" u="sng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2800" u="sng">
              <a:latin typeface="Comic Sans MS" panose="030F0702030302020204" pitchFamily="66" charset="0"/>
            </a:endParaRPr>
          </a:p>
        </p:txBody>
      </p:sp>
      <p:pic>
        <p:nvPicPr>
          <p:cNvPr id="14342" name="Picture 8" descr="P1010005">
            <a:extLst>
              <a:ext uri="{FF2B5EF4-FFF2-40B4-BE49-F238E27FC236}">
                <a16:creationId xmlns:a16="http://schemas.microsoft.com/office/drawing/2014/main" id="{5A0E5EA9-3CD9-4166-9DB1-4BA6502FC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3619500"/>
            <a:ext cx="20097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P1010022">
            <a:extLst>
              <a:ext uri="{FF2B5EF4-FFF2-40B4-BE49-F238E27FC236}">
                <a16:creationId xmlns:a16="http://schemas.microsoft.com/office/drawing/2014/main" id="{4FA2D08D-BB31-455F-A867-55C745477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4581525"/>
            <a:ext cx="201136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5">
            <a:extLst>
              <a:ext uri="{FF2B5EF4-FFF2-40B4-BE49-F238E27FC236}">
                <a16:creationId xmlns:a16="http://schemas.microsoft.com/office/drawing/2014/main" id="{E618FF27-781A-4645-9CAE-E4FF0EA3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97BC5A-88FF-4B5E-9C4B-5B085121007C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08C7431-BCB0-4A65-8360-7F9BCBB98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9213" y="188913"/>
            <a:ext cx="6505575" cy="409575"/>
          </a:xfrm>
        </p:spPr>
        <p:txBody>
          <a:bodyPr/>
          <a:lstStyle/>
          <a:p>
            <a:pPr eaLnBrk="1" hangingPunct="1"/>
            <a:r>
              <a:rPr lang="fr-FR" altLang="fr-FR" sz="2800" b="1" i="1" u="sng">
                <a:latin typeface="Comic Sans MS" panose="030F0702030302020204" pitchFamily="66" charset="0"/>
              </a:rPr>
              <a:t>Les portes coupe-feu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61D8EF13-ED9E-4860-B072-F9B9DF03E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5776913"/>
            <a:ext cx="84661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Comic Sans MS" panose="030F0702030302020204" pitchFamily="66" charset="0"/>
              </a:rPr>
              <a:t>Une porte coupe-feu évite la propagation des flammes dans un bâtiment et peut résister jusqu'à 800°C. Les portes coupe-feux permettent de compartimenter les zones enflammées. </a:t>
            </a:r>
            <a:endParaRPr lang="fr-FR" altLang="fr-FR" sz="1800">
              <a:latin typeface="Comic Sans MS" panose="030F0702030302020204" pitchFamily="66" charset="0"/>
            </a:endParaRPr>
          </a:p>
        </p:txBody>
      </p:sp>
      <p:sp>
        <p:nvSpPr>
          <p:cNvPr id="16389" name="Line 9">
            <a:extLst>
              <a:ext uri="{FF2B5EF4-FFF2-40B4-BE49-F238E27FC236}">
                <a16:creationId xmlns:a16="http://schemas.microsoft.com/office/drawing/2014/main" id="{C5F1C723-9F01-4424-BC15-88A4C98506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213" y="4260850"/>
            <a:ext cx="1354137" cy="6207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90" name="Line 10">
            <a:extLst>
              <a:ext uri="{FF2B5EF4-FFF2-40B4-BE49-F238E27FC236}">
                <a16:creationId xmlns:a16="http://schemas.microsoft.com/office/drawing/2014/main" id="{55DB0C37-589B-499F-8031-B9DD04DE7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4500" y="4206875"/>
            <a:ext cx="1447800" cy="1035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91" name="Text Box 11">
            <a:extLst>
              <a:ext uri="{FF2B5EF4-FFF2-40B4-BE49-F238E27FC236}">
                <a16:creationId xmlns:a16="http://schemas.microsoft.com/office/drawing/2014/main" id="{6AB177FF-DE8E-43AC-8E7F-230EA19AC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4867275"/>
            <a:ext cx="4360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u="sng">
                <a:solidFill>
                  <a:srgbClr val="FF0000"/>
                </a:solidFill>
                <a:latin typeface="Comic Sans MS" panose="030F0702030302020204" pitchFamily="66" charset="0"/>
              </a:rPr>
              <a:t>Important</a:t>
            </a:r>
            <a:r>
              <a:rPr lang="fr-FR" altLang="fr-FR" sz="1800">
                <a:solidFill>
                  <a:srgbClr val="FF0000"/>
                </a:solidFill>
                <a:latin typeface="Comic Sans MS" panose="030F0702030302020204" pitchFamily="66" charset="0"/>
              </a:rPr>
              <a:t> : Ne pas mettre d’obstacle à la fermeture de ces portes</a:t>
            </a:r>
          </a:p>
        </p:txBody>
      </p:sp>
      <p:sp>
        <p:nvSpPr>
          <p:cNvPr id="16392" name="Text Box 14">
            <a:extLst>
              <a:ext uri="{FF2B5EF4-FFF2-40B4-BE49-F238E27FC236}">
                <a16:creationId xmlns:a16="http://schemas.microsoft.com/office/drawing/2014/main" id="{DBB21D80-9F61-44A5-B668-D934D27F0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54200"/>
            <a:ext cx="290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>
              <a:latin typeface="Comic Sans MS" panose="030F0702030302020204" pitchFamily="66" charset="0"/>
            </a:endParaRPr>
          </a:p>
        </p:txBody>
      </p:sp>
      <p:pic>
        <p:nvPicPr>
          <p:cNvPr id="16393" name="Picture 15" descr="porte coupe feu">
            <a:extLst>
              <a:ext uri="{FF2B5EF4-FFF2-40B4-BE49-F238E27FC236}">
                <a16:creationId xmlns:a16="http://schemas.microsoft.com/office/drawing/2014/main" id="{DD6C4A9A-019F-468D-9EEF-5815C1771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768350"/>
            <a:ext cx="5480050" cy="3822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5">
            <a:extLst>
              <a:ext uri="{FF2B5EF4-FFF2-40B4-BE49-F238E27FC236}">
                <a16:creationId xmlns:a16="http://schemas.microsoft.com/office/drawing/2014/main" id="{50ED2B16-23E4-475F-A090-48E0165C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496585-BDB7-4F8D-A5C9-05171DB5B3AF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400"/>
          </a:p>
        </p:txBody>
      </p:sp>
      <p:sp>
        <p:nvSpPr>
          <p:cNvPr id="18435" name="Rectangle 8">
            <a:extLst>
              <a:ext uri="{FF2B5EF4-FFF2-40B4-BE49-F238E27FC236}">
                <a16:creationId xmlns:a16="http://schemas.microsoft.com/office/drawing/2014/main" id="{E07EFCDD-675B-45EE-96B2-A2D83E725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24075" y="1452563"/>
            <a:ext cx="6727825" cy="409257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1800" dirty="0">
                <a:latin typeface="Comic Sans MS" panose="030F0702030302020204" pitchFamily="66" charset="0"/>
              </a:rPr>
              <a:t>Il existe des téléphones noirs placés à chaque palier de chaque étage. </a:t>
            </a:r>
          </a:p>
          <a:p>
            <a:pPr eaLnBrk="1" hangingPunct="1">
              <a:lnSpc>
                <a:spcPct val="80000"/>
              </a:lnSpc>
            </a:pPr>
            <a:endParaRPr lang="fr-FR" altLang="fr-FR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fr-FR" sz="1800" u="sng" dirty="0">
                <a:latin typeface="Comic Sans MS" panose="030F0702030302020204" pitchFamily="66" charset="0"/>
              </a:rPr>
              <a:t>Ces téléphones permettent d’appeler</a:t>
            </a:r>
            <a:r>
              <a:rPr lang="fr-FR" altLang="fr-FR" sz="1800" dirty="0">
                <a:latin typeface="Comic Sans MS" panose="030F0702030302020204" pitchFamily="66" charset="0"/>
              </a:rPr>
              <a:t> 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9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    - en journée l’accueil  : 9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    - pour avertir et permettre l’ouverture des 2 accès aux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     - pompiers </a:t>
            </a:r>
            <a:r>
              <a:rPr lang="fr-FR" altLang="fr-F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18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fr-FR" altLang="fr-FR" sz="1800" dirty="0">
                <a:latin typeface="Comic Sans MS" panose="030F0702030302020204" pitchFamily="66" charset="0"/>
              </a:rPr>
              <a:t>-</a:t>
            </a:r>
            <a:r>
              <a:rPr lang="fr-FR" altLang="fr-F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800" dirty="0">
                <a:latin typeface="Comic Sans MS" panose="030F0702030302020204" pitchFamily="66" charset="0"/>
              </a:rPr>
              <a:t>police 17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     - SAMU 15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     - Numéro d’urgence européen 112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 votre portable</a:t>
            </a:r>
            <a:r>
              <a:rPr lang="fr-FR" altLang="fr-F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Gardien de la résidence: M. </a:t>
            </a:r>
            <a:r>
              <a:rPr lang="fr-FR" altLang="fr-FR" sz="1800" dirty="0" err="1">
                <a:latin typeface="Comic Sans MS" panose="030F0702030302020204" pitchFamily="66" charset="0"/>
              </a:rPr>
              <a:t>Goursaud</a:t>
            </a:r>
            <a:r>
              <a:rPr lang="fr-FR" altLang="fr-FR" sz="1800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06 16 30 67 13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En dehors des heures du gardien c’est l’astreinte 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06 21 87 35 13 (de 18 h à 8 h)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800" dirty="0"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160000"/>
              </a:lnSpc>
            </a:pPr>
            <a:endParaRPr lang="fr-FR" altLang="fr-FR" sz="1600" dirty="0">
              <a:latin typeface="Comic Sans MS" panose="030F0702030302020204" pitchFamily="66" charset="0"/>
            </a:endParaRPr>
          </a:p>
        </p:txBody>
      </p:sp>
      <p:sp>
        <p:nvSpPr>
          <p:cNvPr id="18436" name="Rectangle 9">
            <a:extLst>
              <a:ext uri="{FF2B5EF4-FFF2-40B4-BE49-F238E27FC236}">
                <a16:creationId xmlns:a16="http://schemas.microsoft.com/office/drawing/2014/main" id="{4EF7C101-94C1-4B8A-A9CF-844E9C2A2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i="1" u="sng">
                <a:solidFill>
                  <a:schemeClr val="tx2"/>
                </a:solidFill>
                <a:latin typeface="Comic Sans MS" panose="030F0702030302020204" pitchFamily="66" charset="0"/>
              </a:rPr>
              <a:t>Les téléphones</a:t>
            </a:r>
          </a:p>
        </p:txBody>
      </p:sp>
      <p:pic>
        <p:nvPicPr>
          <p:cNvPr id="18437" name="Picture 11" descr="PA280131">
            <a:extLst>
              <a:ext uri="{FF2B5EF4-FFF2-40B4-BE49-F238E27FC236}">
                <a16:creationId xmlns:a16="http://schemas.microsoft.com/office/drawing/2014/main" id="{5927D00E-0476-4E98-AB86-E6C59365C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81000"/>
            <a:ext cx="121443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15916</TotalTime>
  <Words>1437</Words>
  <Application>Microsoft Office PowerPoint</Application>
  <PresentationFormat>Affichage à l'écran (4:3)</PresentationFormat>
  <Paragraphs>231</Paragraphs>
  <Slides>35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Arial</vt:lpstr>
      <vt:lpstr>Comic Sans MS</vt:lpstr>
      <vt:lpstr>Times New Roman</vt:lpstr>
      <vt:lpstr>Wingdings</vt:lpstr>
      <vt:lpstr>Modèle par défaut</vt:lpstr>
      <vt:lpstr>Présentation PowerPoint</vt:lpstr>
      <vt:lpstr>Ça n’arrive pas qu’aux autres ! </vt:lpstr>
      <vt:lpstr>Présentation PowerPoint</vt:lpstr>
      <vt:lpstr>Présentation PowerPoint</vt:lpstr>
      <vt:lpstr>Présentation PowerPoint</vt:lpstr>
      <vt:lpstr>Présentation PowerPoint</vt:lpstr>
      <vt:lpstr>Les déclencheurs manuels</vt:lpstr>
      <vt:lpstr>Les portes coupe-feu</vt:lpstr>
      <vt:lpstr>Présentation PowerPoint</vt:lpstr>
      <vt:lpstr>  fonctionnement des BAES  blocs autonomes d’éclairage de sécurité (balisage)</vt:lpstr>
      <vt:lpstr>Présentation PowerPoint</vt:lpstr>
      <vt:lpstr>La trappe de désenfumage</vt:lpstr>
      <vt:lpstr>Les couvertures anti-feu</vt:lpstr>
      <vt:lpstr>Des installations techniques existent  mais ça ne suffit pas </vt:lpstr>
      <vt:lpstr>Présentation PowerPoint</vt:lpstr>
      <vt:lpstr>Exemple de stationnement à ne pas reproduire</vt:lpstr>
      <vt:lpstr>Présentation PowerPoint</vt:lpstr>
      <vt:lpstr>Présentation PowerPoint</vt:lpstr>
      <vt:lpstr>Présentation PowerPoint</vt:lpstr>
      <vt:lpstr>Présentation PowerPoint</vt:lpstr>
      <vt:lpstr>La fumée,  </vt:lpstr>
      <vt:lpstr>Présentation PowerPoint</vt:lpstr>
      <vt:lpstr>Présentation PowerPoint</vt:lpstr>
      <vt:lpstr>Présentation PowerPoint</vt:lpstr>
      <vt:lpstr>Les consignes à suivre  en cas de déclenchement du signal d’alarme. </vt:lpstr>
      <vt:lpstr>Suite des consignes.</vt:lpstr>
      <vt:lpstr>Serre-files.</vt:lpstr>
      <vt:lpstr>Plan d’intervention résidence St Georges –  2 portes principales – 4 niveaux</vt:lpstr>
      <vt:lpstr>Présentation PowerPoint</vt:lpstr>
      <vt:lpstr>Présentation PowerPoint</vt:lpstr>
      <vt:lpstr>Le couloir n’est pas l’annexe des chambres…</vt:lpstr>
      <vt:lpstr>La sécurité est l’affaire de tous</vt:lpstr>
      <vt:lpstr>Pas de rajout d’appareils électriques ni de triplettes….</vt:lpstr>
      <vt:lpstr>A NE PAS FAIRE</vt:lpstr>
      <vt:lpstr>Présentation PowerPoint</vt:lpstr>
    </vt:vector>
  </TitlesOfParts>
  <Company>Agroparistech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Oriane Patrit</dc:creator>
  <cp:lastModifiedBy>Laurent VINET</cp:lastModifiedBy>
  <cp:revision>275</cp:revision>
  <cp:lastPrinted>2019-08-30T07:38:59Z</cp:lastPrinted>
  <dcterms:created xsi:type="dcterms:W3CDTF">2010-01-19T17:00:45Z</dcterms:created>
  <dcterms:modified xsi:type="dcterms:W3CDTF">2023-09-04T05:53:50Z</dcterms:modified>
</cp:coreProperties>
</file>