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486" r:id="rId2"/>
    <p:sldId id="492" r:id="rId3"/>
    <p:sldId id="310" r:id="rId4"/>
    <p:sldId id="462" r:id="rId5"/>
    <p:sldId id="463" r:id="rId6"/>
    <p:sldId id="487" r:id="rId7"/>
    <p:sldId id="323" r:id="rId8"/>
    <p:sldId id="324" r:id="rId9"/>
    <p:sldId id="325" r:id="rId10"/>
    <p:sldId id="327" r:id="rId11"/>
    <p:sldId id="328" r:id="rId12"/>
    <p:sldId id="329" r:id="rId13"/>
    <p:sldId id="333" r:id="rId14"/>
    <p:sldId id="311" r:id="rId15"/>
    <p:sldId id="488" r:id="rId16"/>
    <p:sldId id="489" r:id="rId17"/>
    <p:sldId id="336" r:id="rId18"/>
    <p:sldId id="490" r:id="rId19"/>
    <p:sldId id="482" r:id="rId20"/>
    <p:sldId id="491" r:id="rId2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8" d="100"/>
          <a:sy n="128" d="100"/>
        </p:scale>
        <p:origin x="17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4" Type="http://schemas.openxmlformats.org/officeDocument/2006/relationships/image" Target="../media/image63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C2BC120-FABF-824C-BFE9-EB4C151F11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4BD955B-F28E-1D45-A211-8E82B1786F3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11A54DC-206E-3544-827A-3E696F4C37AB}" type="datetime1">
              <a:rPr lang="fr-FR" altLang="fr-FR"/>
              <a:pPr>
                <a:defRPr/>
              </a:pPr>
              <a:t>08/10/2020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C70E2D20-2C28-3C41-8E91-EFC91030E7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F3BD6CBC-1D1F-ED42-92CE-12C74251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6B7190-833E-EB4E-9486-C3A2D8CF4D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664F2F-D782-744C-8D33-D2F0BF520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4CC53A-B13E-304B-B8AC-FDDD816A00C3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ＭＳ Ｐゴシック" pitchFamily="-8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>
            <a:extLst>
              <a:ext uri="{FF2B5EF4-FFF2-40B4-BE49-F238E27FC236}">
                <a16:creationId xmlns:a16="http://schemas.microsoft.com/office/drawing/2014/main" id="{F9308DA9-538A-D54F-909F-EAA10095BC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Espace réservé des commentaires 2">
            <a:extLst>
              <a:ext uri="{FF2B5EF4-FFF2-40B4-BE49-F238E27FC236}">
                <a16:creationId xmlns:a16="http://schemas.microsoft.com/office/drawing/2014/main" id="{8FAFBF15-3C9C-BE47-9954-241DB7275A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Mettre les références des différentes images</a:t>
            </a:r>
          </a:p>
          <a:p>
            <a:r>
              <a:rPr lang="fr-FR" altLang="fr-FR">
                <a:ea typeface="ＭＳ Ｐゴシック" panose="020B0600070205080204" pitchFamily="34" charset="-128"/>
              </a:rPr>
              <a:t>Beside</a:t>
            </a:r>
          </a:p>
        </p:txBody>
      </p:sp>
      <p:sp>
        <p:nvSpPr>
          <p:cNvPr id="59395" name="Espace réservé du numéro de diapositive 3">
            <a:extLst>
              <a:ext uri="{FF2B5EF4-FFF2-40B4-BE49-F238E27FC236}">
                <a16:creationId xmlns:a16="http://schemas.microsoft.com/office/drawing/2014/main" id="{8259697B-D050-BB4A-97CA-D74307194A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B5AEE01-1532-294A-A536-B59F14BEFEBC}" type="slidenum">
              <a:rPr lang="fr-FR" altLang="fr-FR" sz="1200"/>
              <a:pPr/>
              <a:t>5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D801E492-0CF6-D043-B97A-DF97D97DD5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AEE9D97E-E3B2-294D-9179-406FDBC647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A9DEED84-C961-0549-BFFD-5BF2412A7D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76FCAD2F-75EC-A443-8757-39595A6D0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F97AE65-B366-B54D-B1C6-D7FD2BEFEE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7913E431-BA19-5549-811D-E13758E71F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14BF59-42C1-8F44-9683-F54EA9F36C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3ABFB5-0DD2-7345-A8E0-89096A68B9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7B1096-50AB-2C46-A543-E39B6A142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EA630-F23D-164F-94AB-374681DBDEB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6796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E93435-9241-E442-BDD0-43035B6E0D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C6EFF4-972E-D34B-8B7F-9EDBC1E8D6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1F38D7-25FC-0B44-9612-817E8B04EF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61121A-9516-AA4D-832C-A07D2782A4B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46730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D5ABF6-55B9-1244-8F0D-10EF18A7A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3E08FD-777C-5C47-A1F8-5456699511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C498AC-CF76-3D4E-B1E4-E937815CD2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CB5C79-6C75-364D-9C7C-5BDF669A637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363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25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507383-F639-514C-8AF4-4F099AEC7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9EB803-8F5D-1242-936C-F64A193D18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39B574-CF09-1244-B347-B900302619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54A02-AB36-E545-9870-09E6B7B82AE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0908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51460-7C78-9F4E-908A-A1429254CE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8F32BF-0CAC-C346-8F56-39C4451D6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08B7D6-3180-E149-BE7F-70B3D74757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24036-B773-A442-954E-E192C51F30D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071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71D74-ACBA-2444-BA25-CF0472FA8E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1DFFB-B3AD-1B4F-B4BF-68536D24A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56F81-EEBA-C840-8D63-E120BBA3D2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F3D9B-E07B-4947-8019-9B2CDC9A4FF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554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6BD469-2329-A74E-B0B9-35A4BD3111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42A796-5393-C64C-BD84-EB04EC135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96AB6B2-AD4D-C04E-B861-D80933652F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AEB28-2632-0C4E-89BA-78CE674271B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0559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FA5C0B-1B58-EE4E-AF32-86779A19E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DBB7B0-0154-0043-B7BC-5941F2F9FB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330476-E272-2D4B-9DB0-D68300B49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CB666-6825-C94F-BBD4-133A534FB01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086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83C4DA4-D966-8841-808A-5F435F612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3938CF6-DFF7-E247-9092-51F4B00C7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B567F9-24D2-FA40-A7C3-2EEE08B35A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532A51-66B3-CC4F-94F4-714CAC573D1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331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1C6392-66E3-904A-9725-7479BE492D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A03F9C-D498-ED4D-BB19-DA7146D18C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281DF-7ED4-DD4F-AA94-4A4F384D44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21AFC-78DC-C947-BA02-E71A284CB60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290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103ED-AEE9-4A4F-BF9C-40F828C0F2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7C60EE-AEE9-704C-AA28-E5D8D95A43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D79FD5-CE10-6540-86A7-C8F011A93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492A9-9E99-B14E-9FBD-7D1C8FA1B87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532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9F43">
                <a:alpha val="59998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EE5D8E-DD6A-0445-A4FB-CB7305E24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187DF75-777C-A34C-B690-082AC904D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78A574-37BA-2B44-878B-C4E7C9E37F9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C806688-D051-634D-A3A2-77EC2BA056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994E5C-67F3-ED4F-81A3-14CCE4E0B1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904414-8D11-874A-BAC3-57E2354DFEE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2.emf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.png"/><Relationship Id="rId4" Type="http://schemas.openxmlformats.org/officeDocument/2006/relationships/image" Target="../media/image55.emf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e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63.emf"/><Relationship Id="rId4" Type="http://schemas.openxmlformats.org/officeDocument/2006/relationships/image" Target="../media/image60.emf"/><Relationship Id="rId9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6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openxmlformats.org/officeDocument/2006/relationships/image" Target="../media/image64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2.e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76.emf"/><Relationship Id="rId4" Type="http://schemas.openxmlformats.org/officeDocument/2006/relationships/image" Target="../media/image1.png"/><Relationship Id="rId9" Type="http://schemas.openxmlformats.org/officeDocument/2006/relationships/oleObject" Target="../embeddings/oleObject2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tiff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13" Type="http://schemas.openxmlformats.org/officeDocument/2006/relationships/image" Target="../media/image33.png"/><Relationship Id="rId3" Type="http://schemas.openxmlformats.org/officeDocument/2006/relationships/image" Target="../media/image23.tiff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1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4.e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6.emf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png"/><Relationship Id="rId4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9">
            <a:extLst>
              <a:ext uri="{FF2B5EF4-FFF2-40B4-BE49-F238E27FC236}">
                <a16:creationId xmlns:a16="http://schemas.microsoft.com/office/drawing/2014/main" id="{160DF865-B426-2B45-AB2C-80BA4188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Image 126" descr="brut-fond.pdf">
            <a:extLst>
              <a:ext uri="{FF2B5EF4-FFF2-40B4-BE49-F238E27FC236}">
                <a16:creationId xmlns:a16="http://schemas.microsoft.com/office/drawing/2014/main" id="{BD2CFD3C-6D84-8E45-991F-6E09FF6F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75"/>
            <a:ext cx="11199813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ZoneTexte 4">
            <a:extLst>
              <a:ext uri="{FF2B5EF4-FFF2-40B4-BE49-F238E27FC236}">
                <a16:creationId xmlns:a16="http://schemas.microsoft.com/office/drawing/2014/main" id="{966644A9-02BA-D844-9AC3-BC9F6B966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200" y="233363"/>
            <a:ext cx="38322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200" b="1">
                <a:solidFill>
                  <a:schemeClr val="bg1"/>
                </a:solidFill>
              </a:rPr>
              <a:t>AFM-IR technique</a:t>
            </a:r>
          </a:p>
        </p:txBody>
      </p:sp>
      <p:sp>
        <p:nvSpPr>
          <p:cNvPr id="14" name="Croix 13">
            <a:extLst>
              <a:ext uri="{FF2B5EF4-FFF2-40B4-BE49-F238E27FC236}">
                <a16:creationId xmlns:a16="http://schemas.microsoft.com/office/drawing/2014/main" id="{676203CB-848D-CF4D-AA16-6DA0850FA78F}"/>
              </a:ext>
            </a:extLst>
          </p:cNvPr>
          <p:cNvSpPr/>
          <p:nvPr/>
        </p:nvSpPr>
        <p:spPr>
          <a:xfrm>
            <a:off x="3957638" y="2608263"/>
            <a:ext cx="1077912" cy="1077912"/>
          </a:xfrm>
          <a:prstGeom prst="mathPlus">
            <a:avLst>
              <a:gd name="adj1" fmla="val 17964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Égal 14">
            <a:extLst>
              <a:ext uri="{FF2B5EF4-FFF2-40B4-BE49-F238E27FC236}">
                <a16:creationId xmlns:a16="http://schemas.microsoft.com/office/drawing/2014/main" id="{BC8ABC38-E0DF-704B-AE5D-3D862A3D30F5}"/>
              </a:ext>
            </a:extLst>
          </p:cNvPr>
          <p:cNvSpPr/>
          <p:nvPr/>
        </p:nvSpPr>
        <p:spPr>
          <a:xfrm>
            <a:off x="2279650" y="4660900"/>
            <a:ext cx="1054100" cy="827088"/>
          </a:xfrm>
          <a:prstGeom prst="mathEqual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72D76C-9031-F647-ACEA-5BDAACBA7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0" y="4603750"/>
            <a:ext cx="2078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4800" b="1"/>
              <a:t>AFM-IR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7A74DA9-A800-814A-8479-820A91E20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5873750"/>
            <a:ext cx="8345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3200" b="1">
                <a:solidFill>
                  <a:srgbClr val="800000"/>
                </a:solidFill>
              </a:rPr>
              <a:t>Infrared spectroscopy and imaging at nanoscale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0DE3EE-380B-AA40-949D-FD7DFBD48976}"/>
              </a:ext>
            </a:extLst>
          </p:cNvPr>
          <p:cNvGrpSpPr>
            <a:grpSpLocks/>
          </p:cNvGrpSpPr>
          <p:nvPr/>
        </p:nvGrpSpPr>
        <p:grpSpPr bwMode="auto">
          <a:xfrm>
            <a:off x="863600" y="1370013"/>
            <a:ext cx="2752725" cy="2860675"/>
            <a:chOff x="5425032" y="639804"/>
            <a:chExt cx="2751693" cy="2860936"/>
          </a:xfrm>
        </p:grpSpPr>
        <p:pic>
          <p:nvPicPr>
            <p:cNvPr id="54285" name="Picture 2" descr="Dimension Icon">
              <a:extLst>
                <a:ext uri="{FF2B5EF4-FFF2-40B4-BE49-F238E27FC236}">
                  <a16:creationId xmlns:a16="http://schemas.microsoft.com/office/drawing/2014/main" id="{1A5EB5C8-7273-5146-BC03-474931CA4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48" r="38214"/>
            <a:stretch>
              <a:fillRect/>
            </a:stretch>
          </p:blipFill>
          <p:spPr bwMode="auto">
            <a:xfrm>
              <a:off x="5425032" y="1114348"/>
              <a:ext cx="2751693" cy="238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6" name="ZoneTexte 19">
              <a:extLst>
                <a:ext uri="{FF2B5EF4-FFF2-40B4-BE49-F238E27FC236}">
                  <a16:creationId xmlns:a16="http://schemas.microsoft.com/office/drawing/2014/main" id="{B06C1D72-E5C4-CE41-8DBE-066530F146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8410" y="639804"/>
              <a:ext cx="88089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800" b="1"/>
                <a:t>AFM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E7BA1278-D3AC-FE46-95D4-612AFF986C51}"/>
              </a:ext>
            </a:extLst>
          </p:cNvPr>
          <p:cNvGrpSpPr>
            <a:grpSpLocks/>
          </p:cNvGrpSpPr>
          <p:nvPr/>
        </p:nvGrpSpPr>
        <p:grpSpPr bwMode="auto">
          <a:xfrm>
            <a:off x="5464175" y="1370013"/>
            <a:ext cx="2652713" cy="2733675"/>
            <a:chOff x="6004307" y="378194"/>
            <a:chExt cx="2653666" cy="2734608"/>
          </a:xfrm>
        </p:grpSpPr>
        <p:pic>
          <p:nvPicPr>
            <p:cNvPr id="54283" name="Image 20">
              <a:extLst>
                <a:ext uri="{FF2B5EF4-FFF2-40B4-BE49-F238E27FC236}">
                  <a16:creationId xmlns:a16="http://schemas.microsoft.com/office/drawing/2014/main" id="{C5AC2930-2EC1-1448-A9A7-460B06315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307" y="901414"/>
              <a:ext cx="2653666" cy="221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4" name="ZoneTexte 21">
              <a:extLst>
                <a:ext uri="{FF2B5EF4-FFF2-40B4-BE49-F238E27FC236}">
                  <a16:creationId xmlns:a16="http://schemas.microsoft.com/office/drawing/2014/main" id="{861134AA-A150-214F-81F3-E2D21CD19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7372" y="378194"/>
              <a:ext cx="128753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800" b="1"/>
                <a:t>IR laser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0716E7F9-0B46-E141-BE17-4046272B4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166813"/>
            <a:ext cx="2708275" cy="24622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b="1" i="1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C29A0134-179B-5348-8C38-CEA13C897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57200"/>
            <a:ext cx="3713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800" b="1">
                <a:solidFill>
                  <a:srgbClr val="000000"/>
                </a:solidFill>
              </a:rPr>
              <a:t>Effet thermoélastique</a:t>
            </a:r>
            <a:endParaRPr lang="en-US" altLang="fr-FR" sz="2800">
              <a:solidFill>
                <a:srgbClr val="00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581C548-38BD-1E40-8D08-DBA348F6A374}"/>
              </a:ext>
            </a:extLst>
          </p:cNvPr>
          <p:cNvSpPr/>
          <p:nvPr/>
        </p:nvSpPr>
        <p:spPr bwMode="auto">
          <a:xfrm>
            <a:off x="2540000" y="1642415"/>
            <a:ext cx="1663700" cy="151988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latin typeface="Times" pitchFamily="-9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CBCDC98-DCA5-3A4C-A185-F8779000E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1641475"/>
            <a:ext cx="1663700" cy="1520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b="1" i="1"/>
          </a:p>
        </p:txBody>
      </p:sp>
      <p:grpSp>
        <p:nvGrpSpPr>
          <p:cNvPr id="4" name="Grouper 8">
            <a:extLst>
              <a:ext uri="{FF2B5EF4-FFF2-40B4-BE49-F238E27FC236}">
                <a16:creationId xmlns:a16="http://schemas.microsoft.com/office/drawing/2014/main" id="{D73EE43F-5B7A-CE47-A9C1-938D3A153EC4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1643063"/>
            <a:ext cx="2184400" cy="1519237"/>
            <a:chOff x="165101" y="1401114"/>
            <a:chExt cx="2184400" cy="1519886"/>
          </a:xfrm>
        </p:grpSpPr>
        <p:sp>
          <p:nvSpPr>
            <p:cNvPr id="48156" name="Flèche vers la droite 23">
              <a:extLst>
                <a:ext uri="{FF2B5EF4-FFF2-40B4-BE49-F238E27FC236}">
                  <a16:creationId xmlns:a16="http://schemas.microsoft.com/office/drawing/2014/main" id="{8BACE87A-5562-004A-B1F1-684F983FF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01" y="1401114"/>
              <a:ext cx="2184400" cy="1519886"/>
            </a:xfrm>
            <a:prstGeom prst="rightArrow">
              <a:avLst>
                <a:gd name="adj1" fmla="val 50000"/>
                <a:gd name="adj2" fmla="val 50003"/>
              </a:avLst>
            </a:prstGeom>
            <a:gradFill rotWithShape="1">
              <a:gsLst>
                <a:gs pos="0">
                  <a:srgbClr val="80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sp>
          <p:nvSpPr>
            <p:cNvPr id="48157" name="ZoneTexte 24">
              <a:extLst>
                <a:ext uri="{FF2B5EF4-FFF2-40B4-BE49-F238E27FC236}">
                  <a16:creationId xmlns:a16="http://schemas.microsoft.com/office/drawing/2014/main" id="{F4792585-0204-0143-89DD-103B49658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963" y="1912406"/>
              <a:ext cx="1236336" cy="46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chemeClr val="bg1"/>
                  </a:solidFill>
                </a:rPr>
                <a:t>IR Pulse </a:t>
              </a:r>
            </a:p>
          </p:txBody>
        </p:sp>
      </p:grpSp>
      <p:grpSp>
        <p:nvGrpSpPr>
          <p:cNvPr id="7" name="Grouper 12">
            <a:extLst>
              <a:ext uri="{FF2B5EF4-FFF2-40B4-BE49-F238E27FC236}">
                <a16:creationId xmlns:a16="http://schemas.microsoft.com/office/drawing/2014/main" id="{BD06F2BA-5C29-B64C-AB5C-A9ABFA6DDB9F}"/>
              </a:ext>
            </a:extLst>
          </p:cNvPr>
          <p:cNvGrpSpPr>
            <a:grpSpLocks/>
          </p:cNvGrpSpPr>
          <p:nvPr/>
        </p:nvGrpSpPr>
        <p:grpSpPr bwMode="auto">
          <a:xfrm>
            <a:off x="3340100" y="2016125"/>
            <a:ext cx="646113" cy="960438"/>
            <a:chOff x="3365500" y="1977669"/>
            <a:chExt cx="645357" cy="961963"/>
          </a:xfrm>
        </p:grpSpPr>
        <p:cxnSp>
          <p:nvCxnSpPr>
            <p:cNvPr id="48154" name="Connecteur droit 10">
              <a:extLst>
                <a:ext uri="{FF2B5EF4-FFF2-40B4-BE49-F238E27FC236}">
                  <a16:creationId xmlns:a16="http://schemas.microsoft.com/office/drawing/2014/main" id="{5CE8843C-8F90-434B-A05B-64939A485C97}"/>
                </a:ext>
              </a:extLst>
            </p:cNvPr>
            <p:cNvCxnSpPr>
              <a:cxnSpLocks noChangeShapeType="1"/>
              <a:endCxn id="6" idx="5"/>
            </p:cNvCxnSpPr>
            <p:nvPr/>
          </p:nvCxnSpPr>
          <p:spPr bwMode="auto">
            <a:xfrm>
              <a:off x="3365500" y="2400215"/>
              <a:ext cx="594557" cy="5394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155" name="ZoneTexte 11">
              <a:extLst>
                <a:ext uri="{FF2B5EF4-FFF2-40B4-BE49-F238E27FC236}">
                  <a16:creationId xmlns:a16="http://schemas.microsoft.com/office/drawing/2014/main" id="{EBD9F17E-A6B6-B044-91DD-77116A9A5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9798" y="1977669"/>
              <a:ext cx="42105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 b="1" i="1"/>
                <a:t>a</a:t>
              </a:r>
            </a:p>
          </p:txBody>
        </p:sp>
      </p:grpSp>
      <p:grpSp>
        <p:nvGrpSpPr>
          <p:cNvPr id="8" name="Grouper 17">
            <a:extLst>
              <a:ext uri="{FF2B5EF4-FFF2-40B4-BE49-F238E27FC236}">
                <a16:creationId xmlns:a16="http://schemas.microsoft.com/office/drawing/2014/main" id="{5950EC1E-D862-1A48-885C-748CA05CEE50}"/>
              </a:ext>
            </a:extLst>
          </p:cNvPr>
          <p:cNvGrpSpPr>
            <a:grpSpLocks/>
          </p:cNvGrpSpPr>
          <p:nvPr/>
        </p:nvGrpSpPr>
        <p:grpSpPr bwMode="auto">
          <a:xfrm>
            <a:off x="3960813" y="2681288"/>
            <a:ext cx="600075" cy="587375"/>
            <a:chOff x="3984710" y="2465528"/>
            <a:chExt cx="601094" cy="586943"/>
          </a:xfrm>
        </p:grpSpPr>
        <p:cxnSp>
          <p:nvCxnSpPr>
            <p:cNvPr id="48152" name="Connecteur droit 15">
              <a:extLst>
                <a:ext uri="{FF2B5EF4-FFF2-40B4-BE49-F238E27FC236}">
                  <a16:creationId xmlns:a16="http://schemas.microsoft.com/office/drawing/2014/main" id="{11A7DE4B-57AA-B442-B04B-FD60711C1AE4}"/>
                </a:ext>
              </a:extLst>
            </p:cNvPr>
            <p:cNvCxnSpPr>
              <a:cxnSpLocks noChangeShapeType="1"/>
              <a:stCxn id="6" idx="5"/>
              <a:endCxn id="14" idx="5"/>
            </p:cNvCxnSpPr>
            <p:nvPr/>
          </p:nvCxnSpPr>
          <p:spPr bwMode="auto">
            <a:xfrm rot="16200000" flipH="1">
              <a:off x="4001899" y="2706538"/>
              <a:ext cx="328744" cy="3631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153" name="ZoneTexte 16">
              <a:extLst>
                <a:ext uri="{FF2B5EF4-FFF2-40B4-BE49-F238E27FC236}">
                  <a16:creationId xmlns:a16="http://schemas.microsoft.com/office/drawing/2014/main" id="{D7CA1353-1ADF-654F-8DF2-3EDAD0018A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857" y="2465528"/>
              <a:ext cx="5749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 b="1" i="1"/>
                <a:t>da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037BCF5A-EEF7-884E-8485-DCC336082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025" y="1989138"/>
            <a:ext cx="37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T</a:t>
            </a:r>
          </a:p>
        </p:txBody>
      </p:sp>
      <p:grpSp>
        <p:nvGrpSpPr>
          <p:cNvPr id="9" name="Grouper 35">
            <a:extLst>
              <a:ext uri="{FF2B5EF4-FFF2-40B4-BE49-F238E27FC236}">
                <a16:creationId xmlns:a16="http://schemas.microsoft.com/office/drawing/2014/main" id="{09693162-8B82-9340-8F49-CB6567C4F9EF}"/>
              </a:ext>
            </a:extLst>
          </p:cNvPr>
          <p:cNvGrpSpPr>
            <a:grpSpLocks/>
          </p:cNvGrpSpPr>
          <p:nvPr/>
        </p:nvGrpSpPr>
        <p:grpSpPr bwMode="auto">
          <a:xfrm>
            <a:off x="2011363" y="1166813"/>
            <a:ext cx="2708275" cy="2451100"/>
            <a:chOff x="2011364" y="925513"/>
            <a:chExt cx="2708274" cy="2451100"/>
          </a:xfrm>
        </p:grpSpPr>
        <p:cxnSp>
          <p:nvCxnSpPr>
            <p:cNvPr id="48145" name="Connecteur droit avec flèche 22">
              <a:extLst>
                <a:ext uri="{FF2B5EF4-FFF2-40B4-BE49-F238E27FC236}">
                  <a16:creationId xmlns:a16="http://schemas.microsoft.com/office/drawing/2014/main" id="{9551AD49-DF71-9149-923D-6E66E19144AE}"/>
                </a:ext>
              </a:extLst>
            </p:cNvPr>
            <p:cNvCxnSpPr>
              <a:cxnSpLocks noChangeShapeType="1"/>
              <a:stCxn id="6" idx="7"/>
              <a:endCxn id="14" idx="7"/>
            </p:cNvCxnSpPr>
            <p:nvPr/>
          </p:nvCxnSpPr>
          <p:spPr bwMode="auto">
            <a:xfrm rot="5400000" flipH="1" flipV="1">
              <a:off x="3973139" y="1273014"/>
              <a:ext cx="336798" cy="3629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6" name="Connecteur droit avec flèche 24">
              <a:extLst>
                <a:ext uri="{FF2B5EF4-FFF2-40B4-BE49-F238E27FC236}">
                  <a16:creationId xmlns:a16="http://schemas.microsoft.com/office/drawing/2014/main" id="{5A94FB51-12E9-1C49-8125-3E028C118046}"/>
                </a:ext>
              </a:extLst>
            </p:cNvPr>
            <p:cNvCxnSpPr>
              <a:cxnSpLocks noChangeShapeType="1"/>
              <a:stCxn id="6" idx="0"/>
              <a:endCxn id="14" idx="0"/>
            </p:cNvCxnSpPr>
            <p:nvPr/>
          </p:nvCxnSpPr>
          <p:spPr bwMode="auto">
            <a:xfrm rot="16200000" flipV="1">
              <a:off x="3131346" y="1159669"/>
              <a:ext cx="474661" cy="63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7" name="Connecteur droit avec flèche 26">
              <a:extLst>
                <a:ext uri="{FF2B5EF4-FFF2-40B4-BE49-F238E27FC236}">
                  <a16:creationId xmlns:a16="http://schemas.microsoft.com/office/drawing/2014/main" id="{9A8C2F8E-005D-1349-8574-F913729EAD83}"/>
                </a:ext>
              </a:extLst>
            </p:cNvPr>
            <p:cNvCxnSpPr>
              <a:cxnSpLocks noChangeShapeType="1"/>
              <a:stCxn id="6" idx="1"/>
              <a:endCxn id="14" idx="1"/>
            </p:cNvCxnSpPr>
            <p:nvPr/>
          </p:nvCxnSpPr>
          <p:spPr bwMode="auto">
            <a:xfrm rot="16200000" flipV="1">
              <a:off x="2427414" y="1266664"/>
              <a:ext cx="336798" cy="3756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8" name="Connecteur droit avec flèche 28">
              <a:extLst>
                <a:ext uri="{FF2B5EF4-FFF2-40B4-BE49-F238E27FC236}">
                  <a16:creationId xmlns:a16="http://schemas.microsoft.com/office/drawing/2014/main" id="{76E0C779-920C-2244-A116-2EC61DFE43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2011364" y="2157014"/>
              <a:ext cx="528637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9" name="Connecteur droit avec flèche 30">
              <a:extLst>
                <a:ext uri="{FF2B5EF4-FFF2-40B4-BE49-F238E27FC236}">
                  <a16:creationId xmlns:a16="http://schemas.microsoft.com/office/drawing/2014/main" id="{47E3FB43-0D6D-2747-B9A8-6208F0F5B5CE}"/>
                </a:ext>
              </a:extLst>
            </p:cNvPr>
            <p:cNvCxnSpPr>
              <a:cxnSpLocks noChangeShapeType="1"/>
              <a:stCxn id="6" idx="3"/>
              <a:endCxn id="14" idx="3"/>
            </p:cNvCxnSpPr>
            <p:nvPr/>
          </p:nvCxnSpPr>
          <p:spPr bwMode="auto">
            <a:xfrm rot="5400000">
              <a:off x="2431382" y="2674880"/>
              <a:ext cx="328863" cy="3756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50" name="Connecteur droit avec flèche 32">
              <a:extLst>
                <a:ext uri="{FF2B5EF4-FFF2-40B4-BE49-F238E27FC236}">
                  <a16:creationId xmlns:a16="http://schemas.microsoft.com/office/drawing/2014/main" id="{2812E09D-675B-C949-BE83-5A4B684097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134520" y="3139282"/>
              <a:ext cx="468312" cy="63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51" name="Connecteur droit avec flèche 34">
              <a:extLst>
                <a:ext uri="{FF2B5EF4-FFF2-40B4-BE49-F238E27FC236}">
                  <a16:creationId xmlns:a16="http://schemas.microsoft.com/office/drawing/2014/main" id="{6CC48319-7E21-C349-8F47-2E7AFACBFBF0}"/>
                </a:ext>
              </a:extLst>
            </p:cNvPr>
            <p:cNvCxnSpPr>
              <a:cxnSpLocks noChangeShapeType="1"/>
              <a:stCxn id="6" idx="6"/>
              <a:endCxn id="14" idx="6"/>
            </p:cNvCxnSpPr>
            <p:nvPr/>
          </p:nvCxnSpPr>
          <p:spPr bwMode="auto">
            <a:xfrm flipV="1">
              <a:off x="4203700" y="2156619"/>
              <a:ext cx="515938" cy="39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E59ECFFB-298E-1E48-9BEC-82F961E43F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5850" y="2260600"/>
          <a:ext cx="4062413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4" name="…quation" r:id="rId3" imgW="1371600" imgH="381000" progId="Equation.3">
                  <p:embed/>
                </p:oleObj>
              </mc:Choice>
              <mc:Fallback>
                <p:oleObj name="…quation" r:id="rId3" imgW="1371600" imgH="381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2260600"/>
                        <a:ext cx="4062413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3DC9A6EC-75C6-CE4E-A468-7AAAD0EFA9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888" y="4854575"/>
          <a:ext cx="8402637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5" name="…quation" r:id="rId5" imgW="3467100" imgH="444500" progId="Equation.3">
                  <p:embed/>
                </p:oleObj>
              </mc:Choice>
              <mc:Fallback>
                <p:oleObj name="…quation" r:id="rId5" imgW="3467100" imgH="4445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88" y="4854575"/>
                        <a:ext cx="8402637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ZoneTexte 30">
            <a:extLst>
              <a:ext uri="{FF2B5EF4-FFF2-40B4-BE49-F238E27FC236}">
                <a16:creationId xmlns:a16="http://schemas.microsoft.com/office/drawing/2014/main" id="{FA9BE645-5E6C-3649-903E-02D14C917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950" y="3657600"/>
            <a:ext cx="46212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i="1">
                <a:latin typeface="Symbol" pitchFamily="2" charset="2"/>
              </a:rPr>
              <a:t>a</a:t>
            </a:r>
            <a:r>
              <a:rPr lang="fr-FR" altLang="fr-FR" sz="2400" i="1" baseline="-25000"/>
              <a:t>sph </a:t>
            </a:r>
            <a:r>
              <a:rPr lang="fr-FR" altLang="fr-FR" sz="2200"/>
              <a:t>coefficient d’expansion thermique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Symbol" pitchFamily="2" charset="2"/>
              </a:rPr>
              <a:t>n</a:t>
            </a:r>
            <a:r>
              <a:rPr lang="fr-FR" altLang="fr-FR" sz="2200"/>
              <a:t> coefficient de Poisson</a:t>
            </a:r>
            <a:endParaRPr lang="fr-FR" altLang="fr-FR" sz="2200" baseline="-25000"/>
          </a:p>
        </p:txBody>
      </p:sp>
      <p:pic>
        <p:nvPicPr>
          <p:cNvPr id="48144" name="Image 31">
            <a:extLst>
              <a:ext uri="{FF2B5EF4-FFF2-40B4-BE49-F238E27FC236}">
                <a16:creationId xmlns:a16="http://schemas.microsoft.com/office/drawing/2014/main" id="{330CA812-E3AA-604E-AD1D-02650EE85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48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0" grpId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4">
            <a:extLst>
              <a:ext uri="{FF2B5EF4-FFF2-40B4-BE49-F238E27FC236}">
                <a16:creationId xmlns:a16="http://schemas.microsoft.com/office/drawing/2014/main" id="{4943BE15-F71E-B74A-81E5-40BBA5DD870E}"/>
              </a:ext>
            </a:extLst>
          </p:cNvPr>
          <p:cNvGrpSpPr>
            <a:grpSpLocks/>
          </p:cNvGrpSpPr>
          <p:nvPr/>
        </p:nvGrpSpPr>
        <p:grpSpPr bwMode="auto">
          <a:xfrm>
            <a:off x="723900" y="2890838"/>
            <a:ext cx="7138988" cy="2266950"/>
            <a:chOff x="723899" y="2891135"/>
            <a:chExt cx="7138738" cy="22658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03B1EB-3755-1B4B-8BBD-9CAAAC0637D1}"/>
                </a:ext>
              </a:extLst>
            </p:cNvPr>
            <p:cNvSpPr/>
            <p:nvPr/>
          </p:nvSpPr>
          <p:spPr bwMode="auto">
            <a:xfrm>
              <a:off x="1930357" y="4216059"/>
              <a:ext cx="5181419" cy="27926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latin typeface="Times" pitchFamily="-9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B048E7-F77F-FE4D-B4E8-C70EA3A35BE5}"/>
                </a:ext>
              </a:extLst>
            </p:cNvPr>
            <p:cNvSpPr/>
            <p:nvPr/>
          </p:nvSpPr>
          <p:spPr bwMode="auto">
            <a:xfrm>
              <a:off x="7111775" y="3606752"/>
              <a:ext cx="750862" cy="154865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latin typeface="Times" pitchFamily="-97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49185" name="Connecteur droit avec flèche 10">
              <a:extLst>
                <a:ext uri="{FF2B5EF4-FFF2-40B4-BE49-F238E27FC236}">
                  <a16:creationId xmlns:a16="http://schemas.microsoft.com/office/drawing/2014/main" id="{5E1D948B-D4F0-7B45-A21C-DEAF82C823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6576943" y="3681343"/>
              <a:ext cx="1070114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6" name="Connecteur droit avec flèche 12">
              <a:extLst>
                <a:ext uri="{FF2B5EF4-FFF2-40B4-BE49-F238E27FC236}">
                  <a16:creationId xmlns:a16="http://schemas.microsoft.com/office/drawing/2014/main" id="{9C2AEF46-F0DC-5641-8732-AD76DC0FB9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863600" y="4216400"/>
              <a:ext cx="6247606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87" name="ZoneTexte 13">
              <a:extLst>
                <a:ext uri="{FF2B5EF4-FFF2-40B4-BE49-F238E27FC236}">
                  <a16:creationId xmlns:a16="http://schemas.microsoft.com/office/drawing/2014/main" id="{B4F3B8AA-19EC-474B-BFF8-9F5BF0313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3594" y="2891135"/>
              <a:ext cx="3212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/>
                <a:t>z</a:t>
              </a:r>
            </a:p>
          </p:txBody>
        </p:sp>
        <p:sp>
          <p:nvSpPr>
            <p:cNvPr id="49188" name="ZoneTexte 14">
              <a:extLst>
                <a:ext uri="{FF2B5EF4-FFF2-40B4-BE49-F238E27FC236}">
                  <a16:creationId xmlns:a16="http://schemas.microsoft.com/office/drawing/2014/main" id="{36879C99-F549-BA4B-9800-F80B05ABC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699" y="3695700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/>
                <a:t>x</a:t>
              </a:r>
            </a:p>
          </p:txBody>
        </p:sp>
        <p:sp>
          <p:nvSpPr>
            <p:cNvPr id="49189" name="ZoneTexte 15">
              <a:extLst>
                <a:ext uri="{FF2B5EF4-FFF2-40B4-BE49-F238E27FC236}">
                  <a16:creationId xmlns:a16="http://schemas.microsoft.com/office/drawing/2014/main" id="{ABACE2A5-F94E-9C47-8207-1CCF3DB6A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5874" y="4076700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/>
                <a:t>0</a:t>
              </a:r>
            </a:p>
          </p:txBody>
        </p:sp>
        <p:sp>
          <p:nvSpPr>
            <p:cNvPr id="49190" name="ZoneTexte 16">
              <a:extLst>
                <a:ext uri="{FF2B5EF4-FFF2-40B4-BE49-F238E27FC236}">
                  <a16:creationId xmlns:a16="http://schemas.microsoft.com/office/drawing/2014/main" id="{56A2D1E6-A60A-6545-9413-9151531B1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0700" y="3733800"/>
              <a:ext cx="3770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/>
                <a:t>L</a:t>
              </a:r>
            </a:p>
          </p:txBody>
        </p:sp>
        <p:cxnSp>
          <p:nvCxnSpPr>
            <p:cNvPr id="49191" name="Connecteur droit 18">
              <a:extLst>
                <a:ext uri="{FF2B5EF4-FFF2-40B4-BE49-F238E27FC236}">
                  <a16:creationId xmlns:a16="http://schemas.microsoft.com/office/drawing/2014/main" id="{8B01D3EB-10D0-1445-A245-F35633CF5C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600200" y="4813300"/>
              <a:ext cx="6604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92" name="Connecteur droit avec flèche 20">
              <a:extLst>
                <a:ext uri="{FF2B5EF4-FFF2-40B4-BE49-F238E27FC236}">
                  <a16:creationId xmlns:a16="http://schemas.microsoft.com/office/drawing/2014/main" id="{62362ABE-55F4-7A4A-9A06-9DB8A817FB1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83053" y="4826000"/>
              <a:ext cx="6604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93" name="ZoneTexte 21">
              <a:extLst>
                <a:ext uri="{FF2B5EF4-FFF2-40B4-BE49-F238E27FC236}">
                  <a16:creationId xmlns:a16="http://schemas.microsoft.com/office/drawing/2014/main" id="{103F06FA-B85B-0E4D-A76E-63E6DDD97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899" y="4584700"/>
              <a:ext cx="4069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/>
                <a:t>H</a:t>
              </a:r>
            </a:p>
          </p:txBody>
        </p:sp>
      </p:grpSp>
      <p:graphicFrame>
        <p:nvGraphicFramePr>
          <p:cNvPr id="49155" name="Object 2">
            <a:extLst>
              <a:ext uri="{FF2B5EF4-FFF2-40B4-BE49-F238E27FC236}">
                <a16:creationId xmlns:a16="http://schemas.microsoft.com/office/drawing/2014/main" id="{E59AE33A-C658-F24F-816C-7406F63369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9225" y="1271588"/>
          <a:ext cx="3906838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3" name="…quation" r:id="rId3" imgW="1625600" imgH="381000" progId="Equation.3">
                  <p:embed/>
                </p:oleObj>
              </mc:Choice>
              <mc:Fallback>
                <p:oleObj name="…quation" r:id="rId3" imgW="1625600" imgH="38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5" y="1271588"/>
                        <a:ext cx="3906838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ZoneTexte 6">
            <a:extLst>
              <a:ext uri="{FF2B5EF4-FFF2-40B4-BE49-F238E27FC236}">
                <a16:creationId xmlns:a16="http://schemas.microsoft.com/office/drawing/2014/main" id="{2C45E244-D9C6-0442-B95C-3C9F08A84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2286000"/>
            <a:ext cx="6321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i="1"/>
              <a:t>E</a:t>
            </a:r>
            <a:r>
              <a:rPr lang="fr-FR" altLang="fr-FR" sz="2000"/>
              <a:t> module d’Young, </a:t>
            </a:r>
            <a:r>
              <a:rPr lang="fr-FR" altLang="fr-FR" sz="2000" i="1"/>
              <a:t>I </a:t>
            </a:r>
            <a:r>
              <a:rPr lang="fr-FR" altLang="fr-FR" sz="2000"/>
              <a:t>moment d’inertie, </a:t>
            </a:r>
            <a:r>
              <a:rPr lang="fr-FR" altLang="fr-FR" sz="2000" i="1">
                <a:latin typeface="Symbol" pitchFamily="2" charset="2"/>
              </a:rPr>
              <a:t>r</a:t>
            </a:r>
            <a:r>
              <a:rPr lang="fr-FR" altLang="fr-FR" sz="2000"/>
              <a:t> densité, </a:t>
            </a:r>
            <a:r>
              <a:rPr lang="fr-FR" altLang="fr-FR" sz="2000" i="1"/>
              <a:t>A</a:t>
            </a:r>
            <a:r>
              <a:rPr lang="fr-FR" altLang="fr-FR" sz="2000"/>
              <a:t> section,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i="1">
                <a:latin typeface="Symbol" pitchFamily="2" charset="2"/>
              </a:rPr>
              <a:t>k</a:t>
            </a:r>
            <a:r>
              <a:rPr lang="fr-FR" altLang="fr-FR" sz="2000"/>
              <a:t> Amortissement du levier</a:t>
            </a:r>
          </a:p>
        </p:txBody>
      </p:sp>
      <p:grpSp>
        <p:nvGrpSpPr>
          <p:cNvPr id="3" name="Grouper 39">
            <a:extLst>
              <a:ext uri="{FF2B5EF4-FFF2-40B4-BE49-F238E27FC236}">
                <a16:creationId xmlns:a16="http://schemas.microsoft.com/office/drawing/2014/main" id="{986909FA-CE6C-B346-9D54-6F65670D912E}"/>
              </a:ext>
            </a:extLst>
          </p:cNvPr>
          <p:cNvGrpSpPr>
            <a:grpSpLocks/>
          </p:cNvGrpSpPr>
          <p:nvPr/>
        </p:nvGrpSpPr>
        <p:grpSpPr bwMode="auto">
          <a:xfrm>
            <a:off x="1422400" y="5157788"/>
            <a:ext cx="844550" cy="768350"/>
            <a:chOff x="1422400" y="5157788"/>
            <a:chExt cx="844550" cy="768350"/>
          </a:xfrm>
        </p:grpSpPr>
        <p:sp>
          <p:nvSpPr>
            <p:cNvPr id="49175" name="Forme libre 24">
              <a:extLst>
                <a:ext uri="{FF2B5EF4-FFF2-40B4-BE49-F238E27FC236}">
                  <a16:creationId xmlns:a16="http://schemas.microsoft.com/office/drawing/2014/main" id="{4A96E764-054A-D14B-814F-74725CEF1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874" y="5157788"/>
              <a:ext cx="207271" cy="596900"/>
            </a:xfrm>
            <a:custGeom>
              <a:avLst/>
              <a:gdLst>
                <a:gd name="T0" fmla="*/ 6808554 w 139700"/>
                <a:gd name="T1" fmla="*/ 0 h 596900"/>
                <a:gd name="T2" fmla="*/ 6808554 w 139700"/>
                <a:gd name="T3" fmla="*/ 139700 h 596900"/>
                <a:gd name="T4" fmla="*/ 0 w 139700"/>
                <a:gd name="T5" fmla="*/ 139700 h 596900"/>
                <a:gd name="T6" fmla="*/ 10699155 w 139700"/>
                <a:gd name="T7" fmla="*/ 215900 h 596900"/>
                <a:gd name="T8" fmla="*/ 0 w 139700"/>
                <a:gd name="T9" fmla="*/ 228600 h 596900"/>
                <a:gd name="T10" fmla="*/ 9726523 w 139700"/>
                <a:gd name="T11" fmla="*/ 292100 h 596900"/>
                <a:gd name="T12" fmla="*/ 0 w 139700"/>
                <a:gd name="T13" fmla="*/ 317500 h 596900"/>
                <a:gd name="T14" fmla="*/ 10699155 w 139700"/>
                <a:gd name="T15" fmla="*/ 393700 h 596900"/>
                <a:gd name="T16" fmla="*/ 10699155 w 139700"/>
                <a:gd name="T17" fmla="*/ 393700 h 596900"/>
                <a:gd name="T18" fmla="*/ 0 w 139700"/>
                <a:gd name="T19" fmla="*/ 406400 h 596900"/>
                <a:gd name="T20" fmla="*/ 9726523 w 139700"/>
                <a:gd name="T21" fmla="*/ 482600 h 596900"/>
                <a:gd name="T22" fmla="*/ 3890603 w 139700"/>
                <a:gd name="T23" fmla="*/ 495300 h 596900"/>
                <a:gd name="T24" fmla="*/ 3890603 w 139700"/>
                <a:gd name="T25" fmla="*/ 596900 h 596900"/>
                <a:gd name="T26" fmla="*/ 3890603 w 139700"/>
                <a:gd name="T27" fmla="*/ 596900 h 5969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9700"/>
                <a:gd name="T43" fmla="*/ 0 h 596900"/>
                <a:gd name="T44" fmla="*/ 139700 w 139700"/>
                <a:gd name="T45" fmla="*/ 596900 h 5969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9700" h="596900">
                  <a:moveTo>
                    <a:pt x="88900" y="0"/>
                  </a:moveTo>
                  <a:lnTo>
                    <a:pt x="88900" y="139700"/>
                  </a:lnTo>
                  <a:lnTo>
                    <a:pt x="0" y="139700"/>
                  </a:lnTo>
                  <a:lnTo>
                    <a:pt x="139700" y="215900"/>
                  </a:lnTo>
                  <a:lnTo>
                    <a:pt x="0" y="228600"/>
                  </a:lnTo>
                  <a:lnTo>
                    <a:pt x="127000" y="292100"/>
                  </a:lnTo>
                  <a:lnTo>
                    <a:pt x="0" y="317500"/>
                  </a:lnTo>
                  <a:lnTo>
                    <a:pt x="139700" y="393700"/>
                  </a:lnTo>
                  <a:lnTo>
                    <a:pt x="0" y="406400"/>
                  </a:lnTo>
                  <a:lnTo>
                    <a:pt x="127000" y="482600"/>
                  </a:lnTo>
                  <a:lnTo>
                    <a:pt x="50800" y="495300"/>
                  </a:lnTo>
                  <a:lnTo>
                    <a:pt x="50800" y="5969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9176" name="Grouper 34">
              <a:extLst>
                <a:ext uri="{FF2B5EF4-FFF2-40B4-BE49-F238E27FC236}">
                  <a16:creationId xmlns:a16="http://schemas.microsoft.com/office/drawing/2014/main" id="{3A5E7CFD-6525-9944-8D8D-9ABDD84707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7328" y="5761038"/>
              <a:ext cx="699622" cy="165100"/>
              <a:chOff x="3136106" y="5753894"/>
              <a:chExt cx="699294" cy="165100"/>
            </a:xfrm>
          </p:grpSpPr>
          <p:cxnSp>
            <p:nvCxnSpPr>
              <p:cNvPr id="49178" name="Connecteur droit 26">
                <a:extLst>
                  <a:ext uri="{FF2B5EF4-FFF2-40B4-BE49-F238E27FC236}">
                    <a16:creationId xmlns:a16="http://schemas.microsoft.com/office/drawing/2014/main" id="{B440504A-1F7F-F844-8AE9-C215532C2AB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36900" y="5753894"/>
                <a:ext cx="6985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79" name="Connecteur droit 28">
                <a:extLst>
                  <a:ext uri="{FF2B5EF4-FFF2-40B4-BE49-F238E27FC236}">
                    <a16:creationId xmlns:a16="http://schemas.microsoft.com/office/drawing/2014/main" id="{D04ADF6D-6DBB-3F4D-B6B4-7EAA68BC9F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3136106" y="5755482"/>
                <a:ext cx="165894" cy="1635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80" name="Connecteur droit 30">
                <a:extLst>
                  <a:ext uri="{FF2B5EF4-FFF2-40B4-BE49-F238E27FC236}">
                    <a16:creationId xmlns:a16="http://schemas.microsoft.com/office/drawing/2014/main" id="{9577CDAD-56C6-D741-8C9B-3F9853D9675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3302000" y="5755482"/>
                <a:ext cx="165894" cy="1635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81" name="Connecteur droit 31">
                <a:extLst>
                  <a:ext uri="{FF2B5EF4-FFF2-40B4-BE49-F238E27FC236}">
                    <a16:creationId xmlns:a16="http://schemas.microsoft.com/office/drawing/2014/main" id="{1E1823CF-E200-A94A-ADB8-2C72276C983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3454400" y="5755482"/>
                <a:ext cx="165894" cy="1635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82" name="Connecteur droit 33">
                <a:extLst>
                  <a:ext uri="{FF2B5EF4-FFF2-40B4-BE49-F238E27FC236}">
                    <a16:creationId xmlns:a16="http://schemas.microsoft.com/office/drawing/2014/main" id="{C0D455FE-7780-634F-A6C7-59D5F37DCC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3620294" y="5755482"/>
                <a:ext cx="165894" cy="1635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9177" name="ZoneTexte 42">
              <a:extLst>
                <a:ext uri="{FF2B5EF4-FFF2-40B4-BE49-F238E27FC236}">
                  <a16:creationId xmlns:a16="http://schemas.microsoft.com/office/drawing/2014/main" id="{6485FE6D-3B8F-B44D-9190-300D377C8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2400" y="5161459"/>
              <a:ext cx="4666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 i="1"/>
                <a:t>k</a:t>
              </a:r>
              <a:r>
                <a:rPr lang="fr-FR" altLang="fr-FR" sz="2400" i="1" baseline="-25000"/>
                <a:t>z</a:t>
              </a:r>
            </a:p>
          </p:txBody>
        </p:sp>
      </p:grpSp>
      <p:grpSp>
        <p:nvGrpSpPr>
          <p:cNvPr id="5" name="Grouper 40">
            <a:extLst>
              <a:ext uri="{FF2B5EF4-FFF2-40B4-BE49-F238E27FC236}">
                <a16:creationId xmlns:a16="http://schemas.microsoft.com/office/drawing/2014/main" id="{5D802E1A-376F-2C43-8797-BDC0F3DBB90E}"/>
              </a:ext>
            </a:extLst>
          </p:cNvPr>
          <p:cNvGrpSpPr>
            <a:grpSpLocks/>
          </p:cNvGrpSpPr>
          <p:nvPr/>
        </p:nvGrpSpPr>
        <p:grpSpPr bwMode="auto">
          <a:xfrm>
            <a:off x="2058988" y="4611688"/>
            <a:ext cx="669925" cy="979487"/>
            <a:chOff x="2058988" y="4611688"/>
            <a:chExt cx="669925" cy="979487"/>
          </a:xfrm>
        </p:grpSpPr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18B0685A-B856-CE4F-8938-45A4E27E513C}"/>
                </a:ext>
              </a:extLst>
            </p:cNvPr>
            <p:cNvSpPr/>
            <p:nvPr/>
          </p:nvSpPr>
          <p:spPr bwMode="auto">
            <a:xfrm>
              <a:off x="2153332" y="4893478"/>
              <a:ext cx="206929" cy="597232"/>
            </a:xfrm>
            <a:custGeom>
              <a:avLst/>
              <a:gdLst>
                <a:gd name="connsiteX0" fmla="*/ 88900 w 139700"/>
                <a:gd name="connsiteY0" fmla="*/ 0 h 596900"/>
                <a:gd name="connsiteX1" fmla="*/ 88900 w 139700"/>
                <a:gd name="connsiteY1" fmla="*/ 139700 h 596900"/>
                <a:gd name="connsiteX2" fmla="*/ 0 w 139700"/>
                <a:gd name="connsiteY2" fmla="*/ 139700 h 596900"/>
                <a:gd name="connsiteX3" fmla="*/ 139700 w 139700"/>
                <a:gd name="connsiteY3" fmla="*/ 215900 h 596900"/>
                <a:gd name="connsiteX4" fmla="*/ 0 w 139700"/>
                <a:gd name="connsiteY4" fmla="*/ 228600 h 596900"/>
                <a:gd name="connsiteX5" fmla="*/ 127000 w 139700"/>
                <a:gd name="connsiteY5" fmla="*/ 292100 h 596900"/>
                <a:gd name="connsiteX6" fmla="*/ 0 w 139700"/>
                <a:gd name="connsiteY6" fmla="*/ 317500 h 596900"/>
                <a:gd name="connsiteX7" fmla="*/ 139700 w 139700"/>
                <a:gd name="connsiteY7" fmla="*/ 393700 h 596900"/>
                <a:gd name="connsiteX8" fmla="*/ 139700 w 139700"/>
                <a:gd name="connsiteY8" fmla="*/ 393700 h 596900"/>
                <a:gd name="connsiteX9" fmla="*/ 0 w 139700"/>
                <a:gd name="connsiteY9" fmla="*/ 406400 h 596900"/>
                <a:gd name="connsiteX10" fmla="*/ 127000 w 139700"/>
                <a:gd name="connsiteY10" fmla="*/ 482600 h 596900"/>
                <a:gd name="connsiteX11" fmla="*/ 50800 w 139700"/>
                <a:gd name="connsiteY11" fmla="*/ 495300 h 596900"/>
                <a:gd name="connsiteX12" fmla="*/ 50800 w 139700"/>
                <a:gd name="connsiteY12" fmla="*/ 596900 h 596900"/>
                <a:gd name="connsiteX13" fmla="*/ 50800 w 139700"/>
                <a:gd name="connsiteY13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700" h="596900">
                  <a:moveTo>
                    <a:pt x="88900" y="0"/>
                  </a:moveTo>
                  <a:lnTo>
                    <a:pt x="88900" y="139700"/>
                  </a:lnTo>
                  <a:lnTo>
                    <a:pt x="0" y="139700"/>
                  </a:lnTo>
                  <a:lnTo>
                    <a:pt x="139700" y="215900"/>
                  </a:lnTo>
                  <a:lnTo>
                    <a:pt x="0" y="228600"/>
                  </a:lnTo>
                  <a:lnTo>
                    <a:pt x="127000" y="292100"/>
                  </a:lnTo>
                  <a:lnTo>
                    <a:pt x="0" y="317500"/>
                  </a:lnTo>
                  <a:lnTo>
                    <a:pt x="139700" y="393700"/>
                  </a:lnTo>
                  <a:lnTo>
                    <a:pt x="139700" y="393700"/>
                  </a:lnTo>
                  <a:lnTo>
                    <a:pt x="0" y="406400"/>
                  </a:lnTo>
                  <a:lnTo>
                    <a:pt x="127000" y="482600"/>
                  </a:lnTo>
                  <a:lnTo>
                    <a:pt x="50800" y="495300"/>
                  </a:lnTo>
                  <a:lnTo>
                    <a:pt x="50800" y="596900"/>
                  </a:lnTo>
                  <a:lnTo>
                    <a:pt x="50800" y="59690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/>
            <a:lstStyle/>
            <a:p>
              <a:pPr>
                <a:defRPr/>
              </a:pPr>
              <a:endParaRPr lang="fr-FR">
                <a:latin typeface="Times" pitchFamily="-9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9168" name="Grouper 36">
              <a:extLst>
                <a:ext uri="{FF2B5EF4-FFF2-40B4-BE49-F238E27FC236}">
                  <a16:creationId xmlns:a16="http://schemas.microsoft.com/office/drawing/2014/main" id="{8620D39F-C22E-2347-AD04-180814BB5F0B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296619" y="5158881"/>
              <a:ext cx="699683" cy="164905"/>
              <a:chOff x="3136106" y="5753894"/>
              <a:chExt cx="699294" cy="165100"/>
            </a:xfrm>
          </p:grpSpPr>
          <p:cxnSp>
            <p:nvCxnSpPr>
              <p:cNvPr id="49170" name="Connecteur droit 37">
                <a:extLst>
                  <a:ext uri="{FF2B5EF4-FFF2-40B4-BE49-F238E27FC236}">
                    <a16:creationId xmlns:a16="http://schemas.microsoft.com/office/drawing/2014/main" id="{DD1345A4-EEDC-A74D-92D4-E592ED6D888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36900" y="5753894"/>
                <a:ext cx="6985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71" name="Connecteur droit 38">
                <a:extLst>
                  <a:ext uri="{FF2B5EF4-FFF2-40B4-BE49-F238E27FC236}">
                    <a16:creationId xmlns:a16="http://schemas.microsoft.com/office/drawing/2014/main" id="{E4A6F394-7B11-2B4D-AB70-68E81D886CE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3136106" y="5755482"/>
                <a:ext cx="165894" cy="1635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72" name="Connecteur droit 39">
                <a:extLst>
                  <a:ext uri="{FF2B5EF4-FFF2-40B4-BE49-F238E27FC236}">
                    <a16:creationId xmlns:a16="http://schemas.microsoft.com/office/drawing/2014/main" id="{7FF87069-D076-E842-BBF2-BD4F5007B6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3302000" y="5755482"/>
                <a:ext cx="165894" cy="1635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73" name="Connecteur droit 40">
                <a:extLst>
                  <a:ext uri="{FF2B5EF4-FFF2-40B4-BE49-F238E27FC236}">
                    <a16:creationId xmlns:a16="http://schemas.microsoft.com/office/drawing/2014/main" id="{67B954B3-3C55-AE44-849A-EB4057B5FAB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3454400" y="5755482"/>
                <a:ext cx="165894" cy="1635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174" name="Connecteur droit 41">
                <a:extLst>
                  <a:ext uri="{FF2B5EF4-FFF2-40B4-BE49-F238E27FC236}">
                    <a16:creationId xmlns:a16="http://schemas.microsoft.com/office/drawing/2014/main" id="{6FD6EB75-1A23-0E46-BFAD-590FFF05AFF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3620294" y="5755482"/>
                <a:ext cx="165894" cy="1635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9169" name="ZoneTexte 43">
              <a:extLst>
                <a:ext uri="{FF2B5EF4-FFF2-40B4-BE49-F238E27FC236}">
                  <a16:creationId xmlns:a16="http://schemas.microsoft.com/office/drawing/2014/main" id="{83A52CA0-645A-9E4D-825F-AE6A015C6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8988" y="4611688"/>
              <a:ext cx="477094" cy="4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 i="1"/>
                <a:t>k</a:t>
              </a:r>
              <a:r>
                <a:rPr lang="fr-FR" altLang="fr-FR" sz="2400" i="1" baseline="-25000"/>
                <a:t>x</a:t>
              </a:r>
            </a:p>
          </p:txBody>
        </p:sp>
      </p:grpSp>
      <p:grpSp>
        <p:nvGrpSpPr>
          <p:cNvPr id="7" name="Grouper 49">
            <a:extLst>
              <a:ext uri="{FF2B5EF4-FFF2-40B4-BE49-F238E27FC236}">
                <a16:creationId xmlns:a16="http://schemas.microsoft.com/office/drawing/2014/main" id="{A55054C2-0DB0-A846-989F-443F5AEB6251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6018213"/>
            <a:ext cx="3238500" cy="458787"/>
            <a:chOff x="3532981" y="5392936"/>
            <a:chExt cx="3236581" cy="458787"/>
          </a:xfrm>
        </p:grpSpPr>
        <p:graphicFrame>
          <p:nvGraphicFramePr>
            <p:cNvPr id="49165" name="Object 3">
              <a:extLst>
                <a:ext uri="{FF2B5EF4-FFF2-40B4-BE49-F238E27FC236}">
                  <a16:creationId xmlns:a16="http://schemas.microsoft.com/office/drawing/2014/main" id="{46A0E627-D8A2-E84B-BB25-94D3DD9D79E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32981" y="5392936"/>
            <a:ext cx="1220788" cy="458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04" name="…quation" r:id="rId5" imgW="508000" imgH="190500" progId="Equation.3">
                    <p:embed/>
                  </p:oleObj>
                </mc:Choice>
                <mc:Fallback>
                  <p:oleObj name="…quation" r:id="rId5" imgW="508000" imgH="1905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2981" y="5392936"/>
                          <a:ext cx="1220788" cy="458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166" name="ZoneTexte 48">
              <a:extLst>
                <a:ext uri="{FF2B5EF4-FFF2-40B4-BE49-F238E27FC236}">
                  <a16:creationId xmlns:a16="http://schemas.microsoft.com/office/drawing/2014/main" id="{611EBE59-F015-2B40-8947-C8E27A5AD1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1014" y="5409610"/>
              <a:ext cx="1888548" cy="369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 b="1">
                  <a:solidFill>
                    <a:srgbClr val="FF0000"/>
                  </a:solidFill>
                </a:rPr>
                <a:t>PAS d’indentation</a:t>
              </a:r>
            </a:p>
          </p:txBody>
        </p:sp>
      </p:grpSp>
      <p:sp>
        <p:nvSpPr>
          <p:cNvPr id="43" name="Rectangle 2">
            <a:extLst>
              <a:ext uri="{FF2B5EF4-FFF2-40B4-BE49-F238E27FC236}">
                <a16:creationId xmlns:a16="http://schemas.microsoft.com/office/drawing/2014/main" id="{82436B0E-428B-EB4E-BE7E-C5E98175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457200"/>
            <a:ext cx="937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kern="0" dirty="0">
                <a:solidFill>
                  <a:srgbClr val="000000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Equation </a:t>
            </a:r>
            <a:r>
              <a:rPr lang="en-US" sz="2800" b="1" kern="0" dirty="0" err="1">
                <a:solidFill>
                  <a:srgbClr val="000000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dynamique</a:t>
            </a:r>
            <a:r>
              <a:rPr lang="en-US" sz="2800" b="1" kern="0" dirty="0">
                <a:solidFill>
                  <a:srgbClr val="000000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 du cantilever</a:t>
            </a:r>
            <a:endParaRPr lang="en-US" sz="2800" kern="0" dirty="0">
              <a:solidFill>
                <a:srgbClr val="000000"/>
              </a:solidFill>
              <a:latin typeface="+mj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9161" name="ZoneTexte 6">
            <a:extLst>
              <a:ext uri="{FF2B5EF4-FFF2-40B4-BE49-F238E27FC236}">
                <a16:creationId xmlns:a16="http://schemas.microsoft.com/office/drawing/2014/main" id="{FCEDF732-144E-064E-BF43-134B4C32E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105400"/>
            <a:ext cx="4735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i="1"/>
              <a:t>L </a:t>
            </a:r>
            <a:r>
              <a:rPr lang="fr-FR" altLang="fr-FR" sz="2000"/>
              <a:t>longueur du levier, </a:t>
            </a:r>
            <a:r>
              <a:rPr lang="fr-FR" altLang="fr-FR" sz="2000" i="1"/>
              <a:t>H </a:t>
            </a:r>
            <a:r>
              <a:rPr lang="fr-FR" altLang="fr-FR" sz="2000"/>
              <a:t>hauteur de la pointe,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i="1"/>
              <a:t>k</a:t>
            </a:r>
            <a:r>
              <a:rPr lang="fr-FR" altLang="fr-FR" sz="2000" i="1" baseline="-25000"/>
              <a:t>x</a:t>
            </a:r>
            <a:r>
              <a:rPr lang="fr-FR" altLang="fr-FR" sz="2000"/>
              <a:t> raideur latérale, </a:t>
            </a:r>
            <a:r>
              <a:rPr lang="fr-FR" altLang="fr-FR" sz="2000" i="1"/>
              <a:t>k</a:t>
            </a:r>
            <a:r>
              <a:rPr lang="fr-FR" altLang="fr-FR" sz="2000" i="1" baseline="-25000"/>
              <a:t>y</a:t>
            </a:r>
            <a:r>
              <a:rPr lang="fr-FR" altLang="fr-FR" sz="2000" i="1"/>
              <a:t> </a:t>
            </a:r>
            <a:r>
              <a:rPr lang="fr-FR" altLang="fr-FR" sz="2000"/>
              <a:t>raideur verticale</a:t>
            </a:r>
          </a:p>
        </p:txBody>
      </p:sp>
      <p:graphicFrame>
        <p:nvGraphicFramePr>
          <p:cNvPr id="49162" name="Objet 44">
            <a:extLst>
              <a:ext uri="{FF2B5EF4-FFF2-40B4-BE49-F238E27FC236}">
                <a16:creationId xmlns:a16="http://schemas.microsoft.com/office/drawing/2014/main" id="{EDBFB4EF-F97E-1A4D-9F60-E1FB1511D7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2988" y="3055938"/>
          <a:ext cx="989012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5" name="…quation" r:id="rId7" imgW="584200" imgH="355600" progId="Equation.3">
                  <p:embed/>
                </p:oleObj>
              </mc:Choice>
              <mc:Fallback>
                <p:oleObj name="…quation" r:id="rId7" imgW="584200" imgH="355600" progId="Equation.3">
                  <p:embed/>
                  <p:pic>
                    <p:nvPicPr>
                      <p:cNvPr id="0" name="Obje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2988" y="3055938"/>
                        <a:ext cx="989012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3" name="ZoneTexte 6">
            <a:extLst>
              <a:ext uri="{FF2B5EF4-FFF2-40B4-BE49-F238E27FC236}">
                <a16:creationId xmlns:a16="http://schemas.microsoft.com/office/drawing/2014/main" id="{85BD4D51-E6EB-FB4D-B4EC-E0050C130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3152775"/>
            <a:ext cx="3268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Avec </a:t>
            </a:r>
            <a:r>
              <a:rPr lang="fr-FR" altLang="fr-FR" sz="2000" i="1"/>
              <a:t>k</a:t>
            </a:r>
            <a:r>
              <a:rPr lang="fr-FR" altLang="fr-FR" sz="2000" i="1" baseline="-25000"/>
              <a:t>c</a:t>
            </a:r>
            <a:r>
              <a:rPr lang="fr-FR" altLang="fr-FR" sz="2000"/>
              <a:t> raideur du cantilever :</a:t>
            </a:r>
          </a:p>
        </p:txBody>
      </p:sp>
      <p:pic>
        <p:nvPicPr>
          <p:cNvPr id="49164" name="Image 43">
            <a:extLst>
              <a:ext uri="{FF2B5EF4-FFF2-40B4-BE49-F238E27FC236}">
                <a16:creationId xmlns:a16="http://schemas.microsoft.com/office/drawing/2014/main" id="{E3766872-D99B-924B-876E-17B8091D6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oneTexte 4">
            <a:extLst>
              <a:ext uri="{FF2B5EF4-FFF2-40B4-BE49-F238E27FC236}">
                <a16:creationId xmlns:a16="http://schemas.microsoft.com/office/drawing/2014/main" id="{25BC7CF5-0913-8045-9897-CF2342FEB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546100"/>
            <a:ext cx="402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u="sng"/>
              <a:t>Equation aux valeurs propres des modes:</a:t>
            </a:r>
          </a:p>
        </p:txBody>
      </p:sp>
      <p:graphicFrame>
        <p:nvGraphicFramePr>
          <p:cNvPr id="50179" name="Object 2">
            <a:extLst>
              <a:ext uri="{FF2B5EF4-FFF2-40B4-BE49-F238E27FC236}">
                <a16:creationId xmlns:a16="http://schemas.microsoft.com/office/drawing/2014/main" id="{9E792657-C61F-8F4F-AAF9-CE5D296C1B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650" y="1143000"/>
          <a:ext cx="78486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2" name="…quation" r:id="rId3" imgW="3378200" imgH="152400" progId="Equation.3">
                  <p:embed/>
                </p:oleObj>
              </mc:Choice>
              <mc:Fallback>
                <p:oleObj name="…quation" r:id="rId3" imgW="3378200" imgH="15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1143000"/>
                        <a:ext cx="7848600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3">
            <a:extLst>
              <a:ext uri="{FF2B5EF4-FFF2-40B4-BE49-F238E27FC236}">
                <a16:creationId xmlns:a16="http://schemas.microsoft.com/office/drawing/2014/main" id="{B3111CAE-CED5-3C4B-80C3-7A99FCF70A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63700" y="1524000"/>
          <a:ext cx="24574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3" name="…quation" r:id="rId5" imgW="1193800" imgH="431800" progId="Equation.3">
                  <p:embed/>
                </p:oleObj>
              </mc:Choice>
              <mc:Fallback>
                <p:oleObj name="…quation" r:id="rId5" imgW="11938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3700" y="1524000"/>
                        <a:ext cx="245745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ZoneTexte 7">
            <a:extLst>
              <a:ext uri="{FF2B5EF4-FFF2-40B4-BE49-F238E27FC236}">
                <a16:creationId xmlns:a16="http://schemas.microsoft.com/office/drawing/2014/main" id="{0D8B7E43-194D-6B47-BB24-CE3DD3A30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47838"/>
            <a:ext cx="60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avec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2E093A1-068E-1149-84BF-FA7F7DB9E5C9}"/>
              </a:ext>
            </a:extLst>
          </p:cNvPr>
          <p:cNvGraphicFramePr>
            <a:graphicFrameLocks noGrp="1"/>
          </p:cNvGraphicFramePr>
          <p:nvPr/>
        </p:nvGraphicFramePr>
        <p:xfrm>
          <a:off x="203200" y="3352800"/>
          <a:ext cx="5073650" cy="2989263"/>
        </p:xfrm>
        <a:graphic>
          <a:graphicData uri="http://schemas.openxmlformats.org/drawingml/2006/table">
            <a:tbl>
              <a:tblPr/>
              <a:tblGrid>
                <a:gridCol w="1690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7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83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k</a:t>
                      </a:r>
                      <a:r>
                        <a:rPr kumimoji="0" lang="fr-FR" altLang="fr-FR" sz="1800" b="1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65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0 </a:t>
                      </a:r>
                      <a:r>
                        <a:rPr kumimoji="0" lang="fr-FR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(glissement)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∞</a:t>
                      </a: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fr-FR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(encastré)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96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Mode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65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X</a:t>
                      </a:r>
                      <a:r>
                        <a:rPr kumimoji="0" lang="fr-FR" altLang="fr-F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n</a:t>
                      </a: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=</a:t>
                      </a: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ea typeface="ＭＳ Ｐゴシック" panose="020B0600070205080204" pitchFamily="34" charset="-128"/>
                        </a:rPr>
                        <a:t>b</a:t>
                      </a:r>
                      <a:r>
                        <a:rPr kumimoji="0" lang="fr-FR" altLang="fr-F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n</a:t>
                      </a: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X</a:t>
                      </a:r>
                      <a:r>
                        <a:rPr kumimoji="0" lang="fr-FR" altLang="fr-F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n</a:t>
                      </a: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=</a:t>
                      </a: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2" charset="2"/>
                          <a:ea typeface="ＭＳ Ｐゴシック" panose="020B0600070205080204" pitchFamily="34" charset="-128"/>
                        </a:rPr>
                        <a:t>b</a:t>
                      </a:r>
                      <a:r>
                        <a:rPr kumimoji="0" lang="fr-FR" altLang="fr-F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n</a:t>
                      </a: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3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65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3.92662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4.73004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3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65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7.06858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7.8532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3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C65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10.3518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  <a:ea typeface="ＭＳ Ｐゴシック" panose="020B0600070205080204" pitchFamily="34" charset="-128"/>
                        </a:rPr>
                        <a:t>14.1372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0208" name="Image 14" descr="anim-ishape0.jpeg">
            <a:extLst>
              <a:ext uri="{FF2B5EF4-FFF2-40B4-BE49-F238E27FC236}">
                <a16:creationId xmlns:a16="http://schemas.microsoft.com/office/drawing/2014/main" id="{474EFFB2-8AED-AE46-AB21-9861BF591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/>
          <a:stretch>
            <a:fillRect/>
          </a:stretch>
        </p:blipFill>
        <p:spPr bwMode="auto">
          <a:xfrm>
            <a:off x="5918200" y="1582738"/>
            <a:ext cx="30480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9" name="Image 15" descr="anim-ishape1.jpeg">
            <a:extLst>
              <a:ext uri="{FF2B5EF4-FFF2-40B4-BE49-F238E27FC236}">
                <a16:creationId xmlns:a16="http://schemas.microsoft.com/office/drawing/2014/main" id="{D84AA123-07FA-3742-8028-B5CBC48703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941638"/>
            <a:ext cx="30892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10" name="ZoneTexte 6">
            <a:extLst>
              <a:ext uri="{FF2B5EF4-FFF2-40B4-BE49-F238E27FC236}">
                <a16:creationId xmlns:a16="http://schemas.microsoft.com/office/drawing/2014/main" id="{85E6A4EE-3549-5948-A04D-DD56B8A81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982913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Cantilever Si contact </a:t>
            </a:r>
          </a:p>
        </p:txBody>
      </p:sp>
      <p:pic>
        <p:nvPicPr>
          <p:cNvPr id="50211" name="Image 19" descr="anim-ishape4.jpeg">
            <a:extLst>
              <a:ext uri="{FF2B5EF4-FFF2-40B4-BE49-F238E27FC236}">
                <a16:creationId xmlns:a16="http://schemas.microsoft.com/office/drawing/2014/main" id="{47A13732-9B72-414C-B0C8-E02D43D7D1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4541838"/>
            <a:ext cx="30892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12" name="ZoneTexte 20">
            <a:extLst>
              <a:ext uri="{FF2B5EF4-FFF2-40B4-BE49-F238E27FC236}">
                <a16:creationId xmlns:a16="http://schemas.microsoft.com/office/drawing/2014/main" id="{2908A205-E471-A24D-BB88-4EAD9E2ED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747838"/>
            <a:ext cx="668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/>
              <a:t>Mode 0</a:t>
            </a:r>
          </a:p>
        </p:txBody>
      </p:sp>
      <p:sp>
        <p:nvSpPr>
          <p:cNvPr id="50213" name="ZoneTexte 21">
            <a:extLst>
              <a:ext uri="{FF2B5EF4-FFF2-40B4-BE49-F238E27FC236}">
                <a16:creationId xmlns:a16="http://schemas.microsoft.com/office/drawing/2014/main" id="{B09A5217-9CA9-304A-9E4B-479C4D5FC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276600"/>
            <a:ext cx="671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/>
              <a:t>Mode 1</a:t>
            </a:r>
          </a:p>
        </p:txBody>
      </p:sp>
      <p:sp>
        <p:nvSpPr>
          <p:cNvPr id="50214" name="ZoneTexte 22">
            <a:extLst>
              <a:ext uri="{FF2B5EF4-FFF2-40B4-BE49-F238E27FC236}">
                <a16:creationId xmlns:a16="http://schemas.microsoft.com/office/drawing/2014/main" id="{E690D8C0-36AC-5142-A72D-71F45D696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829175"/>
            <a:ext cx="671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/>
              <a:t>Mode 2</a:t>
            </a:r>
          </a:p>
        </p:txBody>
      </p:sp>
      <p:pic>
        <p:nvPicPr>
          <p:cNvPr id="50215" name="Image 17">
            <a:extLst>
              <a:ext uri="{FF2B5EF4-FFF2-40B4-BE49-F238E27FC236}">
                <a16:creationId xmlns:a16="http://schemas.microsoft.com/office/drawing/2014/main" id="{F8E2BF9D-5010-994E-BCE7-B2842F8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0" y="9525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>
            <a:extLst>
              <a:ext uri="{FF2B5EF4-FFF2-40B4-BE49-F238E27FC236}">
                <a16:creationId xmlns:a16="http://schemas.microsoft.com/office/drawing/2014/main" id="{9C96B6DD-E167-6444-AFFF-00AF316C04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7113" y="1584325"/>
          <a:ext cx="454977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4" name="…quation" r:id="rId3" imgW="1892300" imgH="393700" progId="Equation.3">
                  <p:embed/>
                </p:oleObj>
              </mc:Choice>
              <mc:Fallback>
                <p:oleObj name="…quation" r:id="rId3" imgW="18923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13" y="1584325"/>
                        <a:ext cx="4549775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F62FFBC8-59E3-874E-B9B3-51E3C7E81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u="sng"/>
              <a:t>Solution des oscillations dans le cas photothermique :</a:t>
            </a: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D8013994-0A9E-D044-983F-FC4232C0C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609600"/>
            <a:ext cx="937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600" b="1">
                <a:solidFill>
                  <a:srgbClr val="000000"/>
                </a:solidFill>
              </a:rPr>
              <a:t>Equation dynamique du cantilever sous excitation extérieure</a:t>
            </a:r>
            <a:endParaRPr lang="en-US" altLang="fr-FR" sz="2600">
              <a:solidFill>
                <a:srgbClr val="000000"/>
              </a:solidFill>
            </a:endParaRPr>
          </a:p>
        </p:txBody>
      </p:sp>
      <p:sp>
        <p:nvSpPr>
          <p:cNvPr id="51205" name="Rectangle 21">
            <a:extLst>
              <a:ext uri="{FF2B5EF4-FFF2-40B4-BE49-F238E27FC236}">
                <a16:creationId xmlns:a16="http://schemas.microsoft.com/office/drawing/2014/main" id="{05618C7F-8318-F345-B1D5-4D06AEEDF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667000"/>
            <a:ext cx="313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Avec</a:t>
            </a:r>
            <a:r>
              <a:rPr lang="fr-FR" altLang="fr-FR" sz="2400" i="1"/>
              <a:t> S(x,t)</a:t>
            </a:r>
            <a:r>
              <a:rPr lang="fr-FR" altLang="fr-FR" sz="2400"/>
              <a:t> excitation extérieure</a:t>
            </a:r>
          </a:p>
        </p:txBody>
      </p:sp>
      <p:graphicFrame>
        <p:nvGraphicFramePr>
          <p:cNvPr id="108548" name="Object 4">
            <a:extLst>
              <a:ext uri="{FF2B5EF4-FFF2-40B4-BE49-F238E27FC236}">
                <a16:creationId xmlns:a16="http://schemas.microsoft.com/office/drawing/2014/main" id="{92961854-05F6-5141-A3D8-6F8757F068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338" y="4090988"/>
          <a:ext cx="6259512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5" name="…quation" r:id="rId5" imgW="3086100" imgH="228600" progId="Equation.3">
                  <p:embed/>
                </p:oleObj>
              </mc:Choice>
              <mc:Fallback>
                <p:oleObj name="…quation" r:id="rId5" imgW="30861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4090988"/>
                        <a:ext cx="6259512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ZoneTexte 22">
            <a:extLst>
              <a:ext uri="{FF2B5EF4-FFF2-40B4-BE49-F238E27FC236}">
                <a16:creationId xmlns:a16="http://schemas.microsoft.com/office/drawing/2014/main" id="{5B4A3591-B568-B746-93F0-A2D499F99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44850"/>
            <a:ext cx="6694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u="sng"/>
              <a:t>Expression de l’excitation dans le cas de la dilatation photothermique 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2F3F6E-8892-9644-BA94-8A73E4731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819400"/>
            <a:ext cx="2667000" cy="217488"/>
          </a:xfrm>
          <a:prstGeom prst="rect">
            <a:avLst/>
          </a:prstGeom>
          <a:gradFill rotWithShape="1">
            <a:gsLst>
              <a:gs pos="0">
                <a:srgbClr val="A6A6A6"/>
              </a:gs>
              <a:gs pos="100000">
                <a:srgbClr val="404040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DA585D7D-BE67-8849-B3F5-BA5F46019D9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315200" y="3048000"/>
            <a:ext cx="762000" cy="11430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D9D9D9"/>
              </a:gs>
              <a:gs pos="100000">
                <a:srgbClr val="595959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1210" name="ZoneTexte 27">
            <a:extLst>
              <a:ext uri="{FF2B5EF4-FFF2-40B4-BE49-F238E27FC236}">
                <a16:creationId xmlns:a16="http://schemas.microsoft.com/office/drawing/2014/main" id="{FFC806C9-B233-E440-A0F3-8D19747A7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200" y="3414713"/>
            <a:ext cx="50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F(t)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8E9F789-9E30-B544-9453-8AB39B18E88D}"/>
              </a:ext>
            </a:extLst>
          </p:cNvPr>
          <p:cNvCxnSpPr/>
          <p:nvPr/>
        </p:nvCxnSpPr>
        <p:spPr>
          <a:xfrm rot="10800000" flipV="1">
            <a:off x="5640388" y="2817813"/>
            <a:ext cx="3503612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12" name="ZoneTexte 31">
            <a:extLst>
              <a:ext uri="{FF2B5EF4-FFF2-40B4-BE49-F238E27FC236}">
                <a16:creationId xmlns:a16="http://schemas.microsoft.com/office/drawing/2014/main" id="{20D14EF7-58A8-664D-AEC4-3227DEAB5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2362200"/>
            <a:ext cx="28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C0FBAD1-ABB8-3541-86FF-ADC1FB74ECB5}"/>
              </a:ext>
            </a:extLst>
          </p:cNvPr>
          <p:cNvCxnSpPr/>
          <p:nvPr/>
        </p:nvCxnSpPr>
        <p:spPr>
          <a:xfrm rot="5400000">
            <a:off x="6396038" y="2813050"/>
            <a:ext cx="163512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5E939B7E-5DD8-6441-A260-FCB6B1B4731C}"/>
              </a:ext>
            </a:extLst>
          </p:cNvPr>
          <p:cNvCxnSpPr/>
          <p:nvPr/>
        </p:nvCxnSpPr>
        <p:spPr>
          <a:xfrm rot="5400000">
            <a:off x="7599363" y="2813050"/>
            <a:ext cx="188912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15" name="ZoneTexte 40">
            <a:extLst>
              <a:ext uri="{FF2B5EF4-FFF2-40B4-BE49-F238E27FC236}">
                <a16:creationId xmlns:a16="http://schemas.microsoft.com/office/drawing/2014/main" id="{C12D9FD5-BDC6-5047-BB89-5D37304A4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2330450"/>
            <a:ext cx="582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L-∆x</a:t>
            </a:r>
          </a:p>
        </p:txBody>
      </p:sp>
      <p:grpSp>
        <p:nvGrpSpPr>
          <p:cNvPr id="51216" name="Grouper 25">
            <a:extLst>
              <a:ext uri="{FF2B5EF4-FFF2-40B4-BE49-F238E27FC236}">
                <a16:creationId xmlns:a16="http://schemas.microsoft.com/office/drawing/2014/main" id="{95BBA9DB-AAEB-8947-BC76-C86D57B87578}"/>
              </a:ext>
            </a:extLst>
          </p:cNvPr>
          <p:cNvGrpSpPr>
            <a:grpSpLocks/>
          </p:cNvGrpSpPr>
          <p:nvPr/>
        </p:nvGrpSpPr>
        <p:grpSpPr bwMode="auto">
          <a:xfrm>
            <a:off x="6883400" y="3784600"/>
            <a:ext cx="1651000" cy="1701800"/>
            <a:chOff x="6883400" y="3784600"/>
            <a:chExt cx="1651000" cy="1701803"/>
          </a:xfrm>
        </p:grpSpPr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BDB0317E-3EA8-9E49-B459-B8AAD5B9B3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7499350" y="3981450"/>
              <a:ext cx="406401" cy="127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1221" name="Ellipse 30">
              <a:extLst>
                <a:ext uri="{FF2B5EF4-FFF2-40B4-BE49-F238E27FC236}">
                  <a16:creationId xmlns:a16="http://schemas.microsoft.com/office/drawing/2014/main" id="{2ADEA5FE-3417-F940-BFEC-5E3CC1981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4400" y="4203700"/>
              <a:ext cx="914400" cy="914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sp>
          <p:nvSpPr>
            <p:cNvPr id="51222" name="Ellipse 32">
              <a:extLst>
                <a:ext uri="{FF2B5EF4-FFF2-40B4-BE49-F238E27FC236}">
                  <a16:creationId xmlns:a16="http://schemas.microsoft.com/office/drawing/2014/main" id="{70832018-99B9-FE48-A35C-DD138706E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4900" y="4406900"/>
              <a:ext cx="558800" cy="520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16B58488-BCC2-DF4B-A406-C3DFD9A77B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7188200" y="4000501"/>
              <a:ext cx="317501" cy="2413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EA0067FB-741D-054B-929B-13AEAA5DE1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7918450" y="3981451"/>
              <a:ext cx="381001" cy="2159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80B85CC7-56E8-E34D-89AE-6EACC2A034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883400" y="4406901"/>
              <a:ext cx="393700" cy="1143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F5B77B83-DD22-144C-A50E-50C94C674C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140700" y="4241801"/>
              <a:ext cx="355600" cy="2159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DBD5BE54-9C70-1140-88C2-2CF4FEBEBC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178800" y="4749802"/>
              <a:ext cx="355600" cy="635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0D566306-40E1-B142-AA3F-A216DFE6BC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039100" y="4991102"/>
              <a:ext cx="342900" cy="279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B4880D67-A221-ED4C-AF1F-2882A51130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6896100" y="4813302"/>
              <a:ext cx="393700" cy="1016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7165B59B-5ACD-154B-AB0A-29C16506E8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137400" y="5029202"/>
              <a:ext cx="304801" cy="2540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559EC5EA-293D-7345-A37C-5D8C452D38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7556500" y="5295903"/>
              <a:ext cx="368301" cy="127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aphicFrame>
        <p:nvGraphicFramePr>
          <p:cNvPr id="33" name="Objet 32">
            <a:extLst>
              <a:ext uri="{FF2B5EF4-FFF2-40B4-BE49-F238E27FC236}">
                <a16:creationId xmlns:a16="http://schemas.microsoft.com/office/drawing/2014/main" id="{302C94D4-EEF9-4146-B60E-15A2C1BBAF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900113" y="5211763"/>
          <a:ext cx="10355263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6" name="Document" r:id="rId7" imgW="5753100" imgH="596900" progId="Word.Document.12">
                  <p:embed/>
                </p:oleObj>
              </mc:Choice>
              <mc:Fallback>
                <p:oleObj name="Document" r:id="rId7" imgW="5753100" imgH="596900" progId="Word.Document.12">
                  <p:embed/>
                  <p:pic>
                    <p:nvPicPr>
                      <p:cNvPr id="0" name="Obje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00113" y="5211763"/>
                        <a:ext cx="10355263" cy="107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 40">
            <a:extLst>
              <a:ext uri="{FF2B5EF4-FFF2-40B4-BE49-F238E27FC236}">
                <a16:creationId xmlns:a16="http://schemas.microsoft.com/office/drawing/2014/main" id="{B4E48B20-38BD-3E4D-8AE7-DB4E1BC062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7413" y="6286500"/>
          <a:ext cx="1459706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7" name="Document" r:id="rId9" imgW="5753100" imgH="177800" progId="Word.Document.12">
                  <p:embed/>
                </p:oleObj>
              </mc:Choice>
              <mc:Fallback>
                <p:oleObj name="Document" r:id="rId9" imgW="5753100" imgH="177800" progId="Word.Document.12">
                  <p:embed/>
                  <p:pic>
                    <p:nvPicPr>
                      <p:cNvPr id="0" name="Obje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413" y="6286500"/>
                        <a:ext cx="14597062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19" name="Image 45">
            <a:extLst>
              <a:ext uri="{FF2B5EF4-FFF2-40B4-BE49-F238E27FC236}">
                <a16:creationId xmlns:a16="http://schemas.microsoft.com/office/drawing/2014/main" id="{60F461B7-4030-FA4B-ACD3-30425E0D4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0" y="9525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 7" descr="fft.tif">
            <a:extLst>
              <a:ext uri="{FF2B5EF4-FFF2-40B4-BE49-F238E27FC236}">
                <a16:creationId xmlns:a16="http://schemas.microsoft.com/office/drawing/2014/main" id="{CA151B03-86E7-B44A-9413-760D61124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4005263"/>
            <a:ext cx="484822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Image 2">
            <a:extLst>
              <a:ext uri="{FF2B5EF4-FFF2-40B4-BE49-F238E27FC236}">
                <a16:creationId xmlns:a16="http://schemas.microsoft.com/office/drawing/2014/main" id="{79EA74D9-EFEB-014C-A02F-988922E67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75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ZoneTexte 3">
            <a:extLst>
              <a:ext uri="{FF2B5EF4-FFF2-40B4-BE49-F238E27FC236}">
                <a16:creationId xmlns:a16="http://schemas.microsoft.com/office/drawing/2014/main" id="{0C833FAC-7459-4646-A7AA-55257912D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39688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200" b="1">
                <a:solidFill>
                  <a:schemeClr val="bg1"/>
                </a:solidFill>
              </a:rPr>
              <a:t>AFMIR Technique</a:t>
            </a:r>
          </a:p>
        </p:txBody>
      </p:sp>
      <p:pic>
        <p:nvPicPr>
          <p:cNvPr id="61445" name="Image 6" descr="temporel.tif">
            <a:extLst>
              <a:ext uri="{FF2B5EF4-FFF2-40B4-BE49-F238E27FC236}">
                <a16:creationId xmlns:a16="http://schemas.microsoft.com/office/drawing/2014/main" id="{962B69F3-C466-6240-A309-1A5BCFE2C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512888"/>
            <a:ext cx="48117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ZoneTexte 8">
            <a:extLst>
              <a:ext uri="{FF2B5EF4-FFF2-40B4-BE49-F238E27FC236}">
                <a16:creationId xmlns:a16="http://schemas.microsoft.com/office/drawing/2014/main" id="{773AF207-C4C0-D540-93C6-CC9036AB0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22325"/>
            <a:ext cx="5045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200" b="1"/>
              <a:t>Mesure classique</a:t>
            </a:r>
            <a:endParaRPr lang="fr-FR" altLang="fr-FR" sz="320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DFC8E70-14E5-EE4B-AA18-4D3BE1096C68}"/>
              </a:ext>
            </a:extLst>
          </p:cNvPr>
          <p:cNvCxnSpPr/>
          <p:nvPr/>
        </p:nvCxnSpPr>
        <p:spPr>
          <a:xfrm flipV="1">
            <a:off x="1322388" y="2760663"/>
            <a:ext cx="0" cy="1347787"/>
          </a:xfrm>
          <a:prstGeom prst="straightConnector1">
            <a:avLst/>
          </a:prstGeom>
          <a:ln w="19050" cmpd="sng">
            <a:solidFill>
              <a:srgbClr val="FF66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48" name="ZoneTexte 14">
            <a:extLst>
              <a:ext uri="{FF2B5EF4-FFF2-40B4-BE49-F238E27FC236}">
                <a16:creationId xmlns:a16="http://schemas.microsoft.com/office/drawing/2014/main" id="{2B01B4E4-0A36-4949-BCD5-56C8DF9F8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4108450"/>
            <a:ext cx="1262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Laser shoot</a:t>
            </a:r>
          </a:p>
        </p:txBody>
      </p:sp>
      <p:sp>
        <p:nvSpPr>
          <p:cNvPr id="61449" name="ZoneTexte 15">
            <a:extLst>
              <a:ext uri="{FF2B5EF4-FFF2-40B4-BE49-F238E27FC236}">
                <a16:creationId xmlns:a16="http://schemas.microsoft.com/office/drawing/2014/main" id="{F616F86E-7CDE-E448-ABAD-65E2839AF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00" y="4441825"/>
            <a:ext cx="81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modes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A6CFDAA-F90C-EC48-97FA-C5FA31807D4F}"/>
              </a:ext>
            </a:extLst>
          </p:cNvPr>
          <p:cNvCxnSpPr/>
          <p:nvPr/>
        </p:nvCxnSpPr>
        <p:spPr>
          <a:xfrm flipH="1">
            <a:off x="4471988" y="4860925"/>
            <a:ext cx="265112" cy="925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FB8C537-DB86-F349-AC04-CDD0BC61D7E9}"/>
              </a:ext>
            </a:extLst>
          </p:cNvPr>
          <p:cNvCxnSpPr/>
          <p:nvPr/>
        </p:nvCxnSpPr>
        <p:spPr>
          <a:xfrm flipH="1">
            <a:off x="4859338" y="4979988"/>
            <a:ext cx="77787" cy="806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0526A5A-6B47-F84B-B872-90B5985C232C}"/>
              </a:ext>
            </a:extLst>
          </p:cNvPr>
          <p:cNvCxnSpPr/>
          <p:nvPr/>
        </p:nvCxnSpPr>
        <p:spPr>
          <a:xfrm flipH="1">
            <a:off x="3797300" y="4737100"/>
            <a:ext cx="763588" cy="539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8AF6833-3F9D-AE48-96DB-2260139838DD}"/>
              </a:ext>
            </a:extLst>
          </p:cNvPr>
          <p:cNvCxnSpPr/>
          <p:nvPr/>
        </p:nvCxnSpPr>
        <p:spPr>
          <a:xfrm flipH="1">
            <a:off x="3414713" y="4627563"/>
            <a:ext cx="1146175" cy="133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3C8B504-4C01-6749-9262-60249FBDE2D1}"/>
              </a:ext>
            </a:extLst>
          </p:cNvPr>
          <p:cNvCxnSpPr/>
          <p:nvPr/>
        </p:nvCxnSpPr>
        <p:spPr>
          <a:xfrm flipH="1">
            <a:off x="3224213" y="4560888"/>
            <a:ext cx="13366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Image 30" descr="anim-ishape0.jpeg">
            <a:extLst>
              <a:ext uri="{FF2B5EF4-FFF2-40B4-BE49-F238E27FC236}">
                <a16:creationId xmlns:a16="http://schemas.microsoft.com/office/drawing/2014/main" id="{8E717FC4-F4BD-5542-8D53-621EBB21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/>
          <a:stretch>
            <a:fillRect/>
          </a:stretch>
        </p:blipFill>
        <p:spPr bwMode="auto">
          <a:xfrm>
            <a:off x="5843588" y="1531938"/>
            <a:ext cx="32861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 descr="anim-ishape1.jpeg">
            <a:extLst>
              <a:ext uri="{FF2B5EF4-FFF2-40B4-BE49-F238E27FC236}">
                <a16:creationId xmlns:a16="http://schemas.microsoft.com/office/drawing/2014/main" id="{791E4659-0C1C-FC4C-848D-F6717015E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2760663"/>
            <a:ext cx="3303587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 descr="anim-ishape4.jpeg">
            <a:extLst>
              <a:ext uri="{FF2B5EF4-FFF2-40B4-BE49-F238E27FC236}">
                <a16:creationId xmlns:a16="http://schemas.microsoft.com/office/drawing/2014/main" id="{36E48C2C-0D37-6142-9C07-5F0758571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4108450"/>
            <a:ext cx="32861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EDD8D6-C17E-2F48-86FA-90E80978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038350"/>
            <a:ext cx="239395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87DFE2-A4D7-D440-8D34-EF1BB5A6FCF4}"/>
              </a:ext>
            </a:extLst>
          </p:cNvPr>
          <p:cNvSpPr/>
          <p:nvPr/>
        </p:nvSpPr>
        <p:spPr>
          <a:xfrm>
            <a:off x="26988" y="20638"/>
            <a:ext cx="9024937" cy="801687"/>
          </a:xfrm>
          <a:prstGeom prst="rect">
            <a:avLst/>
          </a:prstGeom>
          <a:gradFill flip="none" rotWithShape="1">
            <a:gsLst>
              <a:gs pos="0">
                <a:srgbClr val="236F93"/>
              </a:gs>
              <a:gs pos="100000">
                <a:srgbClr val="319ACB"/>
              </a:gs>
            </a:gsLst>
            <a:lin ang="0" scaled="1"/>
            <a:tileRect/>
          </a:gradFill>
          <a:ln>
            <a:noFill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4185E3-A6EC-DA4D-B60E-30BDBC76CC4D}"/>
              </a:ext>
            </a:extLst>
          </p:cNvPr>
          <p:cNvSpPr/>
          <p:nvPr/>
        </p:nvSpPr>
        <p:spPr>
          <a:xfrm>
            <a:off x="36513" y="0"/>
            <a:ext cx="9015412" cy="822325"/>
          </a:xfrm>
          <a:prstGeom prst="rect">
            <a:avLst/>
          </a:prstGeom>
          <a:blipFill rotWithShape="1">
            <a:blip r:embed="rId2">
              <a:alphaModFix amt="10000"/>
            </a:blip>
            <a:tile tx="0" ty="0" sx="100000" sy="100000" flip="none" algn="tl"/>
          </a:blipFill>
          <a:ln>
            <a:noFill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306744-315E-7B4F-840A-16E12ABDBBE2}"/>
              </a:ext>
            </a:extLst>
          </p:cNvPr>
          <p:cNvSpPr txBox="1"/>
          <p:nvPr/>
        </p:nvSpPr>
        <p:spPr>
          <a:xfrm>
            <a:off x="100013" y="117475"/>
            <a:ext cx="8154987" cy="5842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</a:rPr>
              <a:t>AFMIR et spectroscopie</a:t>
            </a:r>
            <a:endParaRPr lang="fr-FR" sz="3200" b="1" i="1" dirty="0">
              <a:solidFill>
                <a:schemeClr val="bg1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ED504DE-5360-E645-A0DD-09BA913E3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8" t="5673" r="1608"/>
          <a:stretch>
            <a:fillRect/>
          </a:stretch>
        </p:blipFill>
        <p:spPr bwMode="auto">
          <a:xfrm>
            <a:off x="131763" y="3454400"/>
            <a:ext cx="8999537" cy="2151063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2470" name="Rectangle 7">
            <a:extLst>
              <a:ext uri="{FF2B5EF4-FFF2-40B4-BE49-F238E27FC236}">
                <a16:creationId xmlns:a16="http://schemas.microsoft.com/office/drawing/2014/main" id="{96E5FBA6-D3D8-8B48-A506-902762739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4375"/>
            <a:ext cx="2833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>
                <a:latin typeface="Cambria" panose="02040503050406030204" pitchFamily="18" charset="0"/>
                <a:sym typeface="Helvetica" pitchFamily="2" charset="0"/>
              </a:rPr>
              <a:t>Polystyrene</a:t>
            </a:r>
            <a:endParaRPr lang="fr-FR" altLang="fr-FR" sz="2000">
              <a:latin typeface="Cambria" panose="02040503050406030204" pitchFamily="18" charset="0"/>
            </a:endParaRPr>
          </a:p>
        </p:txBody>
      </p:sp>
      <p:sp>
        <p:nvSpPr>
          <p:cNvPr id="62471" name="ZoneTexte 2">
            <a:extLst>
              <a:ext uri="{FF2B5EF4-FFF2-40B4-BE49-F238E27FC236}">
                <a16:creationId xmlns:a16="http://schemas.microsoft.com/office/drawing/2014/main" id="{A1D46EB4-C00D-8846-85AF-5C60917AA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2024063"/>
            <a:ext cx="7780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Les spectres AFM-IR sont identiques à ceux obtenus en FTIR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5073F71A-C16F-3444-AF87-094A6A444CB0}"/>
              </a:ext>
            </a:extLst>
          </p:cNvPr>
          <p:cNvSpPr/>
          <p:nvPr/>
        </p:nvSpPr>
        <p:spPr bwMode="auto">
          <a:xfrm>
            <a:off x="1180307" y="4577966"/>
            <a:ext cx="2850158" cy="281147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lg" len="lg"/>
          </a:ln>
          <a:effectLst/>
          <a:scene3d>
            <a:camera prst="orthographicFront">
              <a:rot lat="19864102" lon="6838478" rev="4519651"/>
            </a:camera>
            <a:lightRig rig="threePt" dir="t"/>
          </a:scene3d>
          <a:sp3d extrusionH="127000"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63491" name="Group 13">
            <a:extLst>
              <a:ext uri="{FF2B5EF4-FFF2-40B4-BE49-F238E27FC236}">
                <a16:creationId xmlns:a16="http://schemas.microsoft.com/office/drawing/2014/main" id="{EF19BAA4-D828-DC4D-8E01-BCEA57B16633}"/>
              </a:ext>
            </a:extLst>
          </p:cNvPr>
          <p:cNvGrpSpPr>
            <a:grpSpLocks/>
          </p:cNvGrpSpPr>
          <p:nvPr/>
        </p:nvGrpSpPr>
        <p:grpSpPr bwMode="auto">
          <a:xfrm>
            <a:off x="1928813" y="5173663"/>
            <a:ext cx="1419225" cy="1281112"/>
            <a:chOff x="2834720" y="4998717"/>
            <a:chExt cx="1590679" cy="132588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3E3C82F-8E61-3742-95B7-5616182801AB}"/>
                </a:ext>
              </a:extLst>
            </p:cNvPr>
            <p:cNvSpPr/>
            <p:nvPr/>
          </p:nvSpPr>
          <p:spPr bwMode="auto">
            <a:xfrm>
              <a:off x="2834720" y="4998717"/>
              <a:ext cx="1590679" cy="1325883"/>
            </a:xfrm>
            <a:prstGeom prst="rect">
              <a:avLst/>
            </a:prstGeom>
            <a:solidFill>
              <a:srgbClr val="0070C0"/>
            </a:solidFill>
            <a:ln w="38100" cap="flat" cmpd="sng">
              <a:noFill/>
              <a:prstDash val="solid"/>
              <a:round/>
              <a:headEnd type="none" w="sm" len="sm"/>
              <a:tailEnd type="none" w="lg" len="lg"/>
            </a:ln>
            <a:effectLst/>
            <a:scene3d>
              <a:camera prst="orthographicFront">
                <a:rot lat="19864102" lon="6838478" rev="4519651"/>
              </a:camera>
              <a:lightRig rig="threePt" dir="t"/>
            </a:scene3d>
            <a:sp3d extrusionH="38100"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985AD03-A9BD-8040-A460-6F3BCA58E842}"/>
                </a:ext>
              </a:extLst>
            </p:cNvPr>
            <p:cNvSpPr/>
            <p:nvPr/>
          </p:nvSpPr>
          <p:spPr bwMode="auto">
            <a:xfrm>
              <a:off x="2943071" y="5479551"/>
              <a:ext cx="333699" cy="244379"/>
            </a:xfrm>
            <a:prstGeom prst="ellipse">
              <a:avLst/>
            </a:prstGeom>
            <a:solidFill>
              <a:srgbClr val="92D050"/>
            </a:solidFill>
            <a:ln w="38100" cap="flat" cmpd="sng">
              <a:noFill/>
              <a:prstDash val="solid"/>
              <a:round/>
              <a:headEnd type="none" w="sm" len="sm"/>
              <a:tailEnd type="none" w="lg" len="lg"/>
            </a:ln>
            <a:effectLst/>
            <a:scene3d>
              <a:camera prst="orthographicFront">
                <a:rot lat="19864102" lon="6838478" rev="4519651"/>
              </a:camera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66F750C-4E77-7A44-9D2B-37A98ABFF4D0}"/>
                </a:ext>
              </a:extLst>
            </p:cNvPr>
            <p:cNvSpPr/>
            <p:nvPr/>
          </p:nvSpPr>
          <p:spPr bwMode="auto">
            <a:xfrm>
              <a:off x="3558220" y="5470922"/>
              <a:ext cx="200219" cy="183284"/>
            </a:xfrm>
            <a:prstGeom prst="ellipse">
              <a:avLst/>
            </a:prstGeom>
            <a:solidFill>
              <a:srgbClr val="92D050"/>
            </a:solidFill>
            <a:ln w="38100" cap="flat" cmpd="sng">
              <a:noFill/>
              <a:prstDash val="solid"/>
              <a:round/>
              <a:headEnd type="none" w="sm" len="sm"/>
              <a:tailEnd type="none" w="lg" len="lg"/>
            </a:ln>
            <a:effectLst/>
            <a:scene3d>
              <a:camera prst="orthographicFront">
                <a:rot lat="19864102" lon="6838478" rev="4519651"/>
              </a:camera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B1D01DE-1970-144F-A3AA-BC1DC9B259BF}"/>
                </a:ext>
              </a:extLst>
            </p:cNvPr>
            <p:cNvSpPr/>
            <p:nvPr/>
          </p:nvSpPr>
          <p:spPr bwMode="auto">
            <a:xfrm>
              <a:off x="3299800" y="5663429"/>
              <a:ext cx="266959" cy="183284"/>
            </a:xfrm>
            <a:prstGeom prst="ellipse">
              <a:avLst/>
            </a:prstGeom>
            <a:solidFill>
              <a:srgbClr val="92D050"/>
            </a:solidFill>
            <a:ln w="38100" cap="flat" cmpd="sng">
              <a:noFill/>
              <a:prstDash val="solid"/>
              <a:round/>
              <a:headEnd type="none" w="sm" len="sm"/>
              <a:tailEnd type="none" w="lg" len="lg"/>
            </a:ln>
            <a:effectLst/>
            <a:scene3d>
              <a:camera prst="orthographicFront">
                <a:rot lat="19864102" lon="6838478" rev="4519651"/>
              </a:camera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831E27F-3330-0A40-B8C4-77D931C29F33}"/>
                </a:ext>
              </a:extLst>
            </p:cNvPr>
            <p:cNvSpPr/>
            <p:nvPr/>
          </p:nvSpPr>
          <p:spPr bwMode="auto">
            <a:xfrm>
              <a:off x="3247078" y="5317684"/>
              <a:ext cx="400438" cy="244379"/>
            </a:xfrm>
            <a:prstGeom prst="ellipse">
              <a:avLst/>
            </a:prstGeom>
            <a:solidFill>
              <a:srgbClr val="92D050"/>
            </a:solidFill>
            <a:ln w="38100" cap="flat" cmpd="sng">
              <a:noFill/>
              <a:prstDash val="solid"/>
              <a:round/>
              <a:headEnd type="none" w="sm" len="sm"/>
              <a:tailEnd type="none" w="lg" len="lg"/>
            </a:ln>
            <a:effectLst/>
            <a:scene3d>
              <a:camera prst="orthographicFront">
                <a:rot lat="19864102" lon="6838478" rev="4519651"/>
              </a:camera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6B015A2-9954-FD4C-838A-E042C50C4B79}"/>
                </a:ext>
              </a:extLst>
            </p:cNvPr>
            <p:cNvSpPr/>
            <p:nvPr/>
          </p:nvSpPr>
          <p:spPr bwMode="auto">
            <a:xfrm>
              <a:off x="3586945" y="5594963"/>
              <a:ext cx="467178" cy="366568"/>
            </a:xfrm>
            <a:prstGeom prst="ellipse">
              <a:avLst/>
            </a:prstGeom>
            <a:solidFill>
              <a:srgbClr val="92D050"/>
            </a:solidFill>
            <a:ln w="38100" cap="flat" cmpd="sng">
              <a:noFill/>
              <a:prstDash val="solid"/>
              <a:round/>
              <a:headEnd type="none" w="sm" len="sm"/>
              <a:tailEnd type="none" w="lg" len="lg"/>
            </a:ln>
            <a:effectLst/>
            <a:scene3d>
              <a:camera prst="orthographicFront">
                <a:rot lat="19864102" lon="6838478" rev="4519651"/>
              </a:camera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9EBA4E9-D8FB-EC46-992C-5D3A10A5F67B}"/>
                </a:ext>
              </a:extLst>
            </p:cNvPr>
            <p:cNvSpPr/>
            <p:nvPr/>
          </p:nvSpPr>
          <p:spPr bwMode="auto">
            <a:xfrm>
              <a:off x="3872045" y="5405166"/>
              <a:ext cx="133479" cy="61095"/>
            </a:xfrm>
            <a:prstGeom prst="ellipse">
              <a:avLst/>
            </a:prstGeom>
            <a:solidFill>
              <a:srgbClr val="92D050"/>
            </a:solidFill>
            <a:ln w="38100" cap="flat" cmpd="sng">
              <a:noFill/>
              <a:prstDash val="solid"/>
              <a:round/>
              <a:headEnd type="none" w="sm" len="sm"/>
              <a:tailEnd type="none" w="lg" len="lg"/>
            </a:ln>
            <a:effectLst/>
            <a:scene3d>
              <a:camera prst="orthographicFront">
                <a:rot lat="19864102" lon="6838478" rev="4519651"/>
              </a:camera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4B0A52D-F02C-C94C-8EE1-831D6FA50908}"/>
                </a:ext>
              </a:extLst>
            </p:cNvPr>
            <p:cNvSpPr/>
            <p:nvPr/>
          </p:nvSpPr>
          <p:spPr bwMode="auto">
            <a:xfrm>
              <a:off x="4048400" y="5478680"/>
              <a:ext cx="200219" cy="244379"/>
            </a:xfrm>
            <a:prstGeom prst="ellipse">
              <a:avLst/>
            </a:prstGeom>
            <a:solidFill>
              <a:srgbClr val="92D050"/>
            </a:solidFill>
            <a:ln w="38100" cap="flat" cmpd="sng">
              <a:noFill/>
              <a:prstDash val="solid"/>
              <a:round/>
              <a:headEnd type="none" w="sm" len="sm"/>
              <a:tailEnd type="none" w="lg" len="lg"/>
            </a:ln>
            <a:effectLst/>
            <a:scene3d>
              <a:camera prst="orthographicFront">
                <a:rot lat="19864102" lon="6838478" rev="4519651"/>
              </a:camera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Chord 18">
            <a:extLst>
              <a:ext uri="{FF2B5EF4-FFF2-40B4-BE49-F238E27FC236}">
                <a16:creationId xmlns:a16="http://schemas.microsoft.com/office/drawing/2014/main" id="{3D58F91F-ED11-7345-823A-3FD64FBFC19F}"/>
              </a:ext>
            </a:extLst>
          </p:cNvPr>
          <p:cNvSpPr/>
          <p:nvPr/>
        </p:nvSpPr>
        <p:spPr bwMode="auto">
          <a:xfrm>
            <a:off x="2432050" y="5570538"/>
            <a:ext cx="604838" cy="307975"/>
          </a:xfrm>
          <a:prstGeom prst="chord">
            <a:avLst>
              <a:gd name="adj1" fmla="val 4143698"/>
              <a:gd name="adj2" fmla="val 1713523"/>
            </a:avLst>
          </a:prstGeom>
          <a:solidFill>
            <a:srgbClr val="FF0000">
              <a:alpha val="62000"/>
            </a:srgbClr>
          </a:solidFill>
          <a:ln w="38100" cap="flat" cmpd="sng" algn="ctr">
            <a:noFill/>
            <a:prstDash val="solid"/>
            <a:round/>
            <a:headEnd type="none" w="sm" len="sm"/>
            <a:tailEnd type="none" w="lg" len="lg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="1">
              <a:latin typeface="Times New Roman" pitchFamily="18" charset="0"/>
            </a:endParaRPr>
          </a:p>
        </p:txBody>
      </p:sp>
      <p:pic>
        <p:nvPicPr>
          <p:cNvPr id="63493" name="Picture 30" descr="IR Meter Optimized Signal _crop">
            <a:extLst>
              <a:ext uri="{FF2B5EF4-FFF2-40B4-BE49-F238E27FC236}">
                <a16:creationId xmlns:a16="http://schemas.microsoft.com/office/drawing/2014/main" id="{09A0250B-B1EA-4B44-9318-5CE1AA04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5045075"/>
            <a:ext cx="31686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5">
            <a:extLst>
              <a:ext uri="{FF2B5EF4-FFF2-40B4-BE49-F238E27FC236}">
                <a16:creationId xmlns:a16="http://schemas.microsoft.com/office/drawing/2014/main" id="{DE5FC395-B76A-4D4E-A799-26673CC239DB}"/>
              </a:ext>
            </a:extLst>
          </p:cNvPr>
          <p:cNvGrpSpPr>
            <a:grpSpLocks/>
          </p:cNvGrpSpPr>
          <p:nvPr/>
        </p:nvGrpSpPr>
        <p:grpSpPr bwMode="auto">
          <a:xfrm>
            <a:off x="6937375" y="4292600"/>
            <a:ext cx="2098675" cy="881063"/>
            <a:chOff x="7393579" y="2778267"/>
            <a:chExt cx="2273798" cy="8809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BFEEE21-3C63-CE45-9887-894301EA0981}"/>
                </a:ext>
              </a:extLst>
            </p:cNvPr>
            <p:cNvSpPr/>
            <p:nvPr/>
          </p:nvSpPr>
          <p:spPr>
            <a:xfrm>
              <a:off x="8277643" y="2778267"/>
              <a:ext cx="1389734" cy="5841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FF0000"/>
                  </a:solidFill>
                  <a:latin typeface="+mj-lt"/>
                </a:rPr>
                <a:t>Contact Resonant</a:t>
              </a:r>
            </a:p>
          </p:txBody>
        </p:sp>
        <p:cxnSp>
          <p:nvCxnSpPr>
            <p:cNvPr id="63526" name="Straight Arrow Connector 33">
              <a:extLst>
                <a:ext uri="{FF2B5EF4-FFF2-40B4-BE49-F238E27FC236}">
                  <a16:creationId xmlns:a16="http://schemas.microsoft.com/office/drawing/2014/main" id="{5D7310DF-CBED-8E4B-8FB9-9A85C9A1CB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393579" y="3082836"/>
              <a:ext cx="888272" cy="576356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3495" name="Picture 2">
            <a:extLst>
              <a:ext uri="{FF2B5EF4-FFF2-40B4-BE49-F238E27FC236}">
                <a16:creationId xmlns:a16="http://schemas.microsoft.com/office/drawing/2014/main" id="{F8798131-324E-F144-9317-60D3F7D3C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514475"/>
            <a:ext cx="31908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6" name="Group 1">
            <a:extLst>
              <a:ext uri="{FF2B5EF4-FFF2-40B4-BE49-F238E27FC236}">
                <a16:creationId xmlns:a16="http://schemas.microsoft.com/office/drawing/2014/main" id="{654D3485-C605-6F43-A954-119C15DF2511}"/>
              </a:ext>
            </a:extLst>
          </p:cNvPr>
          <p:cNvGrpSpPr>
            <a:grpSpLocks/>
          </p:cNvGrpSpPr>
          <p:nvPr/>
        </p:nvGrpSpPr>
        <p:grpSpPr bwMode="auto">
          <a:xfrm rot="-7020000">
            <a:off x="3422651" y="3506787"/>
            <a:ext cx="1281112" cy="3103563"/>
            <a:chOff x="937389" y="869703"/>
            <a:chExt cx="1280160" cy="3102183"/>
          </a:xfrm>
        </p:grpSpPr>
        <p:sp>
          <p:nvSpPr>
            <p:cNvPr id="41" name="Trapezoid 40">
              <a:extLst>
                <a:ext uri="{FF2B5EF4-FFF2-40B4-BE49-F238E27FC236}">
                  <a16:creationId xmlns:a16="http://schemas.microsoft.com/office/drawing/2014/main" id="{C6AD27D9-6D97-674D-BE51-BD6BEAA827FA}"/>
                </a:ext>
              </a:extLst>
            </p:cNvPr>
            <p:cNvSpPr/>
            <p:nvPr/>
          </p:nvSpPr>
          <p:spPr bwMode="auto">
            <a:xfrm>
              <a:off x="938386" y="3879256"/>
              <a:ext cx="1280161" cy="92034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Trapezoid 41">
              <a:extLst>
                <a:ext uri="{FF2B5EF4-FFF2-40B4-BE49-F238E27FC236}">
                  <a16:creationId xmlns:a16="http://schemas.microsoft.com/office/drawing/2014/main" id="{64AFE35B-268B-7246-BD00-F735726B6F34}"/>
                </a:ext>
              </a:extLst>
            </p:cNvPr>
            <p:cNvSpPr/>
            <p:nvPr/>
          </p:nvSpPr>
          <p:spPr bwMode="auto">
            <a:xfrm>
              <a:off x="983909" y="3605060"/>
              <a:ext cx="1189740" cy="90447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Trapezoid 43">
              <a:extLst>
                <a:ext uri="{FF2B5EF4-FFF2-40B4-BE49-F238E27FC236}">
                  <a16:creationId xmlns:a16="http://schemas.microsoft.com/office/drawing/2014/main" id="{8A56AE3D-7AF7-2643-BEBA-7404E0F0C16D}"/>
                </a:ext>
              </a:extLst>
            </p:cNvPr>
            <p:cNvSpPr/>
            <p:nvPr/>
          </p:nvSpPr>
          <p:spPr bwMode="auto">
            <a:xfrm>
              <a:off x="1026999" y="3334658"/>
              <a:ext cx="1097734" cy="90448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Trapezoid 44">
              <a:extLst>
                <a:ext uri="{FF2B5EF4-FFF2-40B4-BE49-F238E27FC236}">
                  <a16:creationId xmlns:a16="http://schemas.microsoft.com/office/drawing/2014/main" id="{8E442128-A8DF-5C40-85B7-23DA0919D72A}"/>
                </a:ext>
              </a:extLst>
            </p:cNvPr>
            <p:cNvSpPr/>
            <p:nvPr/>
          </p:nvSpPr>
          <p:spPr bwMode="auto">
            <a:xfrm>
              <a:off x="1074322" y="3056135"/>
              <a:ext cx="1007314" cy="90447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4E79AC6D-ED3A-3D46-BC45-98F54C780874}"/>
                </a:ext>
              </a:extLst>
            </p:cNvPr>
            <p:cNvSpPr/>
            <p:nvPr/>
          </p:nvSpPr>
          <p:spPr bwMode="auto">
            <a:xfrm>
              <a:off x="1120653" y="2778579"/>
              <a:ext cx="915307" cy="92034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8F3F0DEC-8D5A-1943-887B-82AB60520602}"/>
                </a:ext>
              </a:extLst>
            </p:cNvPr>
            <p:cNvSpPr/>
            <p:nvPr/>
          </p:nvSpPr>
          <p:spPr bwMode="auto">
            <a:xfrm>
              <a:off x="1167709" y="2511478"/>
              <a:ext cx="821714" cy="90447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Trapezoid 47">
              <a:extLst>
                <a:ext uri="{FF2B5EF4-FFF2-40B4-BE49-F238E27FC236}">
                  <a16:creationId xmlns:a16="http://schemas.microsoft.com/office/drawing/2014/main" id="{8AC395DB-95DA-B446-A96F-BB0B52690B08}"/>
                </a:ext>
              </a:extLst>
            </p:cNvPr>
            <p:cNvSpPr/>
            <p:nvPr/>
          </p:nvSpPr>
          <p:spPr bwMode="auto">
            <a:xfrm>
              <a:off x="1212566" y="2230013"/>
              <a:ext cx="731293" cy="92034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AE87D8EB-1D48-9440-97B2-95D498624005}"/>
                </a:ext>
              </a:extLst>
            </p:cNvPr>
            <p:cNvSpPr/>
            <p:nvPr/>
          </p:nvSpPr>
          <p:spPr bwMode="auto">
            <a:xfrm>
              <a:off x="1259203" y="1959639"/>
              <a:ext cx="639287" cy="92034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Trapezoid 49">
              <a:extLst>
                <a:ext uri="{FF2B5EF4-FFF2-40B4-BE49-F238E27FC236}">
                  <a16:creationId xmlns:a16="http://schemas.microsoft.com/office/drawing/2014/main" id="{9950455D-03AB-3D41-94C7-82E7D9AFDA0A}"/>
                </a:ext>
              </a:extLst>
            </p:cNvPr>
            <p:cNvSpPr/>
            <p:nvPr/>
          </p:nvSpPr>
          <p:spPr bwMode="auto">
            <a:xfrm>
              <a:off x="1304065" y="1690044"/>
              <a:ext cx="547281" cy="90448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Trapezoid 51">
              <a:extLst>
                <a:ext uri="{FF2B5EF4-FFF2-40B4-BE49-F238E27FC236}">
                  <a16:creationId xmlns:a16="http://schemas.microsoft.com/office/drawing/2014/main" id="{93FD8253-4F2D-A94E-AFE1-2627E3FB940B}"/>
                </a:ext>
              </a:extLst>
            </p:cNvPr>
            <p:cNvSpPr/>
            <p:nvPr/>
          </p:nvSpPr>
          <p:spPr bwMode="auto">
            <a:xfrm>
              <a:off x="1351029" y="1411434"/>
              <a:ext cx="456860" cy="92034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Trapezoid 52">
              <a:extLst>
                <a:ext uri="{FF2B5EF4-FFF2-40B4-BE49-F238E27FC236}">
                  <a16:creationId xmlns:a16="http://schemas.microsoft.com/office/drawing/2014/main" id="{FF9C0891-7D2E-F542-87DA-7551D1A3368C}"/>
                </a:ext>
              </a:extLst>
            </p:cNvPr>
            <p:cNvSpPr/>
            <p:nvPr/>
          </p:nvSpPr>
          <p:spPr bwMode="auto">
            <a:xfrm>
              <a:off x="1399353" y="1142227"/>
              <a:ext cx="366439" cy="90447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Trapezoid 53">
              <a:extLst>
                <a:ext uri="{FF2B5EF4-FFF2-40B4-BE49-F238E27FC236}">
                  <a16:creationId xmlns:a16="http://schemas.microsoft.com/office/drawing/2014/main" id="{01F35ED6-AD5A-BA49-BDEF-36F1D9661930}"/>
                </a:ext>
              </a:extLst>
            </p:cNvPr>
            <p:cNvSpPr/>
            <p:nvPr/>
          </p:nvSpPr>
          <p:spPr bwMode="auto">
            <a:xfrm>
              <a:off x="1443609" y="868551"/>
              <a:ext cx="272847" cy="92034"/>
            </a:xfrm>
            <a:prstGeom prst="trapezoid">
              <a:avLst>
                <a:gd name="adj" fmla="val 42390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81000">
                  <a:srgbClr val="FF0000">
                    <a:lumMod val="100000"/>
                    <a:alpha val="40000"/>
                  </a:srgbClr>
                </a:gs>
                <a:gs pos="50000">
                  <a:srgbClr val="FF0000">
                    <a:lumMod val="100000"/>
                    <a:alpha val="60000"/>
                  </a:srgbClr>
                </a:gs>
                <a:gs pos="17000">
                  <a:srgbClr val="FF0000">
                    <a:alpha val="40000"/>
                  </a:srgbClr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</a:gradFill>
            <a:ln w="38100">
              <a:noFill/>
              <a:miter lim="800000"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98FA945B-F0C5-664C-95D4-E4A96A562BC6}"/>
              </a:ext>
            </a:extLst>
          </p:cNvPr>
          <p:cNvSpPr/>
          <p:nvPr/>
        </p:nvSpPr>
        <p:spPr bwMode="auto">
          <a:xfrm rot="3900000">
            <a:off x="6225076" y="2898547"/>
            <a:ext cx="1525300" cy="13199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lg" len="lg"/>
          </a:ln>
          <a:effectLst/>
          <a:scene3d>
            <a:camera prst="isometricOffAxis1Top"/>
            <a:lightRig rig="threePt" dir="t"/>
          </a:scene3d>
          <a:sp3d extrusionH="1905000"/>
        </p:spPr>
        <p:txBody>
          <a:bodyPr wrap="none" anchor="ctr"/>
          <a:lstStyle/>
          <a:p>
            <a:pPr algn="ctr">
              <a:defRPr/>
            </a:pPr>
            <a:endParaRPr lang="en-US" sz="2000" b="1">
              <a:latin typeface="Times New Roman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87C5A43-1169-094F-BAB1-762F412D5625}"/>
              </a:ext>
            </a:extLst>
          </p:cNvPr>
          <p:cNvSpPr txBox="1"/>
          <p:nvPr/>
        </p:nvSpPr>
        <p:spPr>
          <a:xfrm rot="20100000">
            <a:off x="5283200" y="3730625"/>
            <a:ext cx="15303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</a:rPr>
              <a:t>Laser accordable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5EB9E92-F3E1-2849-B951-DDF342852543}"/>
              </a:ext>
            </a:extLst>
          </p:cNvPr>
          <p:cNvSpPr/>
          <p:nvPr/>
        </p:nvSpPr>
        <p:spPr bwMode="auto">
          <a:xfrm rot="11132965">
            <a:off x="2537472" y="5202253"/>
            <a:ext cx="338598" cy="530748"/>
          </a:xfrm>
          <a:prstGeom prst="triangle">
            <a:avLst/>
          </a:prstGeom>
          <a:solidFill>
            <a:srgbClr val="BFBFBF"/>
          </a:solidFill>
          <a:ln w="38100" cap="flat" cmpd="sng" algn="ctr">
            <a:noFill/>
            <a:prstDash val="solid"/>
            <a:round/>
            <a:headEnd type="none" w="sm" len="sm"/>
            <a:tailEnd type="none" w="lg" len="lg"/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algn="ctr">
              <a:defRPr/>
            </a:pPr>
            <a:endParaRPr lang="en-US" sz="2000" b="1">
              <a:latin typeface="Times New Roman" pitchFamily="18" charset="0"/>
            </a:endParaRPr>
          </a:p>
        </p:txBody>
      </p:sp>
      <p:sp>
        <p:nvSpPr>
          <p:cNvPr id="71" name="Freeform 7">
            <a:extLst>
              <a:ext uri="{FF2B5EF4-FFF2-40B4-BE49-F238E27FC236}">
                <a16:creationId xmlns:a16="http://schemas.microsoft.com/office/drawing/2014/main" id="{FB11AC23-11E5-5F4B-A9CA-4517C6819337}"/>
              </a:ext>
            </a:extLst>
          </p:cNvPr>
          <p:cNvSpPr>
            <a:spLocks noChangeAspect="1"/>
          </p:cNvSpPr>
          <p:nvPr/>
        </p:nvSpPr>
        <p:spPr bwMode="auto">
          <a:xfrm rot="375717" flipH="1">
            <a:off x="-71154" y="4529521"/>
            <a:ext cx="3014180" cy="645931"/>
          </a:xfrm>
          <a:custGeom>
            <a:avLst/>
            <a:gdLst/>
            <a:ahLst/>
            <a:cxnLst>
              <a:cxn ang="0">
                <a:pos x="0" y="1167"/>
              </a:cxn>
              <a:cxn ang="0">
                <a:pos x="587" y="740"/>
              </a:cxn>
              <a:cxn ang="0">
                <a:pos x="1440" y="740"/>
              </a:cxn>
              <a:cxn ang="0">
                <a:pos x="2054" y="140"/>
              </a:cxn>
              <a:cxn ang="0">
                <a:pos x="2512" y="0"/>
              </a:cxn>
            </a:cxnLst>
            <a:rect l="0" t="0" r="r" b="b"/>
            <a:pathLst>
              <a:path w="2512" h="1167">
                <a:moveTo>
                  <a:pt x="0" y="1167"/>
                </a:moveTo>
                <a:cubicBezTo>
                  <a:pt x="173" y="989"/>
                  <a:pt x="347" y="811"/>
                  <a:pt x="587" y="740"/>
                </a:cubicBezTo>
                <a:cubicBezTo>
                  <a:pt x="827" y="669"/>
                  <a:pt x="1196" y="840"/>
                  <a:pt x="1440" y="740"/>
                </a:cubicBezTo>
                <a:cubicBezTo>
                  <a:pt x="1684" y="640"/>
                  <a:pt x="1875" y="263"/>
                  <a:pt x="2054" y="140"/>
                </a:cubicBezTo>
                <a:cubicBezTo>
                  <a:pt x="2233" y="17"/>
                  <a:pt x="2372" y="8"/>
                  <a:pt x="2512" y="0"/>
                </a:cubicBezTo>
              </a:path>
            </a:pathLst>
          </a:cu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scene3d>
            <a:camera prst="orthographicFront">
              <a:rot lat="543288" lon="1520257" rev="255705"/>
            </a:camera>
            <a:lightRig rig="threePt" dir="t"/>
          </a:scene3d>
          <a:sp3d extrusionH="887400" contourW="12700" prstMaterial="legacyMatte">
            <a:bevelT w="13500" h="13500" prst="angle"/>
            <a:bevelB w="13500" h="13500" prst="angle"/>
            <a:extrusionClr>
              <a:schemeClr val="bg1">
                <a:lumMod val="8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>
            <a:flatTx/>
          </a:bodyPr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29AD56BE-7FB3-D44A-9648-96867B04C315}"/>
              </a:ext>
            </a:extLst>
          </p:cNvPr>
          <p:cNvSpPr/>
          <p:nvPr/>
        </p:nvSpPr>
        <p:spPr bwMode="auto">
          <a:xfrm flipV="1">
            <a:off x="2552700" y="2371725"/>
            <a:ext cx="414338" cy="2741613"/>
          </a:xfrm>
          <a:prstGeom prst="trapezoid">
            <a:avLst>
              <a:gd name="adj" fmla="val 39704"/>
            </a:avLst>
          </a:prstGeom>
          <a:gradFill rotWithShape="1">
            <a:gsLst>
              <a:gs pos="0">
                <a:srgbClr val="FFC5C5"/>
              </a:gs>
              <a:gs pos="50000">
                <a:srgbClr val="FF0000"/>
              </a:gs>
              <a:gs pos="100000">
                <a:srgbClr val="FFC5C5"/>
              </a:gs>
            </a:gsLst>
            <a:lin ang="0" scaled="1"/>
          </a:gradFill>
          <a:ln w="38100">
            <a:noFill/>
            <a:miter lim="800000"/>
            <a:headEnd type="none" w="sm" len="sm"/>
            <a:tailEnd type="non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8" name="Trapezoid 67">
            <a:extLst>
              <a:ext uri="{FF2B5EF4-FFF2-40B4-BE49-F238E27FC236}">
                <a16:creationId xmlns:a16="http://schemas.microsoft.com/office/drawing/2014/main" id="{F656451C-D540-4145-944E-4ED8DA09E69B}"/>
              </a:ext>
            </a:extLst>
          </p:cNvPr>
          <p:cNvSpPr/>
          <p:nvPr/>
        </p:nvSpPr>
        <p:spPr bwMode="auto">
          <a:xfrm rot="1440000" flipV="1">
            <a:off x="3100388" y="2527300"/>
            <a:ext cx="387350" cy="2741613"/>
          </a:xfrm>
          <a:prstGeom prst="trapezoid">
            <a:avLst>
              <a:gd name="adj" fmla="val 39704"/>
            </a:avLst>
          </a:prstGeom>
          <a:gradFill rotWithShape="1">
            <a:gsLst>
              <a:gs pos="0">
                <a:srgbClr val="FFC5C5"/>
              </a:gs>
              <a:gs pos="50000">
                <a:srgbClr val="FF0000"/>
              </a:gs>
              <a:gs pos="100000">
                <a:srgbClr val="FFC5C5"/>
              </a:gs>
            </a:gsLst>
            <a:lin ang="0" scaled="1"/>
          </a:gradFill>
          <a:ln w="38100">
            <a:noFill/>
            <a:miter lim="800000"/>
            <a:headEnd type="none" w="sm" len="sm"/>
            <a:tailEnd type="non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5757D3-AC43-2A4C-AB1F-3E996AF7D8B9}"/>
              </a:ext>
            </a:extLst>
          </p:cNvPr>
          <p:cNvSpPr/>
          <p:nvPr/>
        </p:nvSpPr>
        <p:spPr bwMode="auto">
          <a:xfrm>
            <a:off x="3566327" y="2142091"/>
            <a:ext cx="789649" cy="60659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lg" len="lg"/>
          </a:ln>
          <a:effectLst/>
          <a:scene3d>
            <a:camera prst="isometricTopUp">
              <a:rot lat="17917744" lon="17857412" rev="2353945"/>
            </a:camera>
            <a:lightRig rig="threePt" dir="t"/>
          </a:scene3d>
          <a:sp3d extrusionH="165100"/>
        </p:spPr>
        <p:txBody>
          <a:bodyPr wrap="none" anchor="ctr"/>
          <a:lstStyle/>
          <a:p>
            <a:pPr algn="ctr">
              <a:defRPr/>
            </a:pPr>
            <a:endParaRPr lang="en-US" sz="2000" b="1">
              <a:latin typeface="Times New Roman" pitchFamily="18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59B1C28-8164-6448-8C16-C8C3AEFE7EBC}"/>
              </a:ext>
            </a:extLst>
          </p:cNvPr>
          <p:cNvSpPr/>
          <p:nvPr/>
        </p:nvSpPr>
        <p:spPr bwMode="auto">
          <a:xfrm>
            <a:off x="2492782" y="2236939"/>
            <a:ext cx="535622" cy="543989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lg" len="lg"/>
          </a:ln>
          <a:effectLst/>
          <a:scene3d>
            <a:camera prst="isometricOffAxis1Top"/>
            <a:lightRig rig="threePt" dir="t"/>
          </a:scene3d>
          <a:sp3d extrusionH="127000"/>
        </p:spPr>
        <p:txBody>
          <a:bodyPr wrap="none" anchor="ctr"/>
          <a:lstStyle/>
          <a:p>
            <a:pPr algn="ctr">
              <a:defRPr/>
            </a:pPr>
            <a:endParaRPr lang="en-US" sz="2000" b="1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CB3CE7-6687-0C44-9790-27CD4330300C}"/>
              </a:ext>
            </a:extLst>
          </p:cNvPr>
          <p:cNvSpPr/>
          <p:nvPr/>
        </p:nvSpPr>
        <p:spPr bwMode="auto">
          <a:xfrm>
            <a:off x="2388047" y="1407138"/>
            <a:ext cx="747195" cy="758868"/>
          </a:xfrm>
          <a:prstGeom prst="ellipse">
            <a:avLst/>
          </a:prstGeom>
          <a:solidFill>
            <a:srgbClr val="0066CC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sm" len="sm"/>
            <a:tailEnd type="none" w="lg" len="lg"/>
          </a:ln>
          <a:effectLst/>
          <a:scene3d>
            <a:camera prst="isometricOffAxis1Top">
              <a:rot lat="18000000" lon="18000000" rev="3780000"/>
            </a:camera>
            <a:lightRig rig="threePt" dir="t"/>
          </a:scene3d>
          <a:sp3d extrusionH="762000"/>
        </p:spPr>
        <p:txBody>
          <a:bodyPr wrap="none" anchor="ctr"/>
          <a:lstStyle/>
          <a:p>
            <a:pPr algn="ctr">
              <a:defRPr/>
            </a:pPr>
            <a:endParaRPr lang="en-US" sz="2000" b="1">
              <a:latin typeface="Times New Roman" pitchFamily="18" charset="0"/>
            </a:endParaRPr>
          </a:p>
        </p:txBody>
      </p:sp>
      <p:pic>
        <p:nvPicPr>
          <p:cNvPr id="63510" name="Image 57">
            <a:extLst>
              <a:ext uri="{FF2B5EF4-FFF2-40B4-BE49-F238E27FC236}">
                <a16:creationId xmlns:a16="http://schemas.microsoft.com/office/drawing/2014/main" id="{3945D97D-CA7E-AD4D-A2DE-0393197C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11" name="ZoneTexte 59">
            <a:extLst>
              <a:ext uri="{FF2B5EF4-FFF2-40B4-BE49-F238E27FC236}">
                <a16:creationId xmlns:a16="http://schemas.microsoft.com/office/drawing/2014/main" id="{5EAA2C0B-5C30-2E46-8770-35AD8210D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1125538"/>
            <a:ext cx="9037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fr-FR" altLang="fr-FR" sz="2000" b="1">
                <a:solidFill>
                  <a:srgbClr val="FF0000"/>
                </a:solidFill>
              </a:rPr>
              <a:t>Démontré par Pr. Belkin en 2011 (Opt. Express)</a:t>
            </a:r>
            <a:endParaRPr lang="fr-FR" altLang="fr-FR" sz="20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5A0A20E8-3D97-884A-B534-A10E2489D7CB}"/>
              </a:ext>
            </a:extLst>
          </p:cNvPr>
          <p:cNvSpPr txBox="1"/>
          <p:nvPr/>
        </p:nvSpPr>
        <p:spPr>
          <a:xfrm>
            <a:off x="-20638" y="-26988"/>
            <a:ext cx="9144001" cy="584201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u="sng" dirty="0">
                <a:solidFill>
                  <a:schemeClr val="bg1"/>
                </a:solidFill>
              </a:rPr>
              <a:t>Mode </a:t>
            </a:r>
            <a:r>
              <a:rPr lang="fr-FR" sz="3200" b="1" u="sng" dirty="0" err="1">
                <a:solidFill>
                  <a:schemeClr val="bg1"/>
                </a:solidFill>
              </a:rPr>
              <a:t>resonant</a:t>
            </a:r>
            <a:r>
              <a:rPr lang="fr-FR" sz="3200" b="1" u="sng" dirty="0">
                <a:solidFill>
                  <a:schemeClr val="bg1"/>
                </a:solidFill>
              </a:rPr>
              <a:t> AFM-IR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 6" descr="oscillations.tif">
            <a:extLst>
              <a:ext uri="{FF2B5EF4-FFF2-40B4-BE49-F238E27FC236}">
                <a16:creationId xmlns:a16="http://schemas.microsoft.com/office/drawing/2014/main" id="{8C8382F3-F18F-3C42-8CB0-455FCB24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656907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Image 57">
            <a:extLst>
              <a:ext uri="{FF2B5EF4-FFF2-40B4-BE49-F238E27FC236}">
                <a16:creationId xmlns:a16="http://schemas.microsoft.com/office/drawing/2014/main" id="{65BED23D-837D-9844-9774-6C3069F5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ZoneTexte 5">
            <a:extLst>
              <a:ext uri="{FF2B5EF4-FFF2-40B4-BE49-F238E27FC236}">
                <a16:creationId xmlns:a16="http://schemas.microsoft.com/office/drawing/2014/main" id="{51B0ECD4-9D23-0648-A3D2-89D157E7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163763"/>
            <a:ext cx="2174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/>
              <a:t>Signal de déflexion</a:t>
            </a:r>
          </a:p>
        </p:txBody>
      </p:sp>
      <p:sp>
        <p:nvSpPr>
          <p:cNvPr id="65541" name="ZoneTexte 54">
            <a:extLst>
              <a:ext uri="{FF2B5EF4-FFF2-40B4-BE49-F238E27FC236}">
                <a16:creationId xmlns:a16="http://schemas.microsoft.com/office/drawing/2014/main" id="{F29A6A4B-50C5-DF4C-A5D8-C6CBCE7B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4800600"/>
            <a:ext cx="1385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/>
              <a:t>Signal laser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E327FD-414E-4441-AFAC-A4E3DBF8FC56}"/>
              </a:ext>
            </a:extLst>
          </p:cNvPr>
          <p:cNvSpPr txBox="1"/>
          <p:nvPr/>
        </p:nvSpPr>
        <p:spPr>
          <a:xfrm>
            <a:off x="33338" y="-36513"/>
            <a:ext cx="9144000" cy="58578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u="sng" dirty="0">
                <a:solidFill>
                  <a:schemeClr val="bg1"/>
                </a:solidFill>
              </a:rPr>
              <a:t>Mode </a:t>
            </a:r>
            <a:r>
              <a:rPr lang="fr-FR" sz="3200" b="1" u="sng" dirty="0" err="1">
                <a:solidFill>
                  <a:schemeClr val="bg1"/>
                </a:solidFill>
              </a:rPr>
              <a:t>resonant</a:t>
            </a:r>
            <a:r>
              <a:rPr lang="fr-FR" sz="3200" b="1" u="sng" dirty="0">
                <a:solidFill>
                  <a:schemeClr val="bg1"/>
                </a:solidFill>
              </a:rPr>
              <a:t> AFM-IR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 2">
            <a:extLst>
              <a:ext uri="{FF2B5EF4-FFF2-40B4-BE49-F238E27FC236}">
                <a16:creationId xmlns:a16="http://schemas.microsoft.com/office/drawing/2014/main" id="{F5FDF9E2-5E93-6745-A096-8CE38984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75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99DB707-41C2-D649-9D1A-0259B224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774825"/>
            <a:ext cx="2760662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ZoneTexte 21">
            <a:extLst>
              <a:ext uri="{FF2B5EF4-FFF2-40B4-BE49-F238E27FC236}">
                <a16:creationId xmlns:a16="http://schemas.microsoft.com/office/drawing/2014/main" id="{92D112B2-6D50-5E42-B67D-2569948D4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1062038"/>
            <a:ext cx="8253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 b="1"/>
              <a:t>L’AFM-IR en resonance forcée est plus sensible</a:t>
            </a:r>
            <a:endParaRPr lang="fr-FR" altLang="fr-FR" sz="2800"/>
          </a:p>
        </p:txBody>
      </p:sp>
      <p:grpSp>
        <p:nvGrpSpPr>
          <p:cNvPr id="25" name="Grouper 24">
            <a:extLst>
              <a:ext uri="{FF2B5EF4-FFF2-40B4-BE49-F238E27FC236}">
                <a16:creationId xmlns:a16="http://schemas.microsoft.com/office/drawing/2014/main" id="{9A2CD0A4-424A-7349-BDCC-B6B5F7ED1717}"/>
              </a:ext>
            </a:extLst>
          </p:cNvPr>
          <p:cNvGrpSpPr>
            <a:grpSpLocks/>
          </p:cNvGrpSpPr>
          <p:nvPr/>
        </p:nvGrpSpPr>
        <p:grpSpPr bwMode="auto">
          <a:xfrm>
            <a:off x="5416550" y="2039938"/>
            <a:ext cx="3667125" cy="2090737"/>
            <a:chOff x="5416621" y="2039972"/>
            <a:chExt cx="3666436" cy="2090289"/>
          </a:xfrm>
        </p:grpSpPr>
        <p:pic>
          <p:nvPicPr>
            <p:cNvPr id="67593" name="Image 20" descr="fft.tif">
              <a:extLst>
                <a:ext uri="{FF2B5EF4-FFF2-40B4-BE49-F238E27FC236}">
                  <a16:creationId xmlns:a16="http://schemas.microsoft.com/office/drawing/2014/main" id="{185F8B87-5F20-C143-96B6-BE9B5C836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621" y="2463260"/>
              <a:ext cx="3666436" cy="1667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9A3C2DA0-451B-7846-A49C-2645D78A3E4F}"/>
                </a:ext>
              </a:extLst>
            </p:cNvPr>
            <p:cNvCxnSpPr/>
            <p:nvPr/>
          </p:nvCxnSpPr>
          <p:spPr>
            <a:xfrm>
              <a:off x="6759394" y="2463743"/>
              <a:ext cx="0" cy="67295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595" name="ZoneTexte 11">
              <a:extLst>
                <a:ext uri="{FF2B5EF4-FFF2-40B4-BE49-F238E27FC236}">
                  <a16:creationId xmlns:a16="http://schemas.microsoft.com/office/drawing/2014/main" id="{BAD8ADF2-54B9-9343-8F1E-AD5B976E4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2099" y="2039972"/>
              <a:ext cx="236955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/>
                <a:t>Freq de répétition</a:t>
              </a:r>
            </a:p>
          </p:txBody>
        </p:sp>
      </p:grpSp>
      <p:pic>
        <p:nvPicPr>
          <p:cNvPr id="14" name="Image 13" descr="qcl-tempo.tif">
            <a:extLst>
              <a:ext uri="{FF2B5EF4-FFF2-40B4-BE49-F238E27FC236}">
                <a16:creationId xmlns:a16="http://schemas.microsoft.com/office/drawing/2014/main" id="{5F8A1D05-CD6D-2549-9415-45D29AB85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4362450"/>
            <a:ext cx="36655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 descr="qcl-fft.tif">
            <a:extLst>
              <a:ext uri="{FF2B5EF4-FFF2-40B4-BE49-F238E27FC236}">
                <a16:creationId xmlns:a16="http://schemas.microsoft.com/office/drawing/2014/main" id="{A1B50453-528E-AE42-975E-115D52727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4441825"/>
            <a:ext cx="367982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931A823-919B-A24C-99D3-4D8214768963}"/>
              </a:ext>
            </a:extLst>
          </p:cNvPr>
          <p:cNvSpPr txBox="1"/>
          <p:nvPr/>
        </p:nvSpPr>
        <p:spPr>
          <a:xfrm>
            <a:off x="33338" y="-36513"/>
            <a:ext cx="9144000" cy="58578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u="sng" dirty="0">
                <a:solidFill>
                  <a:schemeClr val="bg1"/>
                </a:solidFill>
              </a:rPr>
              <a:t>Mode </a:t>
            </a:r>
            <a:r>
              <a:rPr lang="fr-FR" sz="3200" b="1" u="sng" dirty="0" err="1">
                <a:solidFill>
                  <a:schemeClr val="bg1"/>
                </a:solidFill>
              </a:rPr>
              <a:t>resonant</a:t>
            </a:r>
            <a:r>
              <a:rPr lang="fr-FR" sz="3200" b="1" u="sng" dirty="0">
                <a:solidFill>
                  <a:schemeClr val="bg1"/>
                </a:solidFill>
              </a:rPr>
              <a:t> AFM-IR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 57">
            <a:extLst>
              <a:ext uri="{FF2B5EF4-FFF2-40B4-BE49-F238E27FC236}">
                <a16:creationId xmlns:a16="http://schemas.microsoft.com/office/drawing/2014/main" id="{F231ACCC-0FC5-5947-802D-266FFAA89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27" name="Objet 7">
            <a:extLst>
              <a:ext uri="{FF2B5EF4-FFF2-40B4-BE49-F238E27FC236}">
                <a16:creationId xmlns:a16="http://schemas.microsoft.com/office/drawing/2014/main" id="{A4955871-F41F-8F4C-8D6D-3592471CFF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877888" y="1443038"/>
          <a:ext cx="11122026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9" name="Document" r:id="rId5" imgW="5753100" imgH="596900" progId="Word.Document.12">
                  <p:embed/>
                </p:oleObj>
              </mc:Choice>
              <mc:Fallback>
                <p:oleObj name="Document" r:id="rId5" imgW="5753100" imgH="596900" progId="Word.Document.12">
                  <p:embed/>
                  <p:pic>
                    <p:nvPicPr>
                      <p:cNvPr id="0" name="Obje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77888" y="1443038"/>
                        <a:ext cx="11122026" cy="115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ZoneTexte 9">
            <a:extLst>
              <a:ext uri="{FF2B5EF4-FFF2-40B4-BE49-F238E27FC236}">
                <a16:creationId xmlns:a16="http://schemas.microsoft.com/office/drawing/2014/main" id="{A83221C3-4BC1-3A4E-8CF7-D6C29C88A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1042988"/>
            <a:ext cx="3871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/>
              <a:t>Expression pour 1 tir laser (OPO)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1238E3E-C321-3341-A8B5-74116D1B893C}"/>
              </a:ext>
            </a:extLst>
          </p:cNvPr>
          <p:cNvSpPr txBox="1"/>
          <p:nvPr/>
        </p:nvSpPr>
        <p:spPr>
          <a:xfrm>
            <a:off x="-7938" y="3073400"/>
            <a:ext cx="84280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dirty="0"/>
              <a:t>Expression quand le fréquence de répétition laser = mode de contact (</a:t>
            </a:r>
            <a:r>
              <a:rPr lang="fr-FR" sz="2000" b="1" dirty="0">
                <a:latin typeface="+mj-lt"/>
                <a:cs typeface="Symbol" charset="2"/>
              </a:rPr>
              <a:t>QCL</a:t>
            </a:r>
            <a:r>
              <a:rPr lang="fr-FR" sz="2000" b="1" dirty="0"/>
              <a:t>) </a:t>
            </a:r>
          </a:p>
        </p:txBody>
      </p:sp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F97BAD02-7597-E344-B2C0-77893042AE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116013" y="3552825"/>
          <a:ext cx="11072813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name="Document" r:id="rId7" imgW="5753100" imgH="533400" progId="Word.Document.12">
                  <p:embed/>
                </p:oleObj>
              </mc:Choice>
              <mc:Fallback>
                <p:oleObj name="Document" r:id="rId7" imgW="5753100" imgH="533400" progId="Word.Document.12">
                  <p:embed/>
                  <p:pic>
                    <p:nvPicPr>
                      <p:cNvPr id="0" name="Obje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16013" y="3552825"/>
                        <a:ext cx="11072813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3427BE1D-2CEA-E140-80F0-DF4926BDFBED}"/>
              </a:ext>
            </a:extLst>
          </p:cNvPr>
          <p:cNvSpPr/>
          <p:nvPr/>
        </p:nvSpPr>
        <p:spPr>
          <a:xfrm>
            <a:off x="5905500" y="3692525"/>
            <a:ext cx="850900" cy="10001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6" name="Grouper 5">
            <a:extLst>
              <a:ext uri="{FF2B5EF4-FFF2-40B4-BE49-F238E27FC236}">
                <a16:creationId xmlns:a16="http://schemas.microsoft.com/office/drawing/2014/main" id="{0C82CDB5-4F1E-484C-B751-06CBA735FC5E}"/>
              </a:ext>
            </a:extLst>
          </p:cNvPr>
          <p:cNvGrpSpPr>
            <a:grpSpLocks/>
          </p:cNvGrpSpPr>
          <p:nvPr/>
        </p:nvGrpSpPr>
        <p:grpSpPr bwMode="auto">
          <a:xfrm>
            <a:off x="104775" y="5256213"/>
            <a:ext cx="9156700" cy="523875"/>
            <a:chOff x="381480" y="5627813"/>
            <a:chExt cx="9158276" cy="523220"/>
          </a:xfrm>
        </p:grpSpPr>
        <p:sp>
          <p:nvSpPr>
            <p:cNvPr id="52234" name="ZoneTexte 15">
              <a:extLst>
                <a:ext uri="{FF2B5EF4-FFF2-40B4-BE49-F238E27FC236}">
                  <a16:creationId xmlns:a16="http://schemas.microsoft.com/office/drawing/2014/main" id="{EF6CFBA7-4858-CF47-8B7B-F49A0AD7A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480" y="5627813"/>
              <a:ext cx="915827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800" b="1">
                  <a:solidFill>
                    <a:srgbClr val="FF0000"/>
                  </a:solidFill>
                </a:rPr>
                <a:t>amplitude(Z)        expansion thermique      (a</a:t>
              </a:r>
              <a:r>
                <a:rPr lang="fr-FR" altLang="fr-FR" sz="2800" b="1" baseline="-25000">
                  <a:solidFill>
                    <a:srgbClr val="FF0000"/>
                  </a:solidFill>
                </a:rPr>
                <a:t>0</a:t>
              </a:r>
              <a:r>
                <a:rPr lang="fr-FR" altLang="fr-FR" sz="2800" b="1">
                  <a:solidFill>
                    <a:srgbClr val="FF0000"/>
                  </a:solidFill>
                </a:rPr>
                <a:t>) absorbance</a:t>
              </a:r>
            </a:p>
          </p:txBody>
        </p:sp>
        <p:graphicFrame>
          <p:nvGraphicFramePr>
            <p:cNvPr id="52235" name="Objet 3">
              <a:extLst>
                <a:ext uri="{FF2B5EF4-FFF2-40B4-BE49-F238E27FC236}">
                  <a16:creationId xmlns:a16="http://schemas.microsoft.com/office/drawing/2014/main" id="{23DD92B8-3B4C-8543-AA6D-579ECCD76C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11208" y="5662129"/>
            <a:ext cx="537794" cy="4889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1" name="…quation" r:id="rId9" imgW="139700" imgH="127000" progId="Equation.3">
                    <p:embed/>
                  </p:oleObj>
                </mc:Choice>
                <mc:Fallback>
                  <p:oleObj name="…quation" r:id="rId9" imgW="139700" imgH="127000" progId="Equation.3">
                    <p:embed/>
                    <p:pic>
                      <p:nvPicPr>
                        <p:cNvPr id="0" name="Obje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1208" y="5662129"/>
                          <a:ext cx="537794" cy="4889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36" name="Objet 16">
              <a:extLst>
                <a:ext uri="{FF2B5EF4-FFF2-40B4-BE49-F238E27FC236}">
                  <a16:creationId xmlns:a16="http://schemas.microsoft.com/office/drawing/2014/main" id="{BA19D552-BAC0-1047-A5AF-D3C397A834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22080" y="5662129"/>
            <a:ext cx="537794" cy="4889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2" name="…quation" r:id="rId11" imgW="139700" imgH="127000" progId="Equation.3">
                    <p:embed/>
                  </p:oleObj>
                </mc:Choice>
                <mc:Fallback>
                  <p:oleObj name="…quation" r:id="rId11" imgW="139700" imgH="127000" progId="Equation.3">
                    <p:embed/>
                    <p:pic>
                      <p:nvPicPr>
                        <p:cNvPr id="0" name="Obje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22080" y="5662129"/>
                          <a:ext cx="537794" cy="4889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795B6F24-B222-924D-AEF8-A61A96453A9E}"/>
              </a:ext>
            </a:extLst>
          </p:cNvPr>
          <p:cNvSpPr txBox="1"/>
          <p:nvPr/>
        </p:nvSpPr>
        <p:spPr>
          <a:xfrm>
            <a:off x="33338" y="-36513"/>
            <a:ext cx="9144000" cy="58578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b="1" u="sng" dirty="0">
                <a:solidFill>
                  <a:schemeClr val="bg1"/>
                </a:solidFill>
              </a:rPr>
              <a:t>Mode </a:t>
            </a:r>
            <a:r>
              <a:rPr lang="fr-FR" sz="3200" b="1" u="sng" dirty="0" err="1">
                <a:solidFill>
                  <a:schemeClr val="bg1"/>
                </a:solidFill>
              </a:rPr>
              <a:t>resonant</a:t>
            </a:r>
            <a:r>
              <a:rPr lang="fr-FR" sz="3200" b="1" u="sng" dirty="0">
                <a:solidFill>
                  <a:schemeClr val="bg1"/>
                </a:solidFill>
              </a:rPr>
              <a:t> AFM-IR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on film-nan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483" y="1678678"/>
            <a:ext cx="8232253" cy="46306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FF4569-2B64-754B-A090-797EED9A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0" y="0"/>
            <a:ext cx="918368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3E639C2-56A9-F147-A16D-5D248A4C3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233363"/>
            <a:ext cx="7092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200" b="1" dirty="0" err="1">
                <a:solidFill>
                  <a:schemeClr val="bg1"/>
                </a:solidFill>
              </a:rPr>
              <a:t>Nanospectroscopie</a:t>
            </a:r>
            <a:r>
              <a:rPr lang="fr-FR" altLang="fr-FR" sz="3200" b="1" dirty="0">
                <a:solidFill>
                  <a:schemeClr val="bg1"/>
                </a:solidFill>
              </a:rPr>
              <a:t> IR</a:t>
            </a:r>
          </a:p>
        </p:txBody>
      </p:sp>
    </p:spTree>
    <p:extLst>
      <p:ext uri="{BB962C8B-B14F-4D97-AF65-F5344CB8AC3E}">
        <p14:creationId xmlns:p14="http://schemas.microsoft.com/office/powerpoint/2010/main" val="10929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age 4">
            <a:extLst>
              <a:ext uri="{FF2B5EF4-FFF2-40B4-BE49-F238E27FC236}">
                <a16:creationId xmlns:a16="http://schemas.microsoft.com/office/drawing/2014/main" id="{6F6ADDB9-C880-F34D-95BB-4350136D1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75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ZoneTexte 5">
            <a:extLst>
              <a:ext uri="{FF2B5EF4-FFF2-40B4-BE49-F238E27FC236}">
                <a16:creationId xmlns:a16="http://schemas.microsoft.com/office/drawing/2014/main" id="{5762BA2D-6817-284D-AA6D-1185EE4A1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39688"/>
            <a:ext cx="742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200" b="1">
                <a:solidFill>
                  <a:schemeClr val="bg1"/>
                </a:solidFill>
              </a:rPr>
              <a:t>AFM-IR en mode resonant</a:t>
            </a:r>
          </a:p>
        </p:txBody>
      </p:sp>
      <p:sp>
        <p:nvSpPr>
          <p:cNvPr id="69636" name="ZoneTexte 15">
            <a:extLst>
              <a:ext uri="{FF2B5EF4-FFF2-40B4-BE49-F238E27FC236}">
                <a16:creationId xmlns:a16="http://schemas.microsoft.com/office/drawing/2014/main" id="{6A01F84A-EBB9-8E4A-B68C-D60015886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663" y="1458913"/>
            <a:ext cx="4745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2800"/>
              <a:t>Détection de Bacteriorhodopsin</a:t>
            </a:r>
            <a:endParaRPr lang="fr-FR" altLang="fr-FR" sz="2800" baseline="30000"/>
          </a:p>
        </p:txBody>
      </p:sp>
      <p:pic>
        <p:nvPicPr>
          <p:cNvPr id="69637" name="Image 16" descr="spectre bacterio.tif">
            <a:extLst>
              <a:ext uri="{FF2B5EF4-FFF2-40B4-BE49-F238E27FC236}">
                <a16:creationId xmlns:a16="http://schemas.microsoft.com/office/drawing/2014/main" id="{99CE9AD1-3AD1-914B-B50F-996A6C86C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8425"/>
            <a:ext cx="518318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Image 1" descr="Bacteriorhodopsin.tif">
            <a:extLst>
              <a:ext uri="{FF2B5EF4-FFF2-40B4-BE49-F238E27FC236}">
                <a16:creationId xmlns:a16="http://schemas.microsoft.com/office/drawing/2014/main" id="{E2BF40EA-7463-E04F-B459-7D6DB350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638425"/>
            <a:ext cx="4951413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9" name="Grouper 12">
            <a:extLst>
              <a:ext uri="{FF2B5EF4-FFF2-40B4-BE49-F238E27FC236}">
                <a16:creationId xmlns:a16="http://schemas.microsoft.com/office/drawing/2014/main" id="{4A5AE3D4-6F8C-4E41-90D6-E44B67342412}"/>
              </a:ext>
            </a:extLst>
          </p:cNvPr>
          <p:cNvGrpSpPr>
            <a:grpSpLocks/>
          </p:cNvGrpSpPr>
          <p:nvPr/>
        </p:nvGrpSpPr>
        <p:grpSpPr bwMode="auto">
          <a:xfrm>
            <a:off x="4483100" y="4208463"/>
            <a:ext cx="2695575" cy="1909762"/>
            <a:chOff x="738504" y="1969194"/>
            <a:chExt cx="2330174" cy="1633000"/>
          </a:xfrm>
        </p:grpSpPr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982CCD8F-0BA0-AD4E-AE88-EDE4418F8726}"/>
                </a:ext>
              </a:extLst>
            </p:cNvPr>
            <p:cNvCxnSpPr/>
            <p:nvPr/>
          </p:nvCxnSpPr>
          <p:spPr>
            <a:xfrm>
              <a:off x="738504" y="1969194"/>
              <a:ext cx="2330174" cy="163300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644" name="ZoneTexte 14">
              <a:extLst>
                <a:ext uri="{FF2B5EF4-FFF2-40B4-BE49-F238E27FC236}">
                  <a16:creationId xmlns:a16="http://schemas.microsoft.com/office/drawing/2014/main" id="{52477CFB-8106-694A-B3A1-9676909114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7563">
              <a:off x="1232615" y="2803626"/>
              <a:ext cx="10532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/>
                <a:t>1 </a:t>
              </a:r>
              <a:r>
                <a:rPr lang="fr-FR" altLang="fr-FR">
                  <a:latin typeface="Symbol" pitchFamily="2" charset="2"/>
                </a:rPr>
                <a:t>m</a:t>
              </a:r>
              <a:r>
                <a:rPr lang="fr-FR" altLang="fr-FR"/>
                <a:t>m</a:t>
              </a:r>
            </a:p>
          </p:txBody>
        </p: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8776B2A-61C8-5740-A06B-E82409ABCF62}"/>
              </a:ext>
            </a:extLst>
          </p:cNvPr>
          <p:cNvCxnSpPr/>
          <p:nvPr/>
        </p:nvCxnSpPr>
        <p:spPr>
          <a:xfrm>
            <a:off x="2473325" y="2871788"/>
            <a:ext cx="0" cy="4302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641" name="ZoneTexte 20">
            <a:extLst>
              <a:ext uri="{FF2B5EF4-FFF2-40B4-BE49-F238E27FC236}">
                <a16:creationId xmlns:a16="http://schemas.microsoft.com/office/drawing/2014/main" id="{6947416D-14C4-6E4D-B038-9C1E5E04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3" y="25019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1660 cm</a:t>
            </a:r>
            <a:r>
              <a:rPr lang="fr-FR" altLang="fr-FR" baseline="30000"/>
              <a:t>-1</a:t>
            </a:r>
          </a:p>
        </p:txBody>
      </p:sp>
      <p:pic>
        <p:nvPicPr>
          <p:cNvPr id="69642" name="Image 21">
            <a:extLst>
              <a:ext uri="{FF2B5EF4-FFF2-40B4-BE49-F238E27FC236}">
                <a16:creationId xmlns:a16="http://schemas.microsoft.com/office/drawing/2014/main" id="{6C23EED0-45B3-3C44-9B40-FFFD837E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1133475"/>
            <a:ext cx="104298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98">
            <a:extLst>
              <a:ext uri="{FF2B5EF4-FFF2-40B4-BE49-F238E27FC236}">
                <a16:creationId xmlns:a16="http://schemas.microsoft.com/office/drawing/2014/main" id="{E251879D-604A-4C4C-B064-BBA10F2F0E70}"/>
              </a:ext>
            </a:extLst>
          </p:cNvPr>
          <p:cNvGrpSpPr>
            <a:grpSpLocks/>
          </p:cNvGrpSpPr>
          <p:nvPr/>
        </p:nvGrpSpPr>
        <p:grpSpPr bwMode="auto">
          <a:xfrm>
            <a:off x="1289050" y="1076325"/>
            <a:ext cx="6740525" cy="3194050"/>
            <a:chOff x="679704" y="2133600"/>
            <a:chExt cx="7397496" cy="3505200"/>
          </a:xfrm>
        </p:grpSpPr>
        <p:pic>
          <p:nvPicPr>
            <p:cNvPr id="56333" name="Picture 11">
              <a:extLst>
                <a:ext uri="{FF2B5EF4-FFF2-40B4-BE49-F238E27FC236}">
                  <a16:creationId xmlns:a16="http://schemas.microsoft.com/office/drawing/2014/main" id="{937A6782-D7C2-0E4A-A71F-E12AACF004C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704" y="3810000"/>
              <a:ext cx="310896" cy="268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34" name="Picture 11">
              <a:extLst>
                <a:ext uri="{FF2B5EF4-FFF2-40B4-BE49-F238E27FC236}">
                  <a16:creationId xmlns:a16="http://schemas.microsoft.com/office/drawing/2014/main" id="{3F8ACA91-7DC7-9741-8F2D-D04485F2612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704" y="2133600"/>
              <a:ext cx="310896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35" name="Picture 11">
              <a:extLst>
                <a:ext uri="{FF2B5EF4-FFF2-40B4-BE49-F238E27FC236}">
                  <a16:creationId xmlns:a16="http://schemas.microsoft.com/office/drawing/2014/main" id="{0D71F6A2-D5D1-CA47-8885-AA4B98FEA27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794184"/>
              <a:ext cx="310896" cy="29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36" name="Picture 11">
              <a:extLst>
                <a:ext uri="{FF2B5EF4-FFF2-40B4-BE49-F238E27FC236}">
                  <a16:creationId xmlns:a16="http://schemas.microsoft.com/office/drawing/2014/main" id="{713CEC57-1631-C842-BDB5-33629FEE0C6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713227"/>
              <a:ext cx="310896" cy="401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37" name="Picture 11">
              <a:extLst>
                <a:ext uri="{FF2B5EF4-FFF2-40B4-BE49-F238E27FC236}">
                  <a16:creationId xmlns:a16="http://schemas.microsoft.com/office/drawing/2014/main" id="{37475C5D-01CA-E24F-A77E-7BE363FF27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707921"/>
              <a:ext cx="310896" cy="463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38" name="Picture 11">
              <a:extLst>
                <a:ext uri="{FF2B5EF4-FFF2-40B4-BE49-F238E27FC236}">
                  <a16:creationId xmlns:a16="http://schemas.microsoft.com/office/drawing/2014/main" id="{978ADAB9-8114-9D4E-8807-B1E9BA1C9AA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354665"/>
              <a:ext cx="310896" cy="106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39" name="Picture 11">
              <a:extLst>
                <a:ext uri="{FF2B5EF4-FFF2-40B4-BE49-F238E27FC236}">
                  <a16:creationId xmlns:a16="http://schemas.microsoft.com/office/drawing/2014/main" id="{384FE6CA-D93F-1D40-B3D2-077BF35E2D0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518140"/>
              <a:ext cx="310896" cy="81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40" name="Picture 11">
              <a:extLst>
                <a:ext uri="{FF2B5EF4-FFF2-40B4-BE49-F238E27FC236}">
                  <a16:creationId xmlns:a16="http://schemas.microsoft.com/office/drawing/2014/main" id="{2C3B702C-548C-904B-942D-713929CBF4E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208370"/>
              <a:ext cx="310896" cy="135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41" name="Picture 11">
              <a:extLst>
                <a:ext uri="{FF2B5EF4-FFF2-40B4-BE49-F238E27FC236}">
                  <a16:creationId xmlns:a16="http://schemas.microsoft.com/office/drawing/2014/main" id="{C80BA40F-76E4-FB4E-B0E9-E62FD406BD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3388743"/>
              <a:ext cx="310896" cy="91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42" name="Picture 11">
              <a:extLst>
                <a:ext uri="{FF2B5EF4-FFF2-40B4-BE49-F238E27FC236}">
                  <a16:creationId xmlns:a16="http://schemas.microsoft.com/office/drawing/2014/main" id="{6056E64A-5A86-4D48-A4A0-9BC48F15727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352800"/>
              <a:ext cx="310896" cy="1134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43" name="Picture 11">
              <a:extLst>
                <a:ext uri="{FF2B5EF4-FFF2-40B4-BE49-F238E27FC236}">
                  <a16:creationId xmlns:a16="http://schemas.microsoft.com/office/drawing/2014/main" id="{A98C2FAC-7FB7-834E-83C7-E2F4AD8757F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2741343"/>
              <a:ext cx="310896" cy="2289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44" name="Picture 11">
              <a:extLst>
                <a:ext uri="{FF2B5EF4-FFF2-40B4-BE49-F238E27FC236}">
                  <a16:creationId xmlns:a16="http://schemas.microsoft.com/office/drawing/2014/main" id="{48DB49E2-EEF4-F942-8D73-C46ABE291F2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400300"/>
              <a:ext cx="310896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45" name="Picture 11">
              <a:extLst>
                <a:ext uri="{FF2B5EF4-FFF2-40B4-BE49-F238E27FC236}">
                  <a16:creationId xmlns:a16="http://schemas.microsoft.com/office/drawing/2014/main" id="{8DC36E4F-B1ED-0044-BCEB-CCB215CAE3A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429000"/>
              <a:ext cx="310896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46" name="Picture 11">
              <a:extLst>
                <a:ext uri="{FF2B5EF4-FFF2-40B4-BE49-F238E27FC236}">
                  <a16:creationId xmlns:a16="http://schemas.microsoft.com/office/drawing/2014/main" id="{40837D37-8AED-1246-B2BC-E5ECB639B30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561272"/>
              <a:ext cx="310896" cy="70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47" name="Picture 11">
              <a:extLst>
                <a:ext uri="{FF2B5EF4-FFF2-40B4-BE49-F238E27FC236}">
                  <a16:creationId xmlns:a16="http://schemas.microsoft.com/office/drawing/2014/main" id="{5309A82C-DD62-4B4B-AB44-190F7960FA2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3723452"/>
              <a:ext cx="310896" cy="39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48" name="Picture 11">
              <a:extLst>
                <a:ext uri="{FF2B5EF4-FFF2-40B4-BE49-F238E27FC236}">
                  <a16:creationId xmlns:a16="http://schemas.microsoft.com/office/drawing/2014/main" id="{CD65764A-D1CE-BF49-91D0-8E2D78CD65E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733800"/>
              <a:ext cx="310896" cy="39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49" name="Picture 11">
              <a:extLst>
                <a:ext uri="{FF2B5EF4-FFF2-40B4-BE49-F238E27FC236}">
                  <a16:creationId xmlns:a16="http://schemas.microsoft.com/office/drawing/2014/main" id="{A5D8B54A-F995-4048-950E-C48042F6B50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3733799"/>
              <a:ext cx="307074" cy="44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50" name="Picture 11">
              <a:extLst>
                <a:ext uri="{FF2B5EF4-FFF2-40B4-BE49-F238E27FC236}">
                  <a16:creationId xmlns:a16="http://schemas.microsoft.com/office/drawing/2014/main" id="{FEBE8431-BFA9-7E41-8623-F8155A5F632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657599"/>
              <a:ext cx="310896" cy="52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51" name="Picture 11">
              <a:extLst>
                <a:ext uri="{FF2B5EF4-FFF2-40B4-BE49-F238E27FC236}">
                  <a16:creationId xmlns:a16="http://schemas.microsoft.com/office/drawing/2014/main" id="{1D07DCEA-5BC9-4243-A351-1B08A45C440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408563"/>
              <a:ext cx="310896" cy="95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52" name="Picture 11">
              <a:extLst>
                <a:ext uri="{FF2B5EF4-FFF2-40B4-BE49-F238E27FC236}">
                  <a16:creationId xmlns:a16="http://schemas.microsoft.com/office/drawing/2014/main" id="{38D09046-584B-2D4F-BA32-08B7E79BB82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216070"/>
              <a:ext cx="310896" cy="134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53" name="Picture 11">
              <a:extLst>
                <a:ext uri="{FF2B5EF4-FFF2-40B4-BE49-F238E27FC236}">
                  <a16:creationId xmlns:a16="http://schemas.microsoft.com/office/drawing/2014/main" id="{E6B83007-9A6A-1E44-BF48-0C023780F09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700191"/>
              <a:ext cx="310896" cy="237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54" name="Picture 11">
              <a:extLst>
                <a:ext uri="{FF2B5EF4-FFF2-40B4-BE49-F238E27FC236}">
                  <a16:creationId xmlns:a16="http://schemas.microsoft.com/office/drawing/2014/main" id="{D71529C7-DAB5-ED45-810C-7BCBA450679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667000"/>
              <a:ext cx="310896" cy="2362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55" name="Picture 11">
              <a:extLst>
                <a:ext uri="{FF2B5EF4-FFF2-40B4-BE49-F238E27FC236}">
                  <a16:creationId xmlns:a16="http://schemas.microsoft.com/office/drawing/2014/main" id="{8154AC4F-5C92-A84D-A529-6E1EEF80206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904" y="3124200"/>
              <a:ext cx="310896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56" name="Picture 11">
              <a:extLst>
                <a:ext uri="{FF2B5EF4-FFF2-40B4-BE49-F238E27FC236}">
                  <a16:creationId xmlns:a16="http://schemas.microsoft.com/office/drawing/2014/main" id="{704F326D-D7B8-2446-9FE6-307C627A038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504" y="3352800"/>
              <a:ext cx="310896" cy="113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57" name="Picture 11">
              <a:extLst>
                <a:ext uri="{FF2B5EF4-FFF2-40B4-BE49-F238E27FC236}">
                  <a16:creationId xmlns:a16="http://schemas.microsoft.com/office/drawing/2014/main" id="{304F145C-7E87-904C-B0D6-02BD2D6FD35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104" y="3549602"/>
              <a:ext cx="310896" cy="75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58" name="Picture 11">
              <a:extLst>
                <a:ext uri="{FF2B5EF4-FFF2-40B4-BE49-F238E27FC236}">
                  <a16:creationId xmlns:a16="http://schemas.microsoft.com/office/drawing/2014/main" id="{798D77DE-2AE5-AF4F-8E09-BBF1DA2B2B5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704" y="3618900"/>
              <a:ext cx="310896" cy="61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59" name="Picture 11">
              <a:extLst>
                <a:ext uri="{FF2B5EF4-FFF2-40B4-BE49-F238E27FC236}">
                  <a16:creationId xmlns:a16="http://schemas.microsoft.com/office/drawing/2014/main" id="{EEDCB34E-09F7-E448-9124-54679915015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304" y="3564877"/>
              <a:ext cx="310896" cy="708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60" name="Picture 11">
              <a:extLst>
                <a:ext uri="{FF2B5EF4-FFF2-40B4-BE49-F238E27FC236}">
                  <a16:creationId xmlns:a16="http://schemas.microsoft.com/office/drawing/2014/main" id="{A0BDFB83-ED7D-0E48-ABB6-53F9F779668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904" y="3328357"/>
              <a:ext cx="310896" cy="116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61" name="Picture 11">
              <a:extLst>
                <a:ext uri="{FF2B5EF4-FFF2-40B4-BE49-F238E27FC236}">
                  <a16:creationId xmlns:a16="http://schemas.microsoft.com/office/drawing/2014/main" id="{0FFF737E-150C-B24B-BDC1-D811803784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504" y="3546221"/>
              <a:ext cx="310896" cy="734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62" name="Picture 11">
              <a:extLst>
                <a:ext uri="{FF2B5EF4-FFF2-40B4-BE49-F238E27FC236}">
                  <a16:creationId xmlns:a16="http://schemas.microsoft.com/office/drawing/2014/main" id="{8AB39F0F-A647-CD41-87FF-FA34971329B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04" y="3740931"/>
              <a:ext cx="310896" cy="399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63" name="Picture 11">
              <a:extLst>
                <a:ext uri="{FF2B5EF4-FFF2-40B4-BE49-F238E27FC236}">
                  <a16:creationId xmlns:a16="http://schemas.microsoft.com/office/drawing/2014/main" id="{D11E21F5-8CB1-4C46-B4B8-409627C2A4F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704" y="3846047"/>
              <a:ext cx="310896" cy="206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  <p:pic>
          <p:nvPicPr>
            <p:cNvPr id="56364" name="Picture 11">
              <a:extLst>
                <a:ext uri="{FF2B5EF4-FFF2-40B4-BE49-F238E27FC236}">
                  <a16:creationId xmlns:a16="http://schemas.microsoft.com/office/drawing/2014/main" id="{FF8E9293-FB78-3F44-ACB2-8F2227E5CB8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304" y="3811438"/>
              <a:ext cx="310896" cy="266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 type="none" w="sm" len="sm"/>
                  <a:tailEnd type="none" w="lg" len="lg"/>
                </a14:hiddenLine>
              </a:ext>
            </a:extLst>
          </p:spPr>
        </p:pic>
      </p:grpSp>
      <p:sp>
        <p:nvSpPr>
          <p:cNvPr id="147" name="Freeform 96">
            <a:extLst>
              <a:ext uri="{FF2B5EF4-FFF2-40B4-BE49-F238E27FC236}">
                <a16:creationId xmlns:a16="http://schemas.microsoft.com/office/drawing/2014/main" id="{1F1B5A68-A84A-7841-BAB1-E191378D0A09}"/>
              </a:ext>
            </a:extLst>
          </p:cNvPr>
          <p:cNvSpPr/>
          <p:nvPr/>
        </p:nvSpPr>
        <p:spPr>
          <a:xfrm>
            <a:off x="1255713" y="1417638"/>
            <a:ext cx="6746875" cy="1227137"/>
          </a:xfrm>
          <a:custGeom>
            <a:avLst/>
            <a:gdLst>
              <a:gd name="connsiteX0" fmla="*/ 0 w 7410297"/>
              <a:gd name="connsiteY0" fmla="*/ 1385010 h 1403298"/>
              <a:gd name="connsiteX1" fmla="*/ 3613708 w 7410297"/>
              <a:gd name="connsiteY1" fmla="*/ 1370380 h 1403298"/>
              <a:gd name="connsiteX2" fmla="*/ 3833164 w 7410297"/>
              <a:gd name="connsiteY2" fmla="*/ 1304543 h 1403298"/>
              <a:gd name="connsiteX3" fmla="*/ 3906316 w 7410297"/>
              <a:gd name="connsiteY3" fmla="*/ 1267967 h 1403298"/>
              <a:gd name="connsiteX4" fmla="*/ 4030675 w 7410297"/>
              <a:gd name="connsiteY4" fmla="*/ 1260652 h 1403298"/>
              <a:gd name="connsiteX5" fmla="*/ 4133088 w 7410297"/>
              <a:gd name="connsiteY5" fmla="*/ 968044 h 1403298"/>
              <a:gd name="connsiteX6" fmla="*/ 4242816 w 7410297"/>
              <a:gd name="connsiteY6" fmla="*/ 1099718 h 1403298"/>
              <a:gd name="connsiteX7" fmla="*/ 4418380 w 7410297"/>
              <a:gd name="connsiteY7" fmla="*/ 792479 h 1403298"/>
              <a:gd name="connsiteX8" fmla="*/ 4542739 w 7410297"/>
              <a:gd name="connsiteY8" fmla="*/ 1136294 h 1403298"/>
              <a:gd name="connsiteX9" fmla="*/ 4806086 w 7410297"/>
              <a:gd name="connsiteY9" fmla="*/ 214578 h 1403298"/>
              <a:gd name="connsiteX10" fmla="*/ 4952390 w 7410297"/>
              <a:gd name="connsiteY10" fmla="*/ 1172870 h 1403298"/>
              <a:gd name="connsiteX11" fmla="*/ 5084064 w 7410297"/>
              <a:gd name="connsiteY11" fmla="*/ 1136294 h 1403298"/>
              <a:gd name="connsiteX12" fmla="*/ 5201107 w 7410297"/>
              <a:gd name="connsiteY12" fmla="*/ 1289913 h 1403298"/>
              <a:gd name="connsiteX13" fmla="*/ 5413248 w 7410297"/>
              <a:gd name="connsiteY13" fmla="*/ 1297228 h 1403298"/>
              <a:gd name="connsiteX14" fmla="*/ 5610758 w 7410297"/>
              <a:gd name="connsiteY14" fmla="*/ 1194815 h 1403298"/>
              <a:gd name="connsiteX15" fmla="*/ 5976518 w 7410297"/>
              <a:gd name="connsiteY15" fmla="*/ 46329 h 1403298"/>
              <a:gd name="connsiteX16" fmla="*/ 6254496 w 7410297"/>
              <a:gd name="connsiteY16" fmla="*/ 916838 h 1403298"/>
              <a:gd name="connsiteX17" fmla="*/ 6590995 w 7410297"/>
              <a:gd name="connsiteY17" fmla="*/ 1209446 h 1403298"/>
              <a:gd name="connsiteX18" fmla="*/ 6773875 w 7410297"/>
              <a:gd name="connsiteY18" fmla="*/ 1011935 h 1403298"/>
              <a:gd name="connsiteX19" fmla="*/ 6825081 w 7410297"/>
              <a:gd name="connsiteY19" fmla="*/ 975359 h 1403298"/>
              <a:gd name="connsiteX20" fmla="*/ 6868972 w 7410297"/>
              <a:gd name="connsiteY20" fmla="*/ 1041196 h 1403298"/>
              <a:gd name="connsiteX21" fmla="*/ 6971385 w 7410297"/>
              <a:gd name="connsiteY21" fmla="*/ 1238706 h 1403298"/>
              <a:gd name="connsiteX22" fmla="*/ 7015276 w 7410297"/>
              <a:gd name="connsiteY22" fmla="*/ 1304543 h 1403298"/>
              <a:gd name="connsiteX23" fmla="*/ 7139635 w 7410297"/>
              <a:gd name="connsiteY23" fmla="*/ 1348434 h 1403298"/>
              <a:gd name="connsiteX24" fmla="*/ 7410297 w 7410297"/>
              <a:gd name="connsiteY24" fmla="*/ 1348434 h 1403298"/>
              <a:gd name="connsiteX0" fmla="*/ 0 w 7410297"/>
              <a:gd name="connsiteY0" fmla="*/ 1361643 h 1361643"/>
              <a:gd name="connsiteX1" fmla="*/ 3613708 w 7410297"/>
              <a:gd name="connsiteY1" fmla="*/ 1347013 h 1361643"/>
              <a:gd name="connsiteX2" fmla="*/ 3833164 w 7410297"/>
              <a:gd name="connsiteY2" fmla="*/ 1281176 h 1361643"/>
              <a:gd name="connsiteX3" fmla="*/ 3906316 w 7410297"/>
              <a:gd name="connsiteY3" fmla="*/ 1244600 h 1361643"/>
              <a:gd name="connsiteX4" fmla="*/ 4030675 w 7410297"/>
              <a:gd name="connsiteY4" fmla="*/ 1237285 h 1361643"/>
              <a:gd name="connsiteX5" fmla="*/ 4133088 w 7410297"/>
              <a:gd name="connsiteY5" fmla="*/ 944677 h 1361643"/>
              <a:gd name="connsiteX6" fmla="*/ 4242816 w 7410297"/>
              <a:gd name="connsiteY6" fmla="*/ 1076351 h 1361643"/>
              <a:gd name="connsiteX7" fmla="*/ 4418380 w 7410297"/>
              <a:gd name="connsiteY7" fmla="*/ 769112 h 1361643"/>
              <a:gd name="connsiteX8" fmla="*/ 4542739 w 7410297"/>
              <a:gd name="connsiteY8" fmla="*/ 1112927 h 1361643"/>
              <a:gd name="connsiteX9" fmla="*/ 4806086 w 7410297"/>
              <a:gd name="connsiteY9" fmla="*/ 191211 h 1361643"/>
              <a:gd name="connsiteX10" fmla="*/ 4952390 w 7410297"/>
              <a:gd name="connsiteY10" fmla="*/ 1149503 h 1361643"/>
              <a:gd name="connsiteX11" fmla="*/ 5084064 w 7410297"/>
              <a:gd name="connsiteY11" fmla="*/ 1112927 h 1361643"/>
              <a:gd name="connsiteX12" fmla="*/ 5201107 w 7410297"/>
              <a:gd name="connsiteY12" fmla="*/ 1266546 h 1361643"/>
              <a:gd name="connsiteX13" fmla="*/ 5413248 w 7410297"/>
              <a:gd name="connsiteY13" fmla="*/ 1273861 h 1361643"/>
              <a:gd name="connsiteX14" fmla="*/ 5796686 w 7410297"/>
              <a:gd name="connsiteY14" fmla="*/ 755701 h 1361643"/>
              <a:gd name="connsiteX15" fmla="*/ 5976518 w 7410297"/>
              <a:gd name="connsiteY15" fmla="*/ 22962 h 1361643"/>
              <a:gd name="connsiteX16" fmla="*/ 6254496 w 7410297"/>
              <a:gd name="connsiteY16" fmla="*/ 893471 h 1361643"/>
              <a:gd name="connsiteX17" fmla="*/ 6590995 w 7410297"/>
              <a:gd name="connsiteY17" fmla="*/ 1186079 h 1361643"/>
              <a:gd name="connsiteX18" fmla="*/ 6773875 w 7410297"/>
              <a:gd name="connsiteY18" fmla="*/ 988568 h 1361643"/>
              <a:gd name="connsiteX19" fmla="*/ 6825081 w 7410297"/>
              <a:gd name="connsiteY19" fmla="*/ 951992 h 1361643"/>
              <a:gd name="connsiteX20" fmla="*/ 6868972 w 7410297"/>
              <a:gd name="connsiteY20" fmla="*/ 1017829 h 1361643"/>
              <a:gd name="connsiteX21" fmla="*/ 6971385 w 7410297"/>
              <a:gd name="connsiteY21" fmla="*/ 1215339 h 1361643"/>
              <a:gd name="connsiteX22" fmla="*/ 7015276 w 7410297"/>
              <a:gd name="connsiteY22" fmla="*/ 1281176 h 1361643"/>
              <a:gd name="connsiteX23" fmla="*/ 7139635 w 7410297"/>
              <a:gd name="connsiteY23" fmla="*/ 1325067 h 1361643"/>
              <a:gd name="connsiteX24" fmla="*/ 7410297 w 7410297"/>
              <a:gd name="connsiteY24" fmla="*/ 1325067 h 1361643"/>
              <a:gd name="connsiteX0" fmla="*/ 0 w 7410297"/>
              <a:gd name="connsiteY0" fmla="*/ 1361643 h 1361643"/>
              <a:gd name="connsiteX1" fmla="*/ 3613708 w 7410297"/>
              <a:gd name="connsiteY1" fmla="*/ 1347013 h 1361643"/>
              <a:gd name="connsiteX2" fmla="*/ 3833164 w 7410297"/>
              <a:gd name="connsiteY2" fmla="*/ 1281176 h 1361643"/>
              <a:gd name="connsiteX3" fmla="*/ 3906316 w 7410297"/>
              <a:gd name="connsiteY3" fmla="*/ 1244600 h 1361643"/>
              <a:gd name="connsiteX4" fmla="*/ 4030675 w 7410297"/>
              <a:gd name="connsiteY4" fmla="*/ 1237285 h 1361643"/>
              <a:gd name="connsiteX5" fmla="*/ 4133088 w 7410297"/>
              <a:gd name="connsiteY5" fmla="*/ 944677 h 1361643"/>
              <a:gd name="connsiteX6" fmla="*/ 4242816 w 7410297"/>
              <a:gd name="connsiteY6" fmla="*/ 1076351 h 1361643"/>
              <a:gd name="connsiteX7" fmla="*/ 4418380 w 7410297"/>
              <a:gd name="connsiteY7" fmla="*/ 769112 h 1361643"/>
              <a:gd name="connsiteX8" fmla="*/ 4542739 w 7410297"/>
              <a:gd name="connsiteY8" fmla="*/ 1112927 h 1361643"/>
              <a:gd name="connsiteX9" fmla="*/ 4806086 w 7410297"/>
              <a:gd name="connsiteY9" fmla="*/ 191211 h 1361643"/>
              <a:gd name="connsiteX10" fmla="*/ 4952390 w 7410297"/>
              <a:gd name="connsiteY10" fmla="*/ 1149503 h 1361643"/>
              <a:gd name="connsiteX11" fmla="*/ 5084064 w 7410297"/>
              <a:gd name="connsiteY11" fmla="*/ 1112927 h 1361643"/>
              <a:gd name="connsiteX12" fmla="*/ 5201107 w 7410297"/>
              <a:gd name="connsiteY12" fmla="*/ 1266546 h 1361643"/>
              <a:gd name="connsiteX13" fmla="*/ 5413248 w 7410297"/>
              <a:gd name="connsiteY13" fmla="*/ 1273861 h 1361643"/>
              <a:gd name="connsiteX14" fmla="*/ 5796686 w 7410297"/>
              <a:gd name="connsiteY14" fmla="*/ 755701 h 1361643"/>
              <a:gd name="connsiteX15" fmla="*/ 5976518 w 7410297"/>
              <a:gd name="connsiteY15" fmla="*/ 22962 h 1361643"/>
              <a:gd name="connsiteX16" fmla="*/ 6254496 w 7410297"/>
              <a:gd name="connsiteY16" fmla="*/ 893471 h 1361643"/>
              <a:gd name="connsiteX17" fmla="*/ 6590995 w 7410297"/>
              <a:gd name="connsiteY17" fmla="*/ 1186079 h 1361643"/>
              <a:gd name="connsiteX18" fmla="*/ 6773875 w 7410297"/>
              <a:gd name="connsiteY18" fmla="*/ 988568 h 1361643"/>
              <a:gd name="connsiteX19" fmla="*/ 6825081 w 7410297"/>
              <a:gd name="connsiteY19" fmla="*/ 951992 h 1361643"/>
              <a:gd name="connsiteX20" fmla="*/ 6868972 w 7410297"/>
              <a:gd name="connsiteY20" fmla="*/ 1017829 h 1361643"/>
              <a:gd name="connsiteX21" fmla="*/ 6971385 w 7410297"/>
              <a:gd name="connsiteY21" fmla="*/ 1215339 h 1361643"/>
              <a:gd name="connsiteX22" fmla="*/ 7015276 w 7410297"/>
              <a:gd name="connsiteY22" fmla="*/ 1281176 h 1361643"/>
              <a:gd name="connsiteX23" fmla="*/ 7139635 w 7410297"/>
              <a:gd name="connsiteY23" fmla="*/ 1325067 h 1361643"/>
              <a:gd name="connsiteX24" fmla="*/ 7410297 w 7410297"/>
              <a:gd name="connsiteY24" fmla="*/ 1325067 h 1361643"/>
              <a:gd name="connsiteX0" fmla="*/ 0 w 7410297"/>
              <a:gd name="connsiteY0" fmla="*/ 1361643 h 1361643"/>
              <a:gd name="connsiteX1" fmla="*/ 3613708 w 7410297"/>
              <a:gd name="connsiteY1" fmla="*/ 1347013 h 1361643"/>
              <a:gd name="connsiteX2" fmla="*/ 3833164 w 7410297"/>
              <a:gd name="connsiteY2" fmla="*/ 1281176 h 1361643"/>
              <a:gd name="connsiteX3" fmla="*/ 3906316 w 7410297"/>
              <a:gd name="connsiteY3" fmla="*/ 1244600 h 1361643"/>
              <a:gd name="connsiteX4" fmla="*/ 4030675 w 7410297"/>
              <a:gd name="connsiteY4" fmla="*/ 1237285 h 1361643"/>
              <a:gd name="connsiteX5" fmla="*/ 4133088 w 7410297"/>
              <a:gd name="connsiteY5" fmla="*/ 944677 h 1361643"/>
              <a:gd name="connsiteX6" fmla="*/ 4242816 w 7410297"/>
              <a:gd name="connsiteY6" fmla="*/ 1076351 h 1361643"/>
              <a:gd name="connsiteX7" fmla="*/ 4418380 w 7410297"/>
              <a:gd name="connsiteY7" fmla="*/ 769112 h 1361643"/>
              <a:gd name="connsiteX8" fmla="*/ 4542739 w 7410297"/>
              <a:gd name="connsiteY8" fmla="*/ 1112927 h 1361643"/>
              <a:gd name="connsiteX9" fmla="*/ 4806086 w 7410297"/>
              <a:gd name="connsiteY9" fmla="*/ 191211 h 1361643"/>
              <a:gd name="connsiteX10" fmla="*/ 4952390 w 7410297"/>
              <a:gd name="connsiteY10" fmla="*/ 1149503 h 1361643"/>
              <a:gd name="connsiteX11" fmla="*/ 5084064 w 7410297"/>
              <a:gd name="connsiteY11" fmla="*/ 1112927 h 1361643"/>
              <a:gd name="connsiteX12" fmla="*/ 5201107 w 7410297"/>
              <a:gd name="connsiteY12" fmla="*/ 1266546 h 1361643"/>
              <a:gd name="connsiteX13" fmla="*/ 5413248 w 7410297"/>
              <a:gd name="connsiteY13" fmla="*/ 1273861 h 1361643"/>
              <a:gd name="connsiteX14" fmla="*/ 5568086 w 7410297"/>
              <a:gd name="connsiteY14" fmla="*/ 1212901 h 1361643"/>
              <a:gd name="connsiteX15" fmla="*/ 5796686 w 7410297"/>
              <a:gd name="connsiteY15" fmla="*/ 755701 h 1361643"/>
              <a:gd name="connsiteX16" fmla="*/ 5976518 w 7410297"/>
              <a:gd name="connsiteY16" fmla="*/ 22962 h 1361643"/>
              <a:gd name="connsiteX17" fmla="*/ 6254496 w 7410297"/>
              <a:gd name="connsiteY17" fmla="*/ 893471 h 1361643"/>
              <a:gd name="connsiteX18" fmla="*/ 6590995 w 7410297"/>
              <a:gd name="connsiteY18" fmla="*/ 1186079 h 1361643"/>
              <a:gd name="connsiteX19" fmla="*/ 6773875 w 7410297"/>
              <a:gd name="connsiteY19" fmla="*/ 988568 h 1361643"/>
              <a:gd name="connsiteX20" fmla="*/ 6825081 w 7410297"/>
              <a:gd name="connsiteY20" fmla="*/ 951992 h 1361643"/>
              <a:gd name="connsiteX21" fmla="*/ 6868972 w 7410297"/>
              <a:gd name="connsiteY21" fmla="*/ 1017829 h 1361643"/>
              <a:gd name="connsiteX22" fmla="*/ 6971385 w 7410297"/>
              <a:gd name="connsiteY22" fmla="*/ 1215339 h 1361643"/>
              <a:gd name="connsiteX23" fmla="*/ 7015276 w 7410297"/>
              <a:gd name="connsiteY23" fmla="*/ 1281176 h 1361643"/>
              <a:gd name="connsiteX24" fmla="*/ 7139635 w 7410297"/>
              <a:gd name="connsiteY24" fmla="*/ 1325067 h 1361643"/>
              <a:gd name="connsiteX25" fmla="*/ 7410297 w 7410297"/>
              <a:gd name="connsiteY25" fmla="*/ 1325067 h 1361643"/>
              <a:gd name="connsiteX0" fmla="*/ 0 w 7410297"/>
              <a:gd name="connsiteY0" fmla="*/ 1361643 h 1361643"/>
              <a:gd name="connsiteX1" fmla="*/ 3613708 w 7410297"/>
              <a:gd name="connsiteY1" fmla="*/ 1347013 h 1361643"/>
              <a:gd name="connsiteX2" fmla="*/ 3833164 w 7410297"/>
              <a:gd name="connsiteY2" fmla="*/ 1281176 h 1361643"/>
              <a:gd name="connsiteX3" fmla="*/ 3906316 w 7410297"/>
              <a:gd name="connsiteY3" fmla="*/ 1244600 h 1361643"/>
              <a:gd name="connsiteX4" fmla="*/ 4030675 w 7410297"/>
              <a:gd name="connsiteY4" fmla="*/ 1237285 h 1361643"/>
              <a:gd name="connsiteX5" fmla="*/ 4133088 w 7410297"/>
              <a:gd name="connsiteY5" fmla="*/ 944677 h 1361643"/>
              <a:gd name="connsiteX6" fmla="*/ 4242816 w 7410297"/>
              <a:gd name="connsiteY6" fmla="*/ 1076351 h 1361643"/>
              <a:gd name="connsiteX7" fmla="*/ 4418380 w 7410297"/>
              <a:gd name="connsiteY7" fmla="*/ 769112 h 1361643"/>
              <a:gd name="connsiteX8" fmla="*/ 4542739 w 7410297"/>
              <a:gd name="connsiteY8" fmla="*/ 1112927 h 1361643"/>
              <a:gd name="connsiteX9" fmla="*/ 4806086 w 7410297"/>
              <a:gd name="connsiteY9" fmla="*/ 191211 h 1361643"/>
              <a:gd name="connsiteX10" fmla="*/ 4952390 w 7410297"/>
              <a:gd name="connsiteY10" fmla="*/ 1149503 h 1361643"/>
              <a:gd name="connsiteX11" fmla="*/ 5084064 w 7410297"/>
              <a:gd name="connsiteY11" fmla="*/ 1112927 h 1361643"/>
              <a:gd name="connsiteX12" fmla="*/ 5201107 w 7410297"/>
              <a:gd name="connsiteY12" fmla="*/ 1266546 h 1361643"/>
              <a:gd name="connsiteX13" fmla="*/ 5413248 w 7410297"/>
              <a:gd name="connsiteY13" fmla="*/ 1273861 h 1361643"/>
              <a:gd name="connsiteX14" fmla="*/ 5568086 w 7410297"/>
              <a:gd name="connsiteY14" fmla="*/ 1212901 h 1361643"/>
              <a:gd name="connsiteX15" fmla="*/ 5796686 w 7410297"/>
              <a:gd name="connsiteY15" fmla="*/ 755701 h 1361643"/>
              <a:gd name="connsiteX16" fmla="*/ 5976518 w 7410297"/>
              <a:gd name="connsiteY16" fmla="*/ 22962 h 1361643"/>
              <a:gd name="connsiteX17" fmla="*/ 6254496 w 7410297"/>
              <a:gd name="connsiteY17" fmla="*/ 893471 h 1361643"/>
              <a:gd name="connsiteX18" fmla="*/ 6590995 w 7410297"/>
              <a:gd name="connsiteY18" fmla="*/ 1186079 h 1361643"/>
              <a:gd name="connsiteX19" fmla="*/ 6773875 w 7410297"/>
              <a:gd name="connsiteY19" fmla="*/ 988568 h 1361643"/>
              <a:gd name="connsiteX20" fmla="*/ 6825081 w 7410297"/>
              <a:gd name="connsiteY20" fmla="*/ 951992 h 1361643"/>
              <a:gd name="connsiteX21" fmla="*/ 6868972 w 7410297"/>
              <a:gd name="connsiteY21" fmla="*/ 1017829 h 1361643"/>
              <a:gd name="connsiteX22" fmla="*/ 6971385 w 7410297"/>
              <a:gd name="connsiteY22" fmla="*/ 1215339 h 1361643"/>
              <a:gd name="connsiteX23" fmla="*/ 7015276 w 7410297"/>
              <a:gd name="connsiteY23" fmla="*/ 1281176 h 1361643"/>
              <a:gd name="connsiteX24" fmla="*/ 7139635 w 7410297"/>
              <a:gd name="connsiteY24" fmla="*/ 1325067 h 1361643"/>
              <a:gd name="connsiteX25" fmla="*/ 7410297 w 7410297"/>
              <a:gd name="connsiteY25" fmla="*/ 1325067 h 1361643"/>
              <a:gd name="connsiteX0" fmla="*/ 0 w 7410297"/>
              <a:gd name="connsiteY0" fmla="*/ 1361643 h 1361643"/>
              <a:gd name="connsiteX1" fmla="*/ 3613708 w 7410297"/>
              <a:gd name="connsiteY1" fmla="*/ 1347013 h 1361643"/>
              <a:gd name="connsiteX2" fmla="*/ 3833164 w 7410297"/>
              <a:gd name="connsiteY2" fmla="*/ 1281176 h 1361643"/>
              <a:gd name="connsiteX3" fmla="*/ 3906316 w 7410297"/>
              <a:gd name="connsiteY3" fmla="*/ 1244600 h 1361643"/>
              <a:gd name="connsiteX4" fmla="*/ 4030675 w 7410297"/>
              <a:gd name="connsiteY4" fmla="*/ 1237285 h 1361643"/>
              <a:gd name="connsiteX5" fmla="*/ 4133088 w 7410297"/>
              <a:gd name="connsiteY5" fmla="*/ 944677 h 1361643"/>
              <a:gd name="connsiteX6" fmla="*/ 4242816 w 7410297"/>
              <a:gd name="connsiteY6" fmla="*/ 1076351 h 1361643"/>
              <a:gd name="connsiteX7" fmla="*/ 4418380 w 7410297"/>
              <a:gd name="connsiteY7" fmla="*/ 769112 h 1361643"/>
              <a:gd name="connsiteX8" fmla="*/ 4542739 w 7410297"/>
              <a:gd name="connsiteY8" fmla="*/ 1112927 h 1361643"/>
              <a:gd name="connsiteX9" fmla="*/ 4806086 w 7410297"/>
              <a:gd name="connsiteY9" fmla="*/ 191211 h 1361643"/>
              <a:gd name="connsiteX10" fmla="*/ 4952390 w 7410297"/>
              <a:gd name="connsiteY10" fmla="*/ 1149503 h 1361643"/>
              <a:gd name="connsiteX11" fmla="*/ 5084064 w 7410297"/>
              <a:gd name="connsiteY11" fmla="*/ 1112927 h 1361643"/>
              <a:gd name="connsiteX12" fmla="*/ 5201107 w 7410297"/>
              <a:gd name="connsiteY12" fmla="*/ 1266546 h 1361643"/>
              <a:gd name="connsiteX13" fmla="*/ 5413248 w 7410297"/>
              <a:gd name="connsiteY13" fmla="*/ 1273861 h 1361643"/>
              <a:gd name="connsiteX14" fmla="*/ 5568086 w 7410297"/>
              <a:gd name="connsiteY14" fmla="*/ 1212901 h 1361643"/>
              <a:gd name="connsiteX15" fmla="*/ 5796686 w 7410297"/>
              <a:gd name="connsiteY15" fmla="*/ 755701 h 1361643"/>
              <a:gd name="connsiteX16" fmla="*/ 5976518 w 7410297"/>
              <a:gd name="connsiteY16" fmla="*/ 22962 h 1361643"/>
              <a:gd name="connsiteX17" fmla="*/ 6254496 w 7410297"/>
              <a:gd name="connsiteY17" fmla="*/ 893471 h 1361643"/>
              <a:gd name="connsiteX18" fmla="*/ 6590995 w 7410297"/>
              <a:gd name="connsiteY18" fmla="*/ 1186079 h 1361643"/>
              <a:gd name="connsiteX19" fmla="*/ 6773875 w 7410297"/>
              <a:gd name="connsiteY19" fmla="*/ 988568 h 1361643"/>
              <a:gd name="connsiteX20" fmla="*/ 6825081 w 7410297"/>
              <a:gd name="connsiteY20" fmla="*/ 951992 h 1361643"/>
              <a:gd name="connsiteX21" fmla="*/ 6868972 w 7410297"/>
              <a:gd name="connsiteY21" fmla="*/ 1017829 h 1361643"/>
              <a:gd name="connsiteX22" fmla="*/ 6971385 w 7410297"/>
              <a:gd name="connsiteY22" fmla="*/ 1215339 h 1361643"/>
              <a:gd name="connsiteX23" fmla="*/ 7015276 w 7410297"/>
              <a:gd name="connsiteY23" fmla="*/ 1281176 h 1361643"/>
              <a:gd name="connsiteX24" fmla="*/ 7139635 w 7410297"/>
              <a:gd name="connsiteY24" fmla="*/ 1325067 h 1361643"/>
              <a:gd name="connsiteX25" fmla="*/ 7410297 w 7410297"/>
              <a:gd name="connsiteY25" fmla="*/ 1325067 h 1361643"/>
              <a:gd name="connsiteX0" fmla="*/ 0 w 3796589"/>
              <a:gd name="connsiteY0" fmla="*/ 1347013 h 1347013"/>
              <a:gd name="connsiteX1" fmla="*/ 219456 w 3796589"/>
              <a:gd name="connsiteY1" fmla="*/ 1281176 h 1347013"/>
              <a:gd name="connsiteX2" fmla="*/ 292608 w 3796589"/>
              <a:gd name="connsiteY2" fmla="*/ 1244600 h 1347013"/>
              <a:gd name="connsiteX3" fmla="*/ 416967 w 3796589"/>
              <a:gd name="connsiteY3" fmla="*/ 1237285 h 1347013"/>
              <a:gd name="connsiteX4" fmla="*/ 519380 w 3796589"/>
              <a:gd name="connsiteY4" fmla="*/ 944677 h 1347013"/>
              <a:gd name="connsiteX5" fmla="*/ 629108 w 3796589"/>
              <a:gd name="connsiteY5" fmla="*/ 1076351 h 1347013"/>
              <a:gd name="connsiteX6" fmla="*/ 804672 w 3796589"/>
              <a:gd name="connsiteY6" fmla="*/ 769112 h 1347013"/>
              <a:gd name="connsiteX7" fmla="*/ 929031 w 3796589"/>
              <a:gd name="connsiteY7" fmla="*/ 1112927 h 1347013"/>
              <a:gd name="connsiteX8" fmla="*/ 1192378 w 3796589"/>
              <a:gd name="connsiteY8" fmla="*/ 191211 h 1347013"/>
              <a:gd name="connsiteX9" fmla="*/ 1338682 w 3796589"/>
              <a:gd name="connsiteY9" fmla="*/ 1149503 h 1347013"/>
              <a:gd name="connsiteX10" fmla="*/ 1470356 w 3796589"/>
              <a:gd name="connsiteY10" fmla="*/ 1112927 h 1347013"/>
              <a:gd name="connsiteX11" fmla="*/ 1587399 w 3796589"/>
              <a:gd name="connsiteY11" fmla="*/ 1266546 h 1347013"/>
              <a:gd name="connsiteX12" fmla="*/ 1799540 w 3796589"/>
              <a:gd name="connsiteY12" fmla="*/ 1273861 h 1347013"/>
              <a:gd name="connsiteX13" fmla="*/ 1954378 w 3796589"/>
              <a:gd name="connsiteY13" fmla="*/ 1212901 h 1347013"/>
              <a:gd name="connsiteX14" fmla="*/ 2182978 w 3796589"/>
              <a:gd name="connsiteY14" fmla="*/ 755701 h 1347013"/>
              <a:gd name="connsiteX15" fmla="*/ 2362810 w 3796589"/>
              <a:gd name="connsiteY15" fmla="*/ 22962 h 1347013"/>
              <a:gd name="connsiteX16" fmla="*/ 2640788 w 3796589"/>
              <a:gd name="connsiteY16" fmla="*/ 893471 h 1347013"/>
              <a:gd name="connsiteX17" fmla="*/ 2977287 w 3796589"/>
              <a:gd name="connsiteY17" fmla="*/ 1186079 h 1347013"/>
              <a:gd name="connsiteX18" fmla="*/ 3160167 w 3796589"/>
              <a:gd name="connsiteY18" fmla="*/ 988568 h 1347013"/>
              <a:gd name="connsiteX19" fmla="*/ 3211373 w 3796589"/>
              <a:gd name="connsiteY19" fmla="*/ 951992 h 1347013"/>
              <a:gd name="connsiteX20" fmla="*/ 3255264 w 3796589"/>
              <a:gd name="connsiteY20" fmla="*/ 1017829 h 1347013"/>
              <a:gd name="connsiteX21" fmla="*/ 3357677 w 3796589"/>
              <a:gd name="connsiteY21" fmla="*/ 1215339 h 1347013"/>
              <a:gd name="connsiteX22" fmla="*/ 3401568 w 3796589"/>
              <a:gd name="connsiteY22" fmla="*/ 1281176 h 1347013"/>
              <a:gd name="connsiteX23" fmla="*/ 3525927 w 3796589"/>
              <a:gd name="connsiteY23" fmla="*/ 1325067 h 1347013"/>
              <a:gd name="connsiteX24" fmla="*/ 3796589 w 3796589"/>
              <a:gd name="connsiteY24" fmla="*/ 1325067 h 134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96589" h="1347013">
                <a:moveTo>
                  <a:pt x="0" y="1347013"/>
                </a:moveTo>
                <a:lnTo>
                  <a:pt x="219456" y="1281176"/>
                </a:lnTo>
                <a:cubicBezTo>
                  <a:pt x="268224" y="1264107"/>
                  <a:pt x="259690" y="1251915"/>
                  <a:pt x="292608" y="1244600"/>
                </a:cubicBezTo>
                <a:cubicBezTo>
                  <a:pt x="325526" y="1237285"/>
                  <a:pt x="379172" y="1287272"/>
                  <a:pt x="416967" y="1237285"/>
                </a:cubicBezTo>
                <a:cubicBezTo>
                  <a:pt x="454762" y="1187298"/>
                  <a:pt x="484023" y="971499"/>
                  <a:pt x="519380" y="944677"/>
                </a:cubicBezTo>
                <a:cubicBezTo>
                  <a:pt x="554737" y="917855"/>
                  <a:pt x="581559" y="1105612"/>
                  <a:pt x="629108" y="1076351"/>
                </a:cubicBezTo>
                <a:cubicBezTo>
                  <a:pt x="676657" y="1047090"/>
                  <a:pt x="754685" y="763016"/>
                  <a:pt x="804672" y="769112"/>
                </a:cubicBezTo>
                <a:cubicBezTo>
                  <a:pt x="854659" y="775208"/>
                  <a:pt x="864413" y="1209244"/>
                  <a:pt x="929031" y="1112927"/>
                </a:cubicBezTo>
                <a:cubicBezTo>
                  <a:pt x="993649" y="1016610"/>
                  <a:pt x="1124103" y="185115"/>
                  <a:pt x="1192378" y="191211"/>
                </a:cubicBezTo>
                <a:cubicBezTo>
                  <a:pt x="1260653" y="197307"/>
                  <a:pt x="1292352" y="995884"/>
                  <a:pt x="1338682" y="1149503"/>
                </a:cubicBezTo>
                <a:cubicBezTo>
                  <a:pt x="1385012" y="1303122"/>
                  <a:pt x="1428903" y="1093420"/>
                  <a:pt x="1470356" y="1112927"/>
                </a:cubicBezTo>
                <a:cubicBezTo>
                  <a:pt x="1511809" y="1132434"/>
                  <a:pt x="1532535" y="1239724"/>
                  <a:pt x="1587399" y="1266546"/>
                </a:cubicBezTo>
                <a:cubicBezTo>
                  <a:pt x="1642263" y="1293368"/>
                  <a:pt x="1738377" y="1282802"/>
                  <a:pt x="1799540" y="1273861"/>
                </a:cubicBezTo>
                <a:cubicBezTo>
                  <a:pt x="1860703" y="1264920"/>
                  <a:pt x="1899616" y="1254760"/>
                  <a:pt x="1954378" y="1212901"/>
                </a:cubicBezTo>
                <a:cubicBezTo>
                  <a:pt x="2018284" y="1126541"/>
                  <a:pt x="2113484" y="934923"/>
                  <a:pt x="2182978" y="755701"/>
                </a:cubicBezTo>
                <a:cubicBezTo>
                  <a:pt x="2248814" y="540512"/>
                  <a:pt x="2286508" y="0"/>
                  <a:pt x="2362810" y="22962"/>
                </a:cubicBezTo>
                <a:cubicBezTo>
                  <a:pt x="2439112" y="45924"/>
                  <a:pt x="2538375" y="699618"/>
                  <a:pt x="2640788" y="893471"/>
                </a:cubicBezTo>
                <a:cubicBezTo>
                  <a:pt x="2743201" y="1087324"/>
                  <a:pt x="2890724" y="1170230"/>
                  <a:pt x="2977287" y="1186079"/>
                </a:cubicBezTo>
                <a:cubicBezTo>
                  <a:pt x="3063850" y="1201928"/>
                  <a:pt x="3121153" y="1027583"/>
                  <a:pt x="3160167" y="988568"/>
                </a:cubicBezTo>
                <a:cubicBezTo>
                  <a:pt x="3199181" y="949554"/>
                  <a:pt x="3195524" y="947115"/>
                  <a:pt x="3211373" y="951992"/>
                </a:cubicBezTo>
                <a:cubicBezTo>
                  <a:pt x="3227222" y="956869"/>
                  <a:pt x="3230880" y="973938"/>
                  <a:pt x="3255264" y="1017829"/>
                </a:cubicBezTo>
                <a:cubicBezTo>
                  <a:pt x="3279648" y="1061720"/>
                  <a:pt x="3333293" y="1171448"/>
                  <a:pt x="3357677" y="1215339"/>
                </a:cubicBezTo>
                <a:cubicBezTo>
                  <a:pt x="3382061" y="1259230"/>
                  <a:pt x="3373526" y="1262888"/>
                  <a:pt x="3401568" y="1281176"/>
                </a:cubicBezTo>
                <a:cubicBezTo>
                  <a:pt x="3429610" y="1299464"/>
                  <a:pt x="3460090" y="1317752"/>
                  <a:pt x="3525927" y="1325067"/>
                </a:cubicBezTo>
                <a:cubicBezTo>
                  <a:pt x="3591764" y="1332382"/>
                  <a:pt x="3694176" y="1328724"/>
                  <a:pt x="3796589" y="1325067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CF8950-8A38-D242-A9AB-3D1809200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8" y="6330950"/>
            <a:ext cx="165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topographie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3B6872AA-A6AA-B748-A837-F525F7B13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525" y="6330950"/>
            <a:ext cx="336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Cartographie (</a:t>
            </a:r>
            <a:r>
              <a:rPr lang="fr-FR" altLang="fr-FR">
                <a:latin typeface="Symbol" pitchFamily="2" charset="2"/>
              </a:rPr>
              <a:t>l</a:t>
            </a:r>
            <a:r>
              <a:rPr lang="fr-FR" altLang="fr-FR"/>
              <a:t>=5,76µm)</a:t>
            </a:r>
          </a:p>
        </p:txBody>
      </p:sp>
      <p:pic>
        <p:nvPicPr>
          <p:cNvPr id="49" name="Image 48" descr="topo-streptomap1740.tif">
            <a:extLst>
              <a:ext uri="{FF2B5EF4-FFF2-40B4-BE49-F238E27FC236}">
                <a16:creationId xmlns:a16="http://schemas.microsoft.com/office/drawing/2014/main" id="{5581EC22-4308-D144-BF27-CDB87F83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3246" r="20959" b="2234"/>
          <a:stretch>
            <a:fillRect/>
          </a:stretch>
        </p:blipFill>
        <p:spPr bwMode="auto">
          <a:xfrm>
            <a:off x="2295525" y="4448175"/>
            <a:ext cx="189706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49" descr="map-streptomap1740.tif">
            <a:extLst>
              <a:ext uri="{FF2B5EF4-FFF2-40B4-BE49-F238E27FC236}">
                <a16:creationId xmlns:a16="http://schemas.microsoft.com/office/drawing/2014/main" id="{2763B749-64F6-8040-8EA7-D4B0E2EC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t="3204" r="21709" b="2274"/>
          <a:stretch>
            <a:fillRect/>
          </a:stretch>
        </p:blipFill>
        <p:spPr bwMode="auto">
          <a:xfrm>
            <a:off x="4910138" y="4448175"/>
            <a:ext cx="1897062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99">
            <a:extLst>
              <a:ext uri="{FF2B5EF4-FFF2-40B4-BE49-F238E27FC236}">
                <a16:creationId xmlns:a16="http://schemas.microsoft.com/office/drawing/2014/main" id="{2018ADCB-A377-954E-B7E2-3E0FFE78C47C}"/>
              </a:ext>
            </a:extLst>
          </p:cNvPr>
          <p:cNvSpPr txBox="1"/>
          <p:nvPr/>
        </p:nvSpPr>
        <p:spPr>
          <a:xfrm>
            <a:off x="228600" y="909638"/>
            <a:ext cx="87344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小塚ゴシック Pro R"/>
                <a:cs typeface="小塚ゴシック Pro R"/>
              </a:rPr>
              <a:t> -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ea typeface="小塚ゴシック Pro R"/>
                <a:cs typeface="小塚ゴシック Pro R"/>
              </a:rPr>
              <a:t>Spectre</a:t>
            </a:r>
            <a:r>
              <a:rPr lang="en-US" sz="2000" b="1" dirty="0">
                <a:solidFill>
                  <a:srgbClr val="FF0000"/>
                </a:solidFill>
                <a:latin typeface="+mn-lt"/>
                <a:ea typeface="小塚ゴシック Pro R"/>
                <a:cs typeface="小塚ゴシック Pro R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ea typeface="小塚ゴシック Pro R"/>
                <a:cs typeface="小塚ゴシック Pro R"/>
              </a:rPr>
              <a:t>d’absorption</a:t>
            </a:r>
            <a:r>
              <a:rPr lang="en-US" sz="2000" b="1" dirty="0">
                <a:solidFill>
                  <a:srgbClr val="FF0000"/>
                </a:solidFill>
                <a:latin typeface="+mn-lt"/>
                <a:ea typeface="小塚ゴシック Pro R"/>
                <a:cs typeface="小塚ゴシック Pro R"/>
              </a:rPr>
              <a:t> </a:t>
            </a:r>
            <a:r>
              <a:rPr lang="en-US" sz="2000" dirty="0">
                <a:solidFill>
                  <a:srgbClr val="FF0000"/>
                </a:solidFill>
                <a:ea typeface="小塚ゴシック Pro R"/>
                <a:cs typeface="小塚ゴシック Pro R"/>
              </a:rPr>
              <a:t>(pointe fixe, scan du laser)</a:t>
            </a:r>
          </a:p>
        </p:txBody>
      </p:sp>
      <p:sp>
        <p:nvSpPr>
          <p:cNvPr id="52" name="TextBox 30">
            <a:extLst>
              <a:ext uri="{FF2B5EF4-FFF2-40B4-BE49-F238E27FC236}">
                <a16:creationId xmlns:a16="http://schemas.microsoft.com/office/drawing/2014/main" id="{87BB8172-850B-BB42-A83B-E3037DACADB7}"/>
              </a:ext>
            </a:extLst>
          </p:cNvPr>
          <p:cNvSpPr txBox="1"/>
          <p:nvPr/>
        </p:nvSpPr>
        <p:spPr>
          <a:xfrm>
            <a:off x="3446463" y="3541713"/>
            <a:ext cx="27892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475C64"/>
                </a:solidFill>
                <a:latin typeface="+mn-lt"/>
                <a:ea typeface="小塚ゴシック Pro R"/>
                <a:cs typeface="小塚ゴシック Pro R"/>
              </a:rPr>
              <a:t>Nombre</a:t>
            </a:r>
            <a:r>
              <a:rPr lang="en-US" sz="1800" dirty="0">
                <a:solidFill>
                  <a:srgbClr val="475C64"/>
                </a:solidFill>
                <a:latin typeface="+mn-lt"/>
                <a:ea typeface="小塚ゴシック Pro R"/>
                <a:cs typeface="小塚ゴシック Pro R"/>
              </a:rPr>
              <a:t> </a:t>
            </a:r>
            <a:r>
              <a:rPr lang="en-US" sz="1800" dirty="0" err="1">
                <a:solidFill>
                  <a:srgbClr val="475C64"/>
                </a:solidFill>
                <a:latin typeface="+mn-lt"/>
                <a:ea typeface="小塚ゴシック Pro R"/>
                <a:cs typeface="小塚ゴシック Pro R"/>
              </a:rPr>
              <a:t>d’ondes</a:t>
            </a:r>
            <a:r>
              <a:rPr lang="en-US" sz="1800" dirty="0">
                <a:solidFill>
                  <a:srgbClr val="475C64"/>
                </a:solidFill>
                <a:latin typeface="+mn-lt"/>
                <a:ea typeface="小塚ゴシック Pro R"/>
                <a:cs typeface="小塚ゴシック Pro R"/>
              </a:rPr>
              <a:t> (cm</a:t>
            </a:r>
            <a:r>
              <a:rPr lang="en-US" sz="1800" baseline="30000" dirty="0">
                <a:solidFill>
                  <a:srgbClr val="475C64"/>
                </a:solidFill>
                <a:latin typeface="+mn-lt"/>
                <a:ea typeface="小塚ゴシック Pro R"/>
                <a:cs typeface="小塚ゴシック Pro R"/>
              </a:rPr>
              <a:t>-1</a:t>
            </a:r>
            <a:r>
              <a:rPr lang="en-US" sz="1800" dirty="0">
                <a:solidFill>
                  <a:srgbClr val="475C64"/>
                </a:solidFill>
                <a:latin typeface="+mn-lt"/>
                <a:ea typeface="小塚ゴシック Pro R"/>
                <a:cs typeface="小塚ゴシック Pro R"/>
              </a:rPr>
              <a:t>)</a:t>
            </a:r>
          </a:p>
        </p:txBody>
      </p:sp>
      <p:sp>
        <p:nvSpPr>
          <p:cNvPr id="53" name="TextBox 99">
            <a:extLst>
              <a:ext uri="{FF2B5EF4-FFF2-40B4-BE49-F238E27FC236}">
                <a16:creationId xmlns:a16="http://schemas.microsoft.com/office/drawing/2014/main" id="{21DBC8F5-CBC4-5544-B75D-1A39F03F07A6}"/>
              </a:ext>
            </a:extLst>
          </p:cNvPr>
          <p:cNvSpPr txBox="1"/>
          <p:nvPr/>
        </p:nvSpPr>
        <p:spPr>
          <a:xfrm>
            <a:off x="155575" y="4048125"/>
            <a:ext cx="88074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800000"/>
                </a:solidFill>
                <a:latin typeface="+mn-lt"/>
                <a:ea typeface="小塚ゴシック Pro R"/>
                <a:cs typeface="小塚ゴシック Pro R"/>
              </a:rPr>
              <a:t> - </a:t>
            </a:r>
            <a:r>
              <a:rPr lang="en-US" sz="2000" b="1" dirty="0" err="1">
                <a:solidFill>
                  <a:srgbClr val="800000"/>
                </a:solidFill>
                <a:latin typeface="+mn-lt"/>
                <a:ea typeface="小塚ゴシック Pro R"/>
                <a:cs typeface="小塚ゴシック Pro R"/>
              </a:rPr>
              <a:t>Cartographie</a:t>
            </a:r>
            <a:r>
              <a:rPr lang="en-US" sz="2000" b="1" dirty="0">
                <a:solidFill>
                  <a:srgbClr val="800000"/>
                </a:solidFill>
                <a:latin typeface="+mn-lt"/>
                <a:ea typeface="小塚ゴシック Pro R"/>
                <a:cs typeface="小塚ゴシック Pro R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+mn-lt"/>
                <a:ea typeface="小塚ゴシック Pro R"/>
                <a:cs typeface="小塚ゴシック Pro R"/>
              </a:rPr>
              <a:t>chimique</a:t>
            </a:r>
            <a:r>
              <a:rPr lang="en-US" sz="2000" b="1" dirty="0">
                <a:solidFill>
                  <a:srgbClr val="800000"/>
                </a:solidFill>
                <a:latin typeface="+mn-lt"/>
                <a:ea typeface="小塚ゴシック Pro R"/>
                <a:cs typeface="小塚ゴシック Pro R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+mn-lt"/>
                <a:ea typeface="小塚ゴシック Pro R"/>
                <a:cs typeface="小塚ゴシック Pro R"/>
              </a:rPr>
              <a:t>(fixe la longueur </a:t>
            </a:r>
            <a:r>
              <a:rPr lang="en-US" sz="2000" dirty="0" err="1">
                <a:solidFill>
                  <a:srgbClr val="800000"/>
                </a:solidFill>
                <a:latin typeface="+mn-lt"/>
                <a:ea typeface="小塚ゴシック Pro R"/>
                <a:cs typeface="小塚ゴシック Pro R"/>
              </a:rPr>
              <a:t>d’onde</a:t>
            </a:r>
            <a:r>
              <a:rPr lang="en-US" sz="2000" dirty="0">
                <a:solidFill>
                  <a:srgbClr val="800000"/>
                </a:solidFill>
                <a:latin typeface="+mn-lt"/>
                <a:ea typeface="小塚ゴシック Pro R"/>
                <a:cs typeface="小塚ゴシック Pro R"/>
              </a:rPr>
              <a:t> du laser et on </a:t>
            </a:r>
            <a:r>
              <a:rPr lang="en-US" sz="2000" dirty="0" err="1">
                <a:solidFill>
                  <a:srgbClr val="800000"/>
                </a:solidFill>
                <a:latin typeface="+mn-lt"/>
                <a:ea typeface="小塚ゴシック Pro R"/>
                <a:cs typeface="小塚ゴシック Pro R"/>
              </a:rPr>
              <a:t>balaye</a:t>
            </a:r>
            <a:r>
              <a:rPr lang="en-US" sz="2000" dirty="0">
                <a:solidFill>
                  <a:srgbClr val="800000"/>
                </a:solidFill>
                <a:latin typeface="+mn-lt"/>
                <a:ea typeface="小塚ゴシック Pro R"/>
                <a:cs typeface="小塚ゴシック Pro R"/>
              </a:rPr>
              <a:t> la pointe)</a:t>
            </a:r>
          </a:p>
        </p:txBody>
      </p:sp>
      <p:pic>
        <p:nvPicPr>
          <p:cNvPr id="56331" name="Image 47">
            <a:extLst>
              <a:ext uri="{FF2B5EF4-FFF2-40B4-BE49-F238E27FC236}">
                <a16:creationId xmlns:a16="http://schemas.microsoft.com/office/drawing/2014/main" id="{CE294A43-7DE8-7E4C-AD27-AD37534E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75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ZoneTexte 54">
            <a:extLst>
              <a:ext uri="{FF2B5EF4-FFF2-40B4-BE49-F238E27FC236}">
                <a16:creationId xmlns:a16="http://schemas.microsoft.com/office/drawing/2014/main" id="{31AD34A3-04C1-5444-B0A8-E74412E37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88900"/>
            <a:ext cx="70913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200" b="1">
                <a:solidFill>
                  <a:schemeClr val="bg1"/>
                </a:solidFill>
              </a:rPr>
              <a:t>Nanospectroscopie IR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9" grpId="0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e 31">
            <a:extLst>
              <a:ext uri="{FF2B5EF4-FFF2-40B4-BE49-F238E27FC236}">
                <a16:creationId xmlns:a16="http://schemas.microsoft.com/office/drawing/2014/main" id="{F3D51FFC-FD45-634B-87BF-CD8DBB6E93B0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1243013"/>
            <a:ext cx="3392487" cy="5143500"/>
            <a:chOff x="282085" y="1939467"/>
            <a:chExt cx="3653824" cy="487811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24305B4-C729-5345-B821-6EDC3CC3C91A}"/>
                </a:ext>
              </a:extLst>
            </p:cNvPr>
            <p:cNvSpPr/>
            <p:nvPr/>
          </p:nvSpPr>
          <p:spPr>
            <a:xfrm>
              <a:off x="335088" y="1939467"/>
              <a:ext cx="3600821" cy="487811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96000"/>
                    <a:satMod val="120000"/>
                    <a:lumMod val="120000"/>
                    <a:alpha val="43000"/>
                  </a:schemeClr>
                </a:gs>
                <a:gs pos="100000">
                  <a:schemeClr val="accent6">
                    <a:shade val="89000"/>
                    <a:lumMod val="90000"/>
                    <a:alpha val="43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369" name="ZoneTexte 42">
              <a:extLst>
                <a:ext uri="{FF2B5EF4-FFF2-40B4-BE49-F238E27FC236}">
                  <a16:creationId xmlns:a16="http://schemas.microsoft.com/office/drawing/2014/main" id="{4EB40EE0-C973-FC42-9E2A-379BFDE85A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121" y="2093326"/>
              <a:ext cx="3175156" cy="554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fr-FR" sz="1600" b="1" u="sng"/>
                <a:t>Accumulation of biopolymer or lipids</a:t>
              </a:r>
            </a:p>
          </p:txBody>
        </p:sp>
        <p:pic>
          <p:nvPicPr>
            <p:cNvPr id="57370" name="Image 43">
              <a:extLst>
                <a:ext uri="{FF2B5EF4-FFF2-40B4-BE49-F238E27FC236}">
                  <a16:creationId xmlns:a16="http://schemas.microsoft.com/office/drawing/2014/main" id="{5472416E-45C1-DB4E-A04A-B0DCBEB93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589" y="4041971"/>
              <a:ext cx="1489781" cy="104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1" name="Picture 3">
              <a:extLst>
                <a:ext uri="{FF2B5EF4-FFF2-40B4-BE49-F238E27FC236}">
                  <a16:creationId xmlns:a16="http://schemas.microsoft.com/office/drawing/2014/main" id="{2C598C16-85E8-9542-B953-B60ED7472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39" t="23779" r="1353" b="59976"/>
            <a:stretch>
              <a:fillRect/>
            </a:stretch>
          </p:blipFill>
          <p:spPr bwMode="auto">
            <a:xfrm>
              <a:off x="1131955" y="2739018"/>
              <a:ext cx="1219200" cy="97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7372" name="Image 45">
              <a:extLst>
                <a:ext uri="{FF2B5EF4-FFF2-40B4-BE49-F238E27FC236}">
                  <a16:creationId xmlns:a16="http://schemas.microsoft.com/office/drawing/2014/main" id="{5075BD60-41C0-A34F-ABC8-B31802CC2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68" y="5643317"/>
              <a:ext cx="1473200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3" name="ZoneTexte 46">
              <a:extLst>
                <a:ext uri="{FF2B5EF4-FFF2-40B4-BE49-F238E27FC236}">
                  <a16:creationId xmlns:a16="http://schemas.microsoft.com/office/drawing/2014/main" id="{2AEAFDE3-4629-DB41-8D98-CFB2FC7D1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085" y="3660649"/>
              <a:ext cx="3653824" cy="32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fr-FR" sz="1600"/>
                <a:t>Localisation and quantification</a:t>
              </a:r>
            </a:p>
          </p:txBody>
        </p:sp>
        <p:sp>
          <p:nvSpPr>
            <p:cNvPr id="57374" name="ZoneTexte 47">
              <a:extLst>
                <a:ext uri="{FF2B5EF4-FFF2-40B4-BE49-F238E27FC236}">
                  <a16:creationId xmlns:a16="http://schemas.microsoft.com/office/drawing/2014/main" id="{B8D29087-919A-2C4A-B90B-35B8E592D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741" y="5021240"/>
              <a:ext cx="3583872" cy="554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fr-FR" sz="1600"/>
                <a:t>Local composition, TAG, DAG, MAG and FFA differentiation</a:t>
              </a:r>
            </a:p>
          </p:txBody>
        </p:sp>
        <p:pic>
          <p:nvPicPr>
            <p:cNvPr id="57375" name="Image 48">
              <a:extLst>
                <a:ext uri="{FF2B5EF4-FFF2-40B4-BE49-F238E27FC236}">
                  <a16:creationId xmlns:a16="http://schemas.microsoft.com/office/drawing/2014/main" id="{4FAA3B32-A2C9-804C-9BCE-D1B55517E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832" y="2739018"/>
              <a:ext cx="934432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6" name="Image 49">
              <a:extLst>
                <a:ext uri="{FF2B5EF4-FFF2-40B4-BE49-F238E27FC236}">
                  <a16:creationId xmlns:a16="http://schemas.microsoft.com/office/drawing/2014/main" id="{20B350CF-1B5C-4343-8FCF-1D731D055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468" y="4007240"/>
              <a:ext cx="1219983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7" name="Image 50">
              <a:extLst>
                <a:ext uri="{FF2B5EF4-FFF2-40B4-BE49-F238E27FC236}">
                  <a16:creationId xmlns:a16="http://schemas.microsoft.com/office/drawing/2014/main" id="{9C663EF0-61DF-C947-A6FB-59F9CD084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700" y="6113217"/>
              <a:ext cx="660400" cy="55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47" name="ZoneTexte 40">
            <a:extLst>
              <a:ext uri="{FF2B5EF4-FFF2-40B4-BE49-F238E27FC236}">
                <a16:creationId xmlns:a16="http://schemas.microsoft.com/office/drawing/2014/main" id="{565F078F-6854-CF4A-8787-9C16813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38" y="1044575"/>
            <a:ext cx="238125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11526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/>
              <a:t>MICRO-ORGANISMS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50B9059-A908-9240-90ED-27D32F635EC1}"/>
              </a:ext>
            </a:extLst>
          </p:cNvPr>
          <p:cNvSpPr/>
          <p:nvPr/>
        </p:nvSpPr>
        <p:spPr>
          <a:xfrm>
            <a:off x="119063" y="1241425"/>
            <a:ext cx="3198812" cy="51482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96000"/>
                  <a:satMod val="120000"/>
                  <a:lumMod val="120000"/>
                  <a:alpha val="42000"/>
                </a:schemeClr>
              </a:gs>
              <a:gs pos="100000">
                <a:schemeClr val="accent3">
                  <a:shade val="89000"/>
                  <a:lumMod val="90000"/>
                  <a:alpha val="42000"/>
                </a:schemeClr>
              </a:gs>
            </a:gsLst>
            <a:lin ang="54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49" name="ZoneTexte 56">
            <a:extLst>
              <a:ext uri="{FF2B5EF4-FFF2-40B4-BE49-F238E27FC236}">
                <a16:creationId xmlns:a16="http://schemas.microsoft.com/office/drawing/2014/main" id="{212BC941-CCB8-CC44-AAE5-9C4D025BE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5157788"/>
            <a:ext cx="322738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/>
              <a:t>Nanoparticules and cell: macrophage</a:t>
            </a:r>
          </a:p>
        </p:txBody>
      </p:sp>
      <p:pic>
        <p:nvPicPr>
          <p:cNvPr id="57350" name="Image 57" descr="C:\Users\Jérémie Mathurin\Documents\Jeremie\Recherche\Datas\Collaborations\Elisabetta\figures articles Nat Nano\Figures articles nature nanotechnology cell8h\figure3.png">
            <a:extLst>
              <a:ext uri="{FF2B5EF4-FFF2-40B4-BE49-F238E27FC236}">
                <a16:creationId xmlns:a16="http://schemas.microsoft.com/office/drawing/2014/main" id="{65C295D3-370E-894E-B924-271DF0035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t="32552" r="50000" b="35562"/>
          <a:stretch>
            <a:fillRect/>
          </a:stretch>
        </p:blipFill>
        <p:spPr bwMode="auto">
          <a:xfrm>
            <a:off x="727075" y="3806825"/>
            <a:ext cx="17303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Image 58" descr="topo glomerule.tif">
            <a:extLst>
              <a:ext uri="{FF2B5EF4-FFF2-40B4-BE49-F238E27FC236}">
                <a16:creationId xmlns:a16="http://schemas.microsoft.com/office/drawing/2014/main" id="{F2D05232-2ECA-B04B-8123-C2155E11D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568450"/>
            <a:ext cx="1255712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Image 59">
            <a:extLst>
              <a:ext uri="{FF2B5EF4-FFF2-40B4-BE49-F238E27FC236}">
                <a16:creationId xmlns:a16="http://schemas.microsoft.com/office/drawing/2014/main" id="{8FE5C409-5112-5248-B1AE-B4753A1A3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8"/>
          <a:stretch>
            <a:fillRect/>
          </a:stretch>
        </p:blipFill>
        <p:spPr bwMode="auto">
          <a:xfrm>
            <a:off x="255588" y="1571625"/>
            <a:ext cx="12350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Image 60">
            <a:extLst>
              <a:ext uri="{FF2B5EF4-FFF2-40B4-BE49-F238E27FC236}">
                <a16:creationId xmlns:a16="http://schemas.microsoft.com/office/drawing/2014/main" id="{0C5522CC-FA71-CE4E-91E5-78E4992DC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764213"/>
            <a:ext cx="1387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Image 61">
            <a:extLst>
              <a:ext uri="{FF2B5EF4-FFF2-40B4-BE49-F238E27FC236}">
                <a16:creationId xmlns:a16="http://schemas.microsoft.com/office/drawing/2014/main" id="{FDBCCF8A-8C91-2F49-B9EC-5096C86E9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679700"/>
            <a:ext cx="15351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Rectangle 62">
            <a:extLst>
              <a:ext uri="{FF2B5EF4-FFF2-40B4-BE49-F238E27FC236}">
                <a16:creationId xmlns:a16="http://schemas.microsoft.com/office/drawing/2014/main" id="{058C17DF-5460-9447-A63B-B9031B0A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4938" y="2987675"/>
            <a:ext cx="338772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 sz="1600"/>
              <a:t>Calcification in human tissues</a:t>
            </a:r>
          </a:p>
          <a:p>
            <a:pPr algn="ctr"/>
            <a:r>
              <a:rPr lang="en-US" altLang="fr-FR" sz="1600"/>
              <a:t>Extracellular vesicles</a:t>
            </a:r>
          </a:p>
          <a:p>
            <a:pPr algn="ctr"/>
            <a:r>
              <a:rPr lang="en-US" altLang="fr-FR" sz="1600"/>
              <a:t>Penetration of nanocarriers  </a:t>
            </a:r>
          </a:p>
        </p:txBody>
      </p:sp>
      <p:sp>
        <p:nvSpPr>
          <p:cNvPr id="57356" name="Rectangle 63">
            <a:extLst>
              <a:ext uri="{FF2B5EF4-FFF2-40B4-BE49-F238E27FC236}">
                <a16:creationId xmlns:a16="http://schemas.microsoft.com/office/drawing/2014/main" id="{9F28951F-183C-8C46-9E5E-DE4701CB8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5981700"/>
            <a:ext cx="331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600"/>
              <a:t>Fine structure of the hair…</a:t>
            </a:r>
          </a:p>
        </p:txBody>
      </p:sp>
      <p:sp>
        <p:nvSpPr>
          <p:cNvPr id="57357" name="ZoneTexte 53">
            <a:extLst>
              <a:ext uri="{FF2B5EF4-FFF2-40B4-BE49-F238E27FC236}">
                <a16:creationId xmlns:a16="http://schemas.microsoft.com/office/drawing/2014/main" id="{CDEB0EE8-A907-DE46-BC4A-001AC432B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1063625"/>
            <a:ext cx="2433637" cy="368300"/>
          </a:xfrm>
          <a:prstGeom prst="rect">
            <a:avLst/>
          </a:prstGeom>
          <a:solidFill>
            <a:schemeClr val="bg1"/>
          </a:solidFill>
          <a:ln w="9525">
            <a:solidFill>
              <a:srgbClr val="E4C873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/>
              <a:t>TISSUE – Human cells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B5F6070-641C-A742-8068-91361F30FF77}"/>
              </a:ext>
            </a:extLst>
          </p:cNvPr>
          <p:cNvSpPr/>
          <p:nvPr/>
        </p:nvSpPr>
        <p:spPr>
          <a:xfrm>
            <a:off x="6359525" y="1254125"/>
            <a:ext cx="2638425" cy="51339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96000"/>
                  <a:satMod val="120000"/>
                  <a:lumMod val="120000"/>
                  <a:alpha val="40000"/>
                </a:schemeClr>
              </a:gs>
              <a:gs pos="100000">
                <a:schemeClr val="accent5">
                  <a:shade val="89000"/>
                  <a:lumMod val="90000"/>
                  <a:alpha val="4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359" name="Image 66" descr="topo-coll-zoom.png">
            <a:extLst>
              <a:ext uri="{FF2B5EF4-FFF2-40B4-BE49-F238E27FC236}">
                <a16:creationId xmlns:a16="http://schemas.microsoft.com/office/drawing/2014/main" id="{42E91FB5-D49A-2C4E-93E8-A30DD460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4"/>
          <a:stretch>
            <a:fillRect/>
          </a:stretch>
        </p:blipFill>
        <p:spPr bwMode="auto">
          <a:xfrm>
            <a:off x="6840538" y="1776413"/>
            <a:ext cx="19050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0" name="ZoneTexte 67">
            <a:extLst>
              <a:ext uri="{FF2B5EF4-FFF2-40B4-BE49-F238E27FC236}">
                <a16:creationId xmlns:a16="http://schemas.microsoft.com/office/drawing/2014/main" id="{3A4B88E7-A3E1-4B46-8C65-C00FC0CC2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300" y="1417638"/>
            <a:ext cx="304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 b="1" u="sng"/>
              <a:t>Protein assemblies</a:t>
            </a:r>
          </a:p>
        </p:txBody>
      </p:sp>
      <p:sp>
        <p:nvSpPr>
          <p:cNvPr id="57361" name="ZoneTexte 68">
            <a:extLst>
              <a:ext uri="{FF2B5EF4-FFF2-40B4-BE49-F238E27FC236}">
                <a16:creationId xmlns:a16="http://schemas.microsoft.com/office/drawing/2014/main" id="{0CB6F1B9-E58A-A746-AFE6-56813E92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88" y="3668713"/>
            <a:ext cx="28749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 sz="1600"/>
              <a:t>Collagen fibrils denaturation</a:t>
            </a:r>
          </a:p>
          <a:p>
            <a:pPr algn="ctr"/>
            <a:r>
              <a:rPr lang="en-US" altLang="fr-FR" sz="1600"/>
              <a:t>System complex: Collagen-antibiotic                                                                                              </a:t>
            </a:r>
          </a:p>
        </p:txBody>
      </p:sp>
      <p:pic>
        <p:nvPicPr>
          <p:cNvPr id="57362" name="Image 69">
            <a:extLst>
              <a:ext uri="{FF2B5EF4-FFF2-40B4-BE49-F238E27FC236}">
                <a16:creationId xmlns:a16="http://schemas.microsoft.com/office/drawing/2014/main" id="{0A3FE551-BEEF-4048-ADFE-4D7E5AF7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4594225"/>
            <a:ext cx="87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3" name="ZoneTexte 71">
            <a:extLst>
              <a:ext uri="{FF2B5EF4-FFF2-40B4-BE49-F238E27FC236}">
                <a16:creationId xmlns:a16="http://schemas.microsoft.com/office/drawing/2014/main" id="{9CF580A7-0C3D-3D40-85F7-50CF38CD9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013" y="1038225"/>
            <a:ext cx="2728912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94D9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2000"/>
              <a:t>NANOMETRIC SCALE</a:t>
            </a:r>
          </a:p>
        </p:txBody>
      </p:sp>
      <p:sp>
        <p:nvSpPr>
          <p:cNvPr id="57364" name="Rectangle 72">
            <a:extLst>
              <a:ext uri="{FF2B5EF4-FFF2-40B4-BE49-F238E27FC236}">
                <a16:creationId xmlns:a16="http://schemas.microsoft.com/office/drawing/2014/main" id="{DC449AC6-B47E-2E4E-8EEA-22884AF3E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088" y="4914900"/>
            <a:ext cx="38877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 sz="1600"/>
              <a:t>Bacterial amyloids  </a:t>
            </a:r>
          </a:p>
          <a:p>
            <a:pPr algn="ctr"/>
            <a:r>
              <a:rPr lang="en-US" altLang="fr-FR" sz="1600"/>
              <a:t>Beta structure of amyloids</a:t>
            </a:r>
          </a:p>
          <a:p>
            <a:pPr algn="ctr"/>
            <a:r>
              <a:rPr lang="en-US" altLang="fr-FR" sz="1600"/>
              <a:t>Prion, lipids bilayer</a:t>
            </a:r>
          </a:p>
        </p:txBody>
      </p:sp>
      <p:pic>
        <p:nvPicPr>
          <p:cNvPr id="57365" name="Image 2">
            <a:extLst>
              <a:ext uri="{FF2B5EF4-FFF2-40B4-BE49-F238E27FC236}">
                <a16:creationId xmlns:a16="http://schemas.microsoft.com/office/drawing/2014/main" id="{3B1A99EB-AFE2-9B4B-9734-AFEBD1B7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5861050"/>
            <a:ext cx="15017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6" name="Image 73">
            <a:extLst>
              <a:ext uri="{FF2B5EF4-FFF2-40B4-BE49-F238E27FC236}">
                <a16:creationId xmlns:a16="http://schemas.microsoft.com/office/drawing/2014/main" id="{810DA993-AD62-3046-B4BE-05C3BF707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5899150"/>
            <a:ext cx="113188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7" name="ZoneTexte 51">
            <a:extLst>
              <a:ext uri="{FF2B5EF4-FFF2-40B4-BE49-F238E27FC236}">
                <a16:creationId xmlns:a16="http://schemas.microsoft.com/office/drawing/2014/main" id="{1377F7B1-12D9-5F45-92D9-D1E9475BB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038" y="166688"/>
            <a:ext cx="7058025" cy="64611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 sz="3600" b="1"/>
              <a:t>Champs d’applications - Biologie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e 31">
            <a:extLst>
              <a:ext uri="{FF2B5EF4-FFF2-40B4-BE49-F238E27FC236}">
                <a16:creationId xmlns:a16="http://schemas.microsoft.com/office/drawing/2014/main" id="{5CA6BC35-3E68-FF49-94BC-035925F059DA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1243013"/>
            <a:ext cx="3392487" cy="5143500"/>
            <a:chOff x="282085" y="1939467"/>
            <a:chExt cx="3653824" cy="487811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4D327E1-461F-E24B-AFC2-81F96F026F55}"/>
                </a:ext>
              </a:extLst>
            </p:cNvPr>
            <p:cNvSpPr/>
            <p:nvPr/>
          </p:nvSpPr>
          <p:spPr>
            <a:xfrm>
              <a:off x="335088" y="1939467"/>
              <a:ext cx="3600821" cy="487811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96000"/>
                    <a:satMod val="120000"/>
                    <a:lumMod val="120000"/>
                    <a:alpha val="43000"/>
                  </a:schemeClr>
                </a:gs>
                <a:gs pos="100000">
                  <a:schemeClr val="accent6">
                    <a:shade val="89000"/>
                    <a:lumMod val="90000"/>
                    <a:alpha val="43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401" name="ZoneTexte 46">
              <a:extLst>
                <a:ext uri="{FF2B5EF4-FFF2-40B4-BE49-F238E27FC236}">
                  <a16:creationId xmlns:a16="http://schemas.microsoft.com/office/drawing/2014/main" id="{858CAAD0-B397-5849-8E23-DE677836E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085" y="3956264"/>
              <a:ext cx="3653824" cy="554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fr-FR" sz="1600"/>
                <a:t>- IR signatures: heterogeneities in ancient tissues or violin sections </a:t>
              </a:r>
            </a:p>
          </p:txBody>
        </p:sp>
      </p:grpSp>
      <p:sp>
        <p:nvSpPr>
          <p:cNvPr id="58371" name="ZoneTexte 40">
            <a:extLst>
              <a:ext uri="{FF2B5EF4-FFF2-40B4-BE49-F238E27FC236}">
                <a16:creationId xmlns:a16="http://schemas.microsoft.com/office/drawing/2014/main" id="{3B7D62F0-7F02-7249-80BC-B12AF3B8A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1044575"/>
            <a:ext cx="193040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11526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/>
              <a:t>Heritage sciences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254E08C-4C30-7F40-9DB9-EC2698DC67E8}"/>
              </a:ext>
            </a:extLst>
          </p:cNvPr>
          <p:cNvSpPr/>
          <p:nvPr/>
        </p:nvSpPr>
        <p:spPr>
          <a:xfrm>
            <a:off x="119063" y="1241425"/>
            <a:ext cx="3113087" cy="514826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96000"/>
                  <a:satMod val="120000"/>
                  <a:lumMod val="120000"/>
                  <a:alpha val="42000"/>
                </a:schemeClr>
              </a:gs>
              <a:gs pos="100000">
                <a:schemeClr val="accent3">
                  <a:shade val="89000"/>
                  <a:lumMod val="90000"/>
                  <a:alpha val="42000"/>
                </a:schemeClr>
              </a:gs>
            </a:gsLst>
            <a:lin ang="54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373" name="ZoneTexte 53">
            <a:extLst>
              <a:ext uri="{FF2B5EF4-FFF2-40B4-BE49-F238E27FC236}">
                <a16:creationId xmlns:a16="http://schemas.microsoft.com/office/drawing/2014/main" id="{8397F278-0A8C-B245-88B5-6E691B09F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1063625"/>
            <a:ext cx="1993900" cy="368300"/>
          </a:xfrm>
          <a:prstGeom prst="rect">
            <a:avLst/>
          </a:prstGeom>
          <a:solidFill>
            <a:schemeClr val="bg1"/>
          </a:solidFill>
          <a:ln w="9525">
            <a:solidFill>
              <a:srgbClr val="E4C873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/>
              <a:t>Polymers sciences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07384B0-AA09-9F46-A6A6-2C507423500A}"/>
              </a:ext>
            </a:extLst>
          </p:cNvPr>
          <p:cNvSpPr/>
          <p:nvPr/>
        </p:nvSpPr>
        <p:spPr>
          <a:xfrm>
            <a:off x="6446838" y="1254125"/>
            <a:ext cx="2638425" cy="51339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96000"/>
                  <a:satMod val="120000"/>
                  <a:lumMod val="120000"/>
                  <a:alpha val="40000"/>
                </a:schemeClr>
              </a:gs>
              <a:gs pos="100000">
                <a:schemeClr val="accent5">
                  <a:shade val="89000"/>
                  <a:lumMod val="90000"/>
                  <a:alpha val="4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375" name="ZoneTexte 67">
            <a:extLst>
              <a:ext uri="{FF2B5EF4-FFF2-40B4-BE49-F238E27FC236}">
                <a16:creationId xmlns:a16="http://schemas.microsoft.com/office/drawing/2014/main" id="{9882AAD3-CD43-3845-906E-79706A155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1516063"/>
            <a:ext cx="3048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 sz="1600" b="1">
                <a:solidFill>
                  <a:srgbClr val="FFFF00"/>
                </a:solidFill>
              </a:rPr>
              <a:t>- Polymeric  Nps </a:t>
            </a:r>
          </a:p>
        </p:txBody>
      </p:sp>
      <p:sp>
        <p:nvSpPr>
          <p:cNvPr id="58376" name="ZoneTexte 71">
            <a:extLst>
              <a:ext uri="{FF2B5EF4-FFF2-40B4-BE49-F238E27FC236}">
                <a16:creationId xmlns:a16="http://schemas.microsoft.com/office/drawing/2014/main" id="{C7C22EEA-8B34-2745-A9EB-8DAA6FD93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1030288"/>
            <a:ext cx="1735137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94D9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2000"/>
              <a:t>Nanoparticles</a:t>
            </a:r>
          </a:p>
        </p:txBody>
      </p:sp>
      <p:sp>
        <p:nvSpPr>
          <p:cNvPr id="58377" name="ZoneTexte 74">
            <a:extLst>
              <a:ext uri="{FF2B5EF4-FFF2-40B4-BE49-F238E27FC236}">
                <a16:creationId xmlns:a16="http://schemas.microsoft.com/office/drawing/2014/main" id="{37A295F9-E9CB-7A4A-B61A-26C20E5C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3" y="176213"/>
            <a:ext cx="5211762" cy="64611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 sz="3600" b="1"/>
              <a:t>Champs d’applications</a:t>
            </a:r>
          </a:p>
        </p:txBody>
      </p:sp>
      <p:pic>
        <p:nvPicPr>
          <p:cNvPr id="58378" name="Image 33">
            <a:extLst>
              <a:ext uri="{FF2B5EF4-FFF2-40B4-BE49-F238E27FC236}">
                <a16:creationId xmlns:a16="http://schemas.microsoft.com/office/drawing/2014/main" id="{45B75048-E293-DD41-842B-9236606E7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 r="55403"/>
          <a:stretch>
            <a:fillRect/>
          </a:stretch>
        </p:blipFill>
        <p:spPr bwMode="auto">
          <a:xfrm>
            <a:off x="3268663" y="1587500"/>
            <a:ext cx="16764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9" name="ZoneTexte 36">
            <a:extLst>
              <a:ext uri="{FF2B5EF4-FFF2-40B4-BE49-F238E27FC236}">
                <a16:creationId xmlns:a16="http://schemas.microsoft.com/office/drawing/2014/main" id="{450C365A-5EF5-BF47-A979-365AEBABE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1571625"/>
            <a:ext cx="1579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 b="1">
                <a:solidFill>
                  <a:srgbClr val="FFFF00"/>
                </a:solidFill>
              </a:rPr>
              <a:t>- Investigate parchments degradation</a:t>
            </a:r>
          </a:p>
        </p:txBody>
      </p:sp>
      <p:pic>
        <p:nvPicPr>
          <p:cNvPr id="58380" name="Image 38">
            <a:extLst>
              <a:ext uri="{FF2B5EF4-FFF2-40B4-BE49-F238E27FC236}">
                <a16:creationId xmlns:a16="http://schemas.microsoft.com/office/drawing/2014/main" id="{6DE20358-6F8A-4E4E-928C-29F4CFC2A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2613025"/>
            <a:ext cx="1096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2" descr="C:\Users\Laurianne\Desktop\Documents\Admin CRCC\logos_mnhn1.gif">
            <a:extLst>
              <a:ext uri="{FF2B5EF4-FFF2-40B4-BE49-F238E27FC236}">
                <a16:creationId xmlns:a16="http://schemas.microsoft.com/office/drawing/2014/main" id="{002AD7F6-220B-8C4D-A78E-C0450F5F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1978025"/>
            <a:ext cx="7048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2" name="Image 5">
            <a:extLst>
              <a:ext uri="{FF2B5EF4-FFF2-40B4-BE49-F238E27FC236}">
                <a16:creationId xmlns:a16="http://schemas.microsoft.com/office/drawing/2014/main" id="{6B286A41-2EE2-E849-891D-B450CF14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4106863"/>
            <a:ext cx="1884362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3" name="Image 6">
            <a:extLst>
              <a:ext uri="{FF2B5EF4-FFF2-40B4-BE49-F238E27FC236}">
                <a16:creationId xmlns:a16="http://schemas.microsoft.com/office/drawing/2014/main" id="{BC25D48D-8594-7D4E-9195-FAC10B79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5568950"/>
            <a:ext cx="22145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4" name="Image 10" descr="fig8.tiff">
            <a:extLst>
              <a:ext uri="{FF2B5EF4-FFF2-40B4-BE49-F238E27FC236}">
                <a16:creationId xmlns:a16="http://schemas.microsoft.com/office/drawing/2014/main" id="{90A77938-356D-7B4D-9209-327346A7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2"/>
          <a:stretch>
            <a:fillRect/>
          </a:stretch>
        </p:blipFill>
        <p:spPr bwMode="auto">
          <a:xfrm>
            <a:off x="414338" y="5092700"/>
            <a:ext cx="23939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5" name="ZoneTexte 102">
            <a:extLst>
              <a:ext uri="{FF2B5EF4-FFF2-40B4-BE49-F238E27FC236}">
                <a16:creationId xmlns:a16="http://schemas.microsoft.com/office/drawing/2014/main" id="{5CE011F3-46BC-C744-8DDB-E1F91578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0338" y="4748213"/>
            <a:ext cx="33924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 sz="1600" b="1">
                <a:solidFill>
                  <a:srgbClr val="FFFF00"/>
                </a:solidFill>
              </a:rPr>
              <a:t>Trace of adjuvant blooming</a:t>
            </a:r>
          </a:p>
        </p:txBody>
      </p:sp>
      <p:pic>
        <p:nvPicPr>
          <p:cNvPr id="58386" name="Image 13">
            <a:extLst>
              <a:ext uri="{FF2B5EF4-FFF2-40B4-BE49-F238E27FC236}">
                <a16:creationId xmlns:a16="http://schemas.microsoft.com/office/drawing/2014/main" id="{C6A10571-EA8B-6C48-BDA6-4976CBF5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1987550"/>
            <a:ext cx="115887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7" name="Image 14">
            <a:extLst>
              <a:ext uri="{FF2B5EF4-FFF2-40B4-BE49-F238E27FC236}">
                <a16:creationId xmlns:a16="http://schemas.microsoft.com/office/drawing/2014/main" id="{5FE66E76-886E-F44D-ABB7-CD95460C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989138"/>
            <a:ext cx="10858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8" name="ZoneTexte 123">
            <a:extLst>
              <a:ext uri="{FF2B5EF4-FFF2-40B4-BE49-F238E27FC236}">
                <a16:creationId xmlns:a16="http://schemas.microsoft.com/office/drawing/2014/main" id="{C4E23A3E-BFE6-0649-89A0-1BFD2F3A1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4022725"/>
            <a:ext cx="25987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 sz="1600" b="1">
                <a:solidFill>
                  <a:srgbClr val="FFFF00"/>
                </a:solidFill>
              </a:rPr>
              <a:t>- Investigation of organic matter in micrometeorites</a:t>
            </a:r>
          </a:p>
        </p:txBody>
      </p:sp>
      <p:pic>
        <p:nvPicPr>
          <p:cNvPr id="58389" name="Image 15">
            <a:extLst>
              <a:ext uri="{FF2B5EF4-FFF2-40B4-BE49-F238E27FC236}">
                <a16:creationId xmlns:a16="http://schemas.microsoft.com/office/drawing/2014/main" id="{9F570BF2-D926-E84D-8260-BA2406E07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6067425"/>
            <a:ext cx="5572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0" name="ZoneTexte 124">
            <a:extLst>
              <a:ext uri="{FF2B5EF4-FFF2-40B4-BE49-F238E27FC236}">
                <a16:creationId xmlns:a16="http://schemas.microsoft.com/office/drawing/2014/main" id="{7FC9A48A-4BD8-FE44-85B3-7B1ABEA5B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4988" y="3370263"/>
            <a:ext cx="1903412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94D9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2000"/>
              <a:t>Astrochemistry</a:t>
            </a:r>
          </a:p>
        </p:txBody>
      </p:sp>
      <p:sp>
        <p:nvSpPr>
          <p:cNvPr id="58391" name="ZoneTexte 125">
            <a:extLst>
              <a:ext uri="{FF2B5EF4-FFF2-40B4-BE49-F238E27FC236}">
                <a16:creationId xmlns:a16="http://schemas.microsoft.com/office/drawing/2014/main" id="{9F2E2883-DE47-7548-B7A6-EE9BCB45B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392238"/>
            <a:ext cx="3595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600" b="1">
                <a:solidFill>
                  <a:srgbClr val="FFFF00"/>
                </a:solidFill>
              </a:rPr>
              <a:t>Multilayers: </a:t>
            </a:r>
          </a:p>
          <a:p>
            <a:r>
              <a:rPr lang="en-US" altLang="fr-FR" sz="1600" b="1">
                <a:solidFill>
                  <a:srgbClr val="FFFF00"/>
                </a:solidFill>
              </a:rPr>
              <a:t>Structure-cristallinity</a:t>
            </a:r>
          </a:p>
        </p:txBody>
      </p:sp>
      <p:pic>
        <p:nvPicPr>
          <p:cNvPr id="58392" name="Image 3">
            <a:extLst>
              <a:ext uri="{FF2B5EF4-FFF2-40B4-BE49-F238E27FC236}">
                <a16:creationId xmlns:a16="http://schemas.microsoft.com/office/drawing/2014/main" id="{3D12C8D2-323E-3944-8443-42756E0C0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968875"/>
            <a:ext cx="1863725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3" name="ZoneTexte 29">
            <a:extLst>
              <a:ext uri="{FF2B5EF4-FFF2-40B4-BE49-F238E27FC236}">
                <a16:creationId xmlns:a16="http://schemas.microsoft.com/office/drawing/2014/main" id="{4CDC8128-E2E0-664A-AE54-33B88BEF9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563" y="2924175"/>
            <a:ext cx="29337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900"/>
              <a:t> Mathurin J., 10.1039/C8AN01239C, Analyst, 2018 </a:t>
            </a:r>
            <a:endParaRPr lang="fr-FR" altLang="fr-FR" sz="900" i="1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83DE86E-6338-3144-80CB-377F687C434E}"/>
              </a:ext>
            </a:extLst>
          </p:cNvPr>
          <p:cNvSpPr txBox="1"/>
          <p:nvPr/>
        </p:nvSpPr>
        <p:spPr>
          <a:xfrm>
            <a:off x="184150" y="6046788"/>
            <a:ext cx="2938463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900" dirty="0">
                <a:latin typeface="+mj-lt"/>
              </a:rPr>
              <a:t>A </a:t>
            </a:r>
            <a:r>
              <a:rPr lang="fr-FR" sz="900" dirty="0" err="1">
                <a:latin typeface="+mj-lt"/>
              </a:rPr>
              <a:t>Dazzi</a:t>
            </a:r>
            <a:r>
              <a:rPr lang="fr-FR" sz="900" dirty="0">
                <a:latin typeface="+mj-lt"/>
              </a:rPr>
              <a:t>, International journal of </a:t>
            </a:r>
            <a:r>
              <a:rPr lang="fr-FR" sz="900" dirty="0" err="1">
                <a:latin typeface="+mj-lt"/>
              </a:rPr>
              <a:t>pharmaceutics</a:t>
            </a:r>
            <a:r>
              <a:rPr lang="fr-FR" sz="900" dirty="0">
                <a:latin typeface="+mj-lt"/>
              </a:rPr>
              <a:t> Volume 484, Issues 1–2, 2015</a:t>
            </a:r>
          </a:p>
        </p:txBody>
      </p:sp>
      <p:sp>
        <p:nvSpPr>
          <p:cNvPr id="58395" name="ZoneTexte 31">
            <a:extLst>
              <a:ext uri="{FF2B5EF4-FFF2-40B4-BE49-F238E27FC236}">
                <a16:creationId xmlns:a16="http://schemas.microsoft.com/office/drawing/2014/main" id="{BEC89ECD-D5D5-4649-9198-BACC83DC7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6913" y="6100763"/>
            <a:ext cx="2181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900"/>
              <a:t>J. Mathurin, A&amp;A, 2019</a:t>
            </a:r>
          </a:p>
        </p:txBody>
      </p:sp>
      <p:sp>
        <p:nvSpPr>
          <p:cNvPr id="58396" name="ZoneTexte 32">
            <a:extLst>
              <a:ext uri="{FF2B5EF4-FFF2-40B4-BE49-F238E27FC236}">
                <a16:creationId xmlns:a16="http://schemas.microsoft.com/office/drawing/2014/main" id="{006916D3-80C5-244F-A8B9-26871CD72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3103563"/>
            <a:ext cx="21828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900"/>
              <a:t>G.Latour, Scientific Report, 2016</a:t>
            </a:r>
          </a:p>
        </p:txBody>
      </p:sp>
      <p:pic>
        <p:nvPicPr>
          <p:cNvPr id="58397" name="Image 1">
            <a:extLst>
              <a:ext uri="{FF2B5EF4-FFF2-40B4-BE49-F238E27FC236}">
                <a16:creationId xmlns:a16="http://schemas.microsoft.com/office/drawing/2014/main" id="{A9FD7ECF-B46F-6846-B30D-112CA43B8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958975"/>
            <a:ext cx="22955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52FF6360-28FD-B34D-83D0-EB635C81DCE9}"/>
              </a:ext>
            </a:extLst>
          </p:cNvPr>
          <p:cNvSpPr txBox="1"/>
          <p:nvPr/>
        </p:nvSpPr>
        <p:spPr>
          <a:xfrm>
            <a:off x="209550" y="3140075"/>
            <a:ext cx="2938463" cy="2317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900" dirty="0">
                <a:latin typeface="+mj-lt"/>
              </a:rPr>
              <a:t>A </a:t>
            </a:r>
            <a:r>
              <a:rPr lang="fr-FR" sz="900" dirty="0" err="1">
                <a:latin typeface="+mj-lt"/>
              </a:rPr>
              <a:t>Dazzi</a:t>
            </a:r>
            <a:r>
              <a:rPr lang="fr-FR" sz="900" dirty="0">
                <a:latin typeface="+mj-lt"/>
              </a:rPr>
              <a:t>, </a:t>
            </a:r>
            <a:r>
              <a:rPr lang="fr-FR" sz="900" dirty="0" err="1">
                <a:latin typeface="+mj-lt"/>
              </a:rPr>
              <a:t>Chem</a:t>
            </a:r>
            <a:r>
              <a:rPr lang="fr-FR" sz="900" dirty="0">
                <a:latin typeface="+mj-lt"/>
              </a:rPr>
              <a:t> </a:t>
            </a:r>
            <a:r>
              <a:rPr lang="fr-FR" sz="900" dirty="0" err="1">
                <a:latin typeface="+mj-lt"/>
              </a:rPr>
              <a:t>Rev</a:t>
            </a:r>
            <a:r>
              <a:rPr lang="fr-FR" sz="900" dirty="0">
                <a:latin typeface="+mj-lt"/>
              </a:rPr>
              <a:t>, 2016</a:t>
            </a:r>
          </a:p>
        </p:txBody>
      </p:sp>
      <p:pic>
        <p:nvPicPr>
          <p:cNvPr id="58399" name="Image 2">
            <a:extLst>
              <a:ext uri="{FF2B5EF4-FFF2-40B4-BE49-F238E27FC236}">
                <a16:creationId xmlns:a16="http://schemas.microsoft.com/office/drawing/2014/main" id="{61B5E0F2-2853-FC49-B09A-BFC1F6542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3368675"/>
            <a:ext cx="23018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 36">
            <a:extLst>
              <a:ext uri="{FF2B5EF4-FFF2-40B4-BE49-F238E27FC236}">
                <a16:creationId xmlns:a16="http://schemas.microsoft.com/office/drawing/2014/main" id="{7453A7E1-5217-F942-8E83-8E45AA52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2">
            <a:extLst>
              <a:ext uri="{FF2B5EF4-FFF2-40B4-BE49-F238E27FC236}">
                <a16:creationId xmlns:a16="http://schemas.microsoft.com/office/drawing/2014/main" id="{7E7BBA97-6C39-7E4E-99C0-1F0D2224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1363"/>
            <a:ext cx="61452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 anchor="ctr"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700" b="1" u="sng">
                <a:latin typeface="Times New Roman" panose="02020603050405020304" pitchFamily="18" charset="0"/>
                <a:sym typeface="Times New Roman" panose="02020603050405020304" pitchFamily="18" charset="0"/>
              </a:rPr>
              <a:t>Basic principle of spectroscopy :</a:t>
            </a:r>
            <a:endParaRPr lang="fr-FR" altLang="fr-FR" b="1" u="sng">
              <a:latin typeface="Times New Roman" panose="02020603050405020304" pitchFamily="18" charset="0"/>
            </a:endParaRPr>
          </a:p>
        </p:txBody>
      </p:sp>
      <p:grpSp>
        <p:nvGrpSpPr>
          <p:cNvPr id="60420" name="Group 4">
            <a:extLst>
              <a:ext uri="{FF2B5EF4-FFF2-40B4-BE49-F238E27FC236}">
                <a16:creationId xmlns:a16="http://schemas.microsoft.com/office/drawing/2014/main" id="{1A3B14AC-4B99-CB4E-9D3B-470C66849B62}"/>
              </a:ext>
            </a:extLst>
          </p:cNvPr>
          <p:cNvGrpSpPr>
            <a:grpSpLocks/>
          </p:cNvGrpSpPr>
          <p:nvPr/>
        </p:nvGrpSpPr>
        <p:grpSpPr bwMode="auto">
          <a:xfrm>
            <a:off x="600075" y="1612900"/>
            <a:ext cx="3221038" cy="1238250"/>
            <a:chOff x="0" y="0"/>
            <a:chExt cx="361" cy="139"/>
          </a:xfrm>
        </p:grpSpPr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F7F3881-D819-F747-B8FB-5D3CFA32F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" y="0"/>
              <a:ext cx="52" cy="139"/>
            </a:xfrm>
            <a:prstGeom prst="rect">
              <a:avLst/>
            </a:prstGeom>
            <a:solidFill>
              <a:srgbClr val="808080"/>
            </a:solidFill>
            <a:ln w="9525" cap="flat" cmpd="sng">
              <a:noFill/>
              <a:prstDash val="solid"/>
              <a:round/>
              <a:headEnd/>
              <a:tailEnd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72248" tIns="72248" rIns="72248" bIns="72248" anchor="ctr"/>
            <a:lstStyle/>
            <a:p>
              <a:pPr>
                <a:defRPr/>
              </a:pPr>
              <a:endParaRPr lang="fr-FR">
                <a:cs typeface="Helvetica Light" charset="0"/>
              </a:endParaRPr>
            </a:p>
          </p:txBody>
        </p:sp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8F95FB13-CD6B-4749-B0F1-B8F489A5F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" y="43"/>
              <a:ext cx="103" cy="26"/>
            </a:xfrm>
            <a:prstGeom prst="rightArrow">
              <a:avLst>
                <a:gd name="adj1" fmla="val 50000"/>
                <a:gd name="adj2" fmla="val 34810"/>
              </a:avLst>
            </a:prstGeom>
            <a:gradFill rotWithShape="0">
              <a:gsLst>
                <a:gs pos="0">
                  <a:srgbClr val="FF565C"/>
                </a:gs>
                <a:gs pos="100000">
                  <a:srgbClr val="800000"/>
                </a:gs>
              </a:gsLst>
              <a:lin ang="5400000"/>
            </a:gradFill>
            <a:ln w="13546" cap="flat" cmpd="sng">
              <a:solidFill>
                <a:srgbClr val="9D0101"/>
              </a:solidFill>
              <a:prstDash val="solid"/>
              <a:round/>
              <a:headEnd/>
              <a:tailEnd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72248" tIns="72248" rIns="72248" bIns="72248" anchor="ctr"/>
            <a:lstStyle/>
            <a:p>
              <a:pPr>
                <a:defRPr/>
              </a:pPr>
              <a:endParaRPr lang="fr-FR">
                <a:cs typeface="Helvetica Light" charset="0"/>
              </a:endParaRPr>
            </a:p>
          </p:txBody>
        </p:sp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2830098D-2293-CA4B-B8EE-4E705F763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" y="57"/>
              <a:ext cx="103" cy="27"/>
            </a:xfrm>
            <a:prstGeom prst="rightArrow">
              <a:avLst>
                <a:gd name="adj1" fmla="val 50000"/>
                <a:gd name="adj2" fmla="val 33521"/>
              </a:avLst>
            </a:prstGeom>
            <a:gradFill rotWithShape="0">
              <a:gsLst>
                <a:gs pos="0">
                  <a:srgbClr val="FF565C">
                    <a:alpha val="43999"/>
                  </a:srgbClr>
                </a:gs>
                <a:gs pos="100000">
                  <a:srgbClr val="9D0101"/>
                </a:gs>
              </a:gsLst>
              <a:lin ang="5400000"/>
            </a:gradFill>
            <a:ln w="13546" cap="flat" cmpd="sng">
              <a:solidFill>
                <a:srgbClr val="9D0101"/>
              </a:solidFill>
              <a:prstDash val="solid"/>
              <a:round/>
              <a:headEnd/>
              <a:tailEnd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72248" tIns="72248" rIns="72248" bIns="72248" anchor="ctr"/>
            <a:lstStyle/>
            <a:p>
              <a:pPr>
                <a:defRPr/>
              </a:pPr>
              <a:endParaRPr lang="fr-FR">
                <a:cs typeface="Helvetica Light" charset="0"/>
              </a:endParaRPr>
            </a:p>
          </p:txBody>
        </p:sp>
        <p:sp>
          <p:nvSpPr>
            <p:cNvPr id="60448" name="Rectangle 8">
              <a:extLst>
                <a:ext uri="{FF2B5EF4-FFF2-40B4-BE49-F238E27FC236}">
                  <a16:creationId xmlns:a16="http://schemas.microsoft.com/office/drawing/2014/main" id="{A61B5A01-3DC1-A84F-8F2C-1BD701EAA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5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6435" tIns="72248" rIns="126435" bIns="72248"/>
            <a:lstStyle>
              <a:lvl1pPr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just"/>
              <a:r>
                <a:rPr lang="fr-FR" altLang="fr-FR">
                  <a:solidFill>
                    <a:srgbClr val="19194D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I</a:t>
              </a:r>
              <a:r>
                <a:rPr lang="fr-FR" altLang="fr-FR" baseline="-19000">
                  <a:solidFill>
                    <a:srgbClr val="19194D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incident</a:t>
              </a:r>
              <a:endParaRPr lang="fr-FR" altLang="fr-FR"/>
            </a:p>
          </p:txBody>
        </p:sp>
        <p:sp>
          <p:nvSpPr>
            <p:cNvPr id="60449" name="Rectangle 9">
              <a:extLst>
                <a:ext uri="{FF2B5EF4-FFF2-40B4-BE49-F238E27FC236}">
                  <a16:creationId xmlns:a16="http://schemas.microsoft.com/office/drawing/2014/main" id="{95C1E0B1-3D16-384E-9352-06486A0D9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5"/>
              <a:ext cx="154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6435" tIns="72248" rIns="126435" bIns="72248"/>
            <a:lstStyle>
              <a:lvl1pPr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just"/>
              <a:r>
                <a:rPr lang="fr-FR" altLang="fr-FR">
                  <a:solidFill>
                    <a:srgbClr val="262673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I</a:t>
              </a:r>
              <a:r>
                <a:rPr lang="fr-FR" altLang="fr-FR" baseline="-19000">
                  <a:solidFill>
                    <a:srgbClr val="262673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transmitted</a:t>
              </a:r>
              <a:endParaRPr lang="fr-FR" altLang="fr-FR"/>
            </a:p>
          </p:txBody>
        </p:sp>
        <p:sp>
          <p:nvSpPr>
            <p:cNvPr id="5130" name="AutoShape 10">
              <a:extLst>
                <a:ext uri="{FF2B5EF4-FFF2-40B4-BE49-F238E27FC236}">
                  <a16:creationId xmlns:a16="http://schemas.microsoft.com/office/drawing/2014/main" id="{6E9DB871-02C6-AC4F-B00D-0A10072D8E5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" y="73"/>
              <a:ext cx="103" cy="26"/>
            </a:xfrm>
            <a:prstGeom prst="rightArrow">
              <a:avLst>
                <a:gd name="adj1" fmla="val 50000"/>
                <a:gd name="adj2" fmla="val 34810"/>
              </a:avLst>
            </a:prstGeom>
            <a:gradFill rotWithShape="0">
              <a:gsLst>
                <a:gs pos="0">
                  <a:srgbClr val="FF565C"/>
                </a:gs>
                <a:gs pos="100000">
                  <a:srgbClr val="9D0101"/>
                </a:gs>
              </a:gsLst>
              <a:lin ang="5400000"/>
            </a:gradFill>
            <a:ln w="13546" cap="flat" cmpd="sng">
              <a:solidFill>
                <a:srgbClr val="9D0101"/>
              </a:solidFill>
              <a:prstDash val="solid"/>
              <a:round/>
              <a:headEnd/>
              <a:tailEnd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72248" tIns="72248" rIns="72248" bIns="72248" anchor="ctr"/>
            <a:lstStyle/>
            <a:p>
              <a:pPr>
                <a:defRPr/>
              </a:pPr>
              <a:endParaRPr lang="fr-FR">
                <a:cs typeface="Helvetica Light" charset="0"/>
              </a:endParaRPr>
            </a:p>
          </p:txBody>
        </p:sp>
        <p:sp>
          <p:nvSpPr>
            <p:cNvPr id="60451" name="Rectangle 11">
              <a:extLst>
                <a:ext uri="{FF2B5EF4-FFF2-40B4-BE49-F238E27FC236}">
                  <a16:creationId xmlns:a16="http://schemas.microsoft.com/office/drawing/2014/main" id="{54FF22D7-0AE1-F14A-A225-1E2C99C48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" y="75"/>
              <a:ext cx="124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6435" tIns="72248" rIns="126435" bIns="72248"/>
            <a:lstStyle>
              <a:lvl1pPr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just"/>
              <a:r>
                <a:rPr lang="fr-FR" altLang="fr-FR">
                  <a:solidFill>
                    <a:srgbClr val="19194D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I</a:t>
              </a:r>
              <a:r>
                <a:rPr lang="fr-FR" altLang="fr-FR" baseline="-19000">
                  <a:solidFill>
                    <a:srgbClr val="19194D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reflected</a:t>
              </a:r>
              <a:endParaRPr lang="fr-FR" altLang="fr-FR"/>
            </a:p>
          </p:txBody>
        </p:sp>
      </p:grpSp>
      <p:sp>
        <p:nvSpPr>
          <p:cNvPr id="60421" name="Rectangle 12">
            <a:extLst>
              <a:ext uri="{FF2B5EF4-FFF2-40B4-BE49-F238E27FC236}">
                <a16:creationId xmlns:a16="http://schemas.microsoft.com/office/drawing/2014/main" id="{C47BEE32-5D78-0146-A6C6-9080CCC0B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08338"/>
            <a:ext cx="29591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>
                <a:latin typeface="Times New Roman" panose="02020603050405020304" pitchFamily="18" charset="0"/>
                <a:sym typeface="Times New Roman" panose="02020603050405020304" pitchFamily="18" charset="0"/>
              </a:rPr>
              <a:t>(Beer-Lambert law)</a:t>
            </a:r>
            <a:endParaRPr lang="fr-FR" altLang="fr-FR"/>
          </a:p>
        </p:txBody>
      </p:sp>
      <p:sp>
        <p:nvSpPr>
          <p:cNvPr id="60422" name="Rectangle 13">
            <a:extLst>
              <a:ext uri="{FF2B5EF4-FFF2-40B4-BE49-F238E27FC236}">
                <a16:creationId xmlns:a16="http://schemas.microsoft.com/office/drawing/2014/main" id="{FB1D2E94-8966-A548-9345-92E7823AB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38" y="4999038"/>
            <a:ext cx="31242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>
                <a:latin typeface="Times New Roman" panose="02020603050405020304" pitchFamily="18" charset="0"/>
                <a:sym typeface="Times New Roman" panose="02020603050405020304" pitchFamily="18" charset="0"/>
              </a:rPr>
              <a:t>Extinction coefficient</a:t>
            </a:r>
            <a:endParaRPr lang="fr-FR" altLang="fr-FR"/>
          </a:p>
        </p:txBody>
      </p:sp>
      <p:sp>
        <p:nvSpPr>
          <p:cNvPr id="5134" name="Rectangle 14">
            <a:extLst>
              <a:ext uri="{FF2B5EF4-FFF2-40B4-BE49-F238E27FC236}">
                <a16:creationId xmlns:a16="http://schemas.microsoft.com/office/drawing/2014/main" id="{F8F47158-4895-1C44-A0EA-2D2F3AC55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5529263"/>
            <a:ext cx="16541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u="sng">
                <a:latin typeface="Times New Roman" panose="02020603050405020304" pitchFamily="18" charset="0"/>
                <a:sym typeface="Times New Roman" panose="02020603050405020304" pitchFamily="18" charset="0"/>
              </a:rPr>
              <a:t>Absorbance</a:t>
            </a:r>
            <a:endParaRPr lang="fr-FR" altLang="fr-FR"/>
          </a:p>
        </p:txBody>
      </p:sp>
      <p:sp>
        <p:nvSpPr>
          <p:cNvPr id="60424" name="Rectangle 15">
            <a:extLst>
              <a:ext uri="{FF2B5EF4-FFF2-40B4-BE49-F238E27FC236}">
                <a16:creationId xmlns:a16="http://schemas.microsoft.com/office/drawing/2014/main" id="{5DCAEB02-61BC-AF40-9954-00CE7E663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3584575"/>
            <a:ext cx="32099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u="sng">
                <a:latin typeface="Times New Roman" panose="02020603050405020304" pitchFamily="18" charset="0"/>
                <a:sym typeface="Times New Roman" panose="02020603050405020304" pitchFamily="18" charset="0"/>
              </a:rPr>
              <a:t>Transmission coefficient</a:t>
            </a:r>
            <a:endParaRPr lang="fr-FR" altLang="fr-FR"/>
          </a:p>
        </p:txBody>
      </p:sp>
      <p:sp>
        <p:nvSpPr>
          <p:cNvPr id="60425" name="Line 40">
            <a:extLst>
              <a:ext uri="{FF2B5EF4-FFF2-40B4-BE49-F238E27FC236}">
                <a16:creationId xmlns:a16="http://schemas.microsoft.com/office/drawing/2014/main" id="{21B1AEF2-C66F-7E45-9644-CAF2110C31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163" y="2749550"/>
            <a:ext cx="457200" cy="0"/>
          </a:xfrm>
          <a:prstGeom prst="line">
            <a:avLst/>
          </a:prstGeom>
          <a:noFill/>
          <a:ln w="19939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fr-FR"/>
          </a:p>
        </p:txBody>
      </p:sp>
      <p:sp>
        <p:nvSpPr>
          <p:cNvPr id="60426" name="Rectangle 41">
            <a:extLst>
              <a:ext uri="{FF2B5EF4-FFF2-40B4-BE49-F238E27FC236}">
                <a16:creationId xmlns:a16="http://schemas.microsoft.com/office/drawing/2014/main" id="{1687A45B-3423-2144-8EB9-A6277D8E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2395538"/>
            <a:ext cx="3143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>
                <a:latin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endParaRPr lang="fr-FR" altLang="fr-FR"/>
          </a:p>
        </p:txBody>
      </p:sp>
      <p:sp>
        <p:nvSpPr>
          <p:cNvPr id="60427" name="Rectangle 42">
            <a:extLst>
              <a:ext uri="{FF2B5EF4-FFF2-40B4-BE49-F238E27FC236}">
                <a16:creationId xmlns:a16="http://schemas.microsoft.com/office/drawing/2014/main" id="{CB93D93C-20BC-154B-A361-74A6C77C7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1516063"/>
            <a:ext cx="3143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>
                <a:latin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endParaRPr lang="fr-FR" altLang="fr-FR"/>
          </a:p>
        </p:txBody>
      </p:sp>
      <p:pic>
        <p:nvPicPr>
          <p:cNvPr id="60428" name="Picture 43" descr="image6.png">
            <a:extLst>
              <a:ext uri="{FF2B5EF4-FFF2-40B4-BE49-F238E27FC236}">
                <a16:creationId xmlns:a16="http://schemas.microsoft.com/office/drawing/2014/main" id="{46C0D8ED-8EA4-E440-A054-ADDC8456A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4167188"/>
            <a:ext cx="37004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Picture 44" descr="image7.png">
            <a:extLst>
              <a:ext uri="{FF2B5EF4-FFF2-40B4-BE49-F238E27FC236}">
                <a16:creationId xmlns:a16="http://schemas.microsoft.com/office/drawing/2014/main" id="{5652F841-4C95-0447-B66C-48EE7DF8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921250"/>
            <a:ext cx="1474787" cy="633413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5" name="Picture 45" descr="image8.png">
            <a:extLst>
              <a:ext uri="{FF2B5EF4-FFF2-40B4-BE49-F238E27FC236}">
                <a16:creationId xmlns:a16="http://schemas.microsoft.com/office/drawing/2014/main" id="{A9003BE7-BA15-F142-B6B0-F4F5FA1D8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886450"/>
            <a:ext cx="3582987" cy="7493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0300AD9E-A250-BF45-A62E-A6E1D8AB9650}"/>
              </a:ext>
            </a:extLst>
          </p:cNvPr>
          <p:cNvSpPr txBox="1"/>
          <p:nvPr/>
        </p:nvSpPr>
        <p:spPr>
          <a:xfrm>
            <a:off x="107950" y="57150"/>
            <a:ext cx="5719763" cy="58578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schemeClr val="bg1"/>
                </a:solidFill>
              </a:rPr>
              <a:t>Infrared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err="1">
                <a:solidFill>
                  <a:schemeClr val="bg1"/>
                </a:solidFill>
              </a:rPr>
              <a:t>spectroscopy</a:t>
            </a:r>
            <a:endParaRPr lang="fr-FR" sz="3200" b="1" i="1" dirty="0">
              <a:solidFill>
                <a:schemeClr val="bg1"/>
              </a:solidFill>
            </a:endParaRPr>
          </a:p>
        </p:txBody>
      </p:sp>
      <p:grpSp>
        <p:nvGrpSpPr>
          <p:cNvPr id="60432" name="Grouper 15">
            <a:extLst>
              <a:ext uri="{FF2B5EF4-FFF2-40B4-BE49-F238E27FC236}">
                <a16:creationId xmlns:a16="http://schemas.microsoft.com/office/drawing/2014/main" id="{8B961DC7-12E2-0448-94B0-B9C46740560A}"/>
              </a:ext>
            </a:extLst>
          </p:cNvPr>
          <p:cNvGrpSpPr>
            <a:grpSpLocks/>
          </p:cNvGrpSpPr>
          <p:nvPr/>
        </p:nvGrpSpPr>
        <p:grpSpPr bwMode="auto">
          <a:xfrm>
            <a:off x="5062538" y="765175"/>
            <a:ext cx="3651250" cy="4637088"/>
            <a:chOff x="5063133" y="765870"/>
            <a:chExt cx="3650395" cy="4636904"/>
          </a:xfrm>
        </p:grpSpPr>
        <p:pic>
          <p:nvPicPr>
            <p:cNvPr id="60442" name="Picture 3" descr="image48.png">
              <a:extLst>
                <a:ext uri="{FF2B5EF4-FFF2-40B4-BE49-F238E27FC236}">
                  <a16:creationId xmlns:a16="http://schemas.microsoft.com/office/drawing/2014/main" id="{E0F7982B-67C8-FC4D-82FD-FCEAAC63A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133" y="765870"/>
              <a:ext cx="3650395" cy="4507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3" name="ZoneTexte 13">
              <a:extLst>
                <a:ext uri="{FF2B5EF4-FFF2-40B4-BE49-F238E27FC236}">
                  <a16:creationId xmlns:a16="http://schemas.microsoft.com/office/drawing/2014/main" id="{39592F52-19E5-0F49-B8F6-740BB0A2B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7623" y="5064220"/>
              <a:ext cx="1853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600"/>
                <a:t>Wavenumber (cm</a:t>
              </a:r>
              <a:r>
                <a:rPr lang="fr-FR" altLang="fr-FR" sz="1600" baseline="30000"/>
                <a:t>-1</a:t>
              </a:r>
              <a:r>
                <a:rPr lang="fr-FR" altLang="fr-FR" sz="1600"/>
                <a:t>)</a:t>
              </a:r>
            </a:p>
          </p:txBody>
        </p:sp>
        <p:sp>
          <p:nvSpPr>
            <p:cNvPr id="60444" name="ZoneTexte 14">
              <a:extLst>
                <a:ext uri="{FF2B5EF4-FFF2-40B4-BE49-F238E27FC236}">
                  <a16:creationId xmlns:a16="http://schemas.microsoft.com/office/drawing/2014/main" id="{A3F80C4E-A7D4-2245-916A-CE7DC03D5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7867" y="1459594"/>
              <a:ext cx="22372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/>
                <a:t>Absorbance spectrum</a:t>
              </a:r>
            </a:p>
          </p:txBody>
        </p:sp>
      </p:grpSp>
      <p:pic>
        <p:nvPicPr>
          <p:cNvPr id="60433" name="Picture 16" descr="image51.png">
            <a:extLst>
              <a:ext uri="{FF2B5EF4-FFF2-40B4-BE49-F238E27FC236}">
                <a16:creationId xmlns:a16="http://schemas.microsoft.com/office/drawing/2014/main" id="{8E8D45A8-9AEE-B944-9EE9-BAC547B9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1897063"/>
            <a:ext cx="119221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34" name="Group 6">
            <a:extLst>
              <a:ext uri="{FF2B5EF4-FFF2-40B4-BE49-F238E27FC236}">
                <a16:creationId xmlns:a16="http://schemas.microsoft.com/office/drawing/2014/main" id="{2571C4DC-9A5B-124C-8C57-C232AEDD2AB9}"/>
              </a:ext>
            </a:extLst>
          </p:cNvPr>
          <p:cNvGrpSpPr>
            <a:grpSpLocks/>
          </p:cNvGrpSpPr>
          <p:nvPr/>
        </p:nvGrpSpPr>
        <p:grpSpPr bwMode="auto">
          <a:xfrm>
            <a:off x="5308600" y="2857500"/>
            <a:ext cx="2392363" cy="1084263"/>
            <a:chOff x="230" y="-38"/>
            <a:chExt cx="268" cy="122"/>
          </a:xfrm>
        </p:grpSpPr>
        <p:sp>
          <p:nvSpPr>
            <p:cNvPr id="60440" name="Rectangle 7">
              <a:extLst>
                <a:ext uri="{FF2B5EF4-FFF2-40B4-BE49-F238E27FC236}">
                  <a16:creationId xmlns:a16="http://schemas.microsoft.com/office/drawing/2014/main" id="{5CA608C2-6DDB-B94D-9EF2-A4A65855B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" y="-38"/>
              <a:ext cx="268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6435" tIns="72248" rIns="126435" bIns="72248"/>
            <a:lstStyle>
              <a:lvl1pPr defTabSz="4556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 defTabSz="4556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 defTabSz="4556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 defTabSz="4556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 defTabSz="455613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200">
                  <a:solidFill>
                    <a:srgbClr val="FF0000"/>
                  </a:solidFill>
                  <a:latin typeface="Helvetica" pitchFamily="2" charset="0"/>
                  <a:sym typeface="Helvetica" pitchFamily="2" charset="0"/>
                </a:rPr>
                <a:t>Str. C-H asym and sym (CH</a:t>
              </a:r>
              <a:r>
                <a:rPr lang="fr-FR" altLang="fr-FR" sz="1200" baseline="-25000">
                  <a:solidFill>
                    <a:srgbClr val="FF0000"/>
                  </a:solidFill>
                  <a:latin typeface="Helvetica" pitchFamily="2" charset="0"/>
                  <a:sym typeface="Helvetica" pitchFamily="2" charset="0"/>
                </a:rPr>
                <a:t>2</a:t>
              </a:r>
              <a:r>
                <a:rPr lang="fr-FR" altLang="fr-FR" sz="1200">
                  <a:solidFill>
                    <a:srgbClr val="FF0000"/>
                  </a:solidFill>
                  <a:latin typeface="Helvetica" pitchFamily="2" charset="0"/>
                  <a:sym typeface="Helvetica" pitchFamily="2" charset="0"/>
                </a:rPr>
                <a:t>)</a:t>
              </a:r>
              <a:endParaRPr lang="fr-FR" altLang="fr-FR" sz="1200"/>
            </a:p>
          </p:txBody>
        </p:sp>
        <p:sp>
          <p:nvSpPr>
            <p:cNvPr id="61" name="Line 8">
              <a:extLst>
                <a:ext uri="{FF2B5EF4-FFF2-40B4-BE49-F238E27FC236}">
                  <a16:creationId xmlns:a16="http://schemas.microsoft.com/office/drawing/2014/main" id="{25F7FA45-CC61-694E-BD88-F3BA2F933F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" y="3"/>
              <a:ext cx="28" cy="81"/>
            </a:xfrm>
            <a:prstGeom prst="line">
              <a:avLst/>
            </a:prstGeom>
            <a:noFill/>
            <a:ln w="23368" cap="flat" cmpd="sng">
              <a:solidFill>
                <a:srgbClr val="FF0000"/>
              </a:solidFill>
              <a:prstDash val="solid"/>
              <a:round/>
              <a:headEnd/>
              <a:tailEnd type="arrow" w="lg" len="lg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>
                <a:latin typeface="Helvetica Light" pitchFamily="-101" charset="0"/>
                <a:ea typeface="Helvetica Light" pitchFamily="-101" charset="0"/>
                <a:cs typeface="Helvetica Light" pitchFamily="-101" charset="0"/>
                <a:sym typeface="Helvetica Light" pitchFamily="-101" charset="0"/>
              </a:endParaRPr>
            </a:p>
          </p:txBody>
        </p:sp>
      </p:grpSp>
      <p:sp>
        <p:nvSpPr>
          <p:cNvPr id="60435" name="Rectangle 20">
            <a:extLst>
              <a:ext uri="{FF2B5EF4-FFF2-40B4-BE49-F238E27FC236}">
                <a16:creationId xmlns:a16="http://schemas.microsoft.com/office/drawing/2014/main" id="{96D99FE6-F9B3-0945-A4CD-4722834EA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3562350"/>
            <a:ext cx="155098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4556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20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Str. C-H of aromatic</a:t>
            </a:r>
            <a:endParaRPr lang="fr-FR" altLang="fr-FR" sz="1200"/>
          </a:p>
        </p:txBody>
      </p:sp>
      <p:sp>
        <p:nvSpPr>
          <p:cNvPr id="63" name="Line 21">
            <a:extLst>
              <a:ext uri="{FF2B5EF4-FFF2-40B4-BE49-F238E27FC236}">
                <a16:creationId xmlns:a16="http://schemas.microsoft.com/office/drawing/2014/main" id="{62E0BA44-ABEC-5A4A-98D9-0ACFBB5292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3963" y="3906838"/>
            <a:ext cx="1044575" cy="463550"/>
          </a:xfrm>
          <a:prstGeom prst="line">
            <a:avLst/>
          </a:prstGeom>
          <a:noFill/>
          <a:ln w="23368" cap="flat" cmpd="sng">
            <a:solidFill>
              <a:srgbClr val="FF0000"/>
            </a:solidFill>
            <a:prstDash val="solid"/>
            <a:round/>
            <a:headEnd/>
            <a:tailEnd type="arrow" w="lg" len="lg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64291" tIns="32146" rIns="64291" bIns="32146"/>
          <a:lstStyle/>
          <a:p>
            <a:pPr>
              <a:defRPr/>
            </a:pPr>
            <a:endParaRPr lang="fr-FR">
              <a:latin typeface="Helvetica Light" pitchFamily="-101" charset="0"/>
              <a:ea typeface="Helvetica Light" pitchFamily="-101" charset="0"/>
              <a:cs typeface="Helvetica Light" pitchFamily="-101" charset="0"/>
              <a:sym typeface="Helvetica Light" pitchFamily="-101" charset="0"/>
            </a:endParaRPr>
          </a:p>
        </p:txBody>
      </p:sp>
      <p:pic>
        <p:nvPicPr>
          <p:cNvPr id="5166" name="Picture 46" descr="image9.png">
            <a:extLst>
              <a:ext uri="{FF2B5EF4-FFF2-40B4-BE49-F238E27FC236}">
                <a16:creationId xmlns:a16="http://schemas.microsoft.com/office/drawing/2014/main" id="{32040EEA-568E-D242-BA38-9D003E7E77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35150" y="5280025"/>
            <a:ext cx="5551488" cy="1317625"/>
          </a:xfrm>
          <a:prstGeom prst="rect">
            <a:avLst/>
          </a:prstGeom>
          <a:noFill/>
          <a:ln>
            <a:noFill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438" name="Rectangle 20">
            <a:extLst>
              <a:ext uri="{FF2B5EF4-FFF2-40B4-BE49-F238E27FC236}">
                <a16:creationId xmlns:a16="http://schemas.microsoft.com/office/drawing/2014/main" id="{2896A615-31AB-0848-83B8-ECF62A93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700" y="1893888"/>
            <a:ext cx="1884363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4556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200">
                <a:solidFill>
                  <a:srgbClr val="FF0000"/>
                </a:solidFill>
                <a:latin typeface="Helvetica" pitchFamily="2" charset="0"/>
                <a:sym typeface="Helvetica" pitchFamily="2" charset="0"/>
              </a:rPr>
              <a:t>Str. of aromatic ring C=C</a:t>
            </a:r>
            <a:endParaRPr lang="fr-FR" altLang="fr-FR" sz="1200"/>
          </a:p>
        </p:txBody>
      </p:sp>
      <p:sp>
        <p:nvSpPr>
          <p:cNvPr id="65" name="Line 21">
            <a:extLst>
              <a:ext uri="{FF2B5EF4-FFF2-40B4-BE49-F238E27FC236}">
                <a16:creationId xmlns:a16="http://schemas.microsoft.com/office/drawing/2014/main" id="{8F230C87-D95D-7A4B-AAC7-B487CCA50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7538" y="2227263"/>
            <a:ext cx="522287" cy="630237"/>
          </a:xfrm>
          <a:prstGeom prst="line">
            <a:avLst/>
          </a:prstGeom>
          <a:noFill/>
          <a:ln w="23368" cap="flat" cmpd="sng">
            <a:solidFill>
              <a:srgbClr val="FF0000"/>
            </a:solidFill>
            <a:prstDash val="solid"/>
            <a:round/>
            <a:headEnd/>
            <a:tailEnd type="arrow" w="lg" len="lg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64291" tIns="32146" rIns="64291" bIns="32146"/>
          <a:lstStyle/>
          <a:p>
            <a:pPr>
              <a:defRPr/>
            </a:pPr>
            <a:endParaRPr lang="fr-FR">
              <a:latin typeface="Helvetica Light" pitchFamily="-101" charset="0"/>
              <a:ea typeface="Helvetica Light" pitchFamily="-101" charset="0"/>
              <a:cs typeface="Helvetica Light" pitchFamily="-101" charset="0"/>
              <a:sym typeface="Helvetica Light" pitchFamily="-101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oneTexte 3">
            <a:extLst>
              <a:ext uri="{FF2B5EF4-FFF2-40B4-BE49-F238E27FC236}">
                <a16:creationId xmlns:a16="http://schemas.microsoft.com/office/drawing/2014/main" id="{4ACBDDC7-DCEA-4A47-9845-380DAC5AE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1306513"/>
            <a:ext cx="181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u="sng"/>
              <a:t>Illumination laser</a:t>
            </a:r>
          </a:p>
        </p:txBody>
      </p:sp>
      <p:graphicFrame>
        <p:nvGraphicFramePr>
          <p:cNvPr id="31746" name="Object 2">
            <a:extLst>
              <a:ext uri="{FF2B5EF4-FFF2-40B4-BE49-F238E27FC236}">
                <a16:creationId xmlns:a16="http://schemas.microsoft.com/office/drawing/2014/main" id="{A90183EF-2DD3-7E41-A19E-BFF10206D3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1413" y="2911475"/>
          <a:ext cx="427037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3" name="…quation" r:id="rId3" imgW="1981200" imgH="368300" progId="Equation.3">
                  <p:embed/>
                </p:oleObj>
              </mc:Choice>
              <mc:Fallback>
                <p:oleObj name="…quation" r:id="rId3" imgW="1981200" imgH="368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413" y="2911475"/>
                        <a:ext cx="4270375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>
            <a:extLst>
              <a:ext uri="{FF2B5EF4-FFF2-40B4-BE49-F238E27FC236}">
                <a16:creationId xmlns:a16="http://schemas.microsoft.com/office/drawing/2014/main" id="{31E627C0-EA9A-3A4F-A992-30083EA2A7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0613" y="2835275"/>
          <a:ext cx="4646612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4" name="…quation" r:id="rId5" imgW="2120900" imgH="546100" progId="Equation.3">
                  <p:embed/>
                </p:oleObj>
              </mc:Choice>
              <mc:Fallback>
                <p:oleObj name="…quation" r:id="rId5" imgW="2120900" imgH="546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0613" y="2835275"/>
                        <a:ext cx="4646612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5061" name="Connecteur droit avec flèche 7">
            <a:extLst>
              <a:ext uri="{FF2B5EF4-FFF2-40B4-BE49-F238E27FC236}">
                <a16:creationId xmlns:a16="http://schemas.microsoft.com/office/drawing/2014/main" id="{CDCE4279-B604-C94B-AA9C-65CB3A5EBF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0400" y="2908300"/>
            <a:ext cx="22860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2" name="Connecteur droit avec flèche 9">
            <a:extLst>
              <a:ext uri="{FF2B5EF4-FFF2-40B4-BE49-F238E27FC236}">
                <a16:creationId xmlns:a16="http://schemas.microsoft.com/office/drawing/2014/main" id="{6395828F-A375-C24A-AC83-A66E0950599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11126" y="2359025"/>
            <a:ext cx="109855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3" name="Connecteur droit 11">
            <a:extLst>
              <a:ext uri="{FF2B5EF4-FFF2-40B4-BE49-F238E27FC236}">
                <a16:creationId xmlns:a16="http://schemas.microsoft.com/office/drawing/2014/main" id="{036B0227-FC9A-8C4F-AC4E-EE88A4FB4EA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42951" y="2508250"/>
            <a:ext cx="800100" cy="31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4" name="Connecteur droit 13">
            <a:extLst>
              <a:ext uri="{FF2B5EF4-FFF2-40B4-BE49-F238E27FC236}">
                <a16:creationId xmlns:a16="http://schemas.microsoft.com/office/drawing/2014/main" id="{A60B4082-B614-4943-B4D3-E3416F39F6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41413" y="2109788"/>
            <a:ext cx="584200" cy="1587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5" name="Connecteur droit 15">
            <a:extLst>
              <a:ext uri="{FF2B5EF4-FFF2-40B4-BE49-F238E27FC236}">
                <a16:creationId xmlns:a16="http://schemas.microsoft.com/office/drawing/2014/main" id="{1B7133A7-F925-8045-8F4D-8AEB4AED0E4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326357" y="2509044"/>
            <a:ext cx="801687" cy="31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6" name="ZoneTexte 16">
            <a:extLst>
              <a:ext uri="{FF2B5EF4-FFF2-40B4-BE49-F238E27FC236}">
                <a16:creationId xmlns:a16="http://schemas.microsoft.com/office/drawing/2014/main" id="{3E66600F-33F8-174E-A100-610D1DB5D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2847975"/>
            <a:ext cx="338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0</a:t>
            </a:r>
          </a:p>
        </p:txBody>
      </p:sp>
      <p:sp>
        <p:nvSpPr>
          <p:cNvPr id="45067" name="ZoneTexte 18">
            <a:extLst>
              <a:ext uri="{FF2B5EF4-FFF2-40B4-BE49-F238E27FC236}">
                <a16:creationId xmlns:a16="http://schemas.microsoft.com/office/drawing/2014/main" id="{289929D5-30B7-B146-B2BA-365F2C07A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263" y="2822575"/>
            <a:ext cx="373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t</a:t>
            </a:r>
            <a:r>
              <a:rPr lang="fr-FR" altLang="fr-FR" sz="2400" baseline="-25000"/>
              <a:t>p</a:t>
            </a:r>
          </a:p>
        </p:txBody>
      </p:sp>
      <p:sp>
        <p:nvSpPr>
          <p:cNvPr id="45068" name="ZoneTexte 19">
            <a:extLst>
              <a:ext uri="{FF2B5EF4-FFF2-40B4-BE49-F238E27FC236}">
                <a16:creationId xmlns:a16="http://schemas.microsoft.com/office/drawing/2014/main" id="{8C776FC7-A3F6-A841-AF05-965321C2F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663" y="2847975"/>
            <a:ext cx="273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t</a:t>
            </a:r>
            <a:endParaRPr lang="fr-FR" altLang="fr-FR" sz="2400" baseline="-25000"/>
          </a:p>
        </p:txBody>
      </p:sp>
      <p:graphicFrame>
        <p:nvGraphicFramePr>
          <p:cNvPr id="45069" name="Object 4">
            <a:extLst>
              <a:ext uri="{FF2B5EF4-FFF2-40B4-BE49-F238E27FC236}">
                <a16:creationId xmlns:a16="http://schemas.microsoft.com/office/drawing/2014/main" id="{9DFE5D77-5007-7442-AD15-86E543AC64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100" y="1600200"/>
          <a:ext cx="3746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5" name="…quation" r:id="rId7" imgW="215900" imgH="241300" progId="Equation.3">
                  <p:embed/>
                </p:oleObj>
              </mc:Choice>
              <mc:Fallback>
                <p:oleObj name="…quation" r:id="rId7" imgW="2159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1600200"/>
                        <a:ext cx="37465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Ellipse 22">
            <a:extLst>
              <a:ext uri="{FF2B5EF4-FFF2-40B4-BE49-F238E27FC236}">
                <a16:creationId xmlns:a16="http://schemas.microsoft.com/office/drawing/2014/main" id="{87FB7AAC-7408-8246-A2EE-0AF541800E1B}"/>
              </a:ext>
            </a:extLst>
          </p:cNvPr>
          <p:cNvSpPr/>
          <p:nvPr/>
        </p:nvSpPr>
        <p:spPr bwMode="auto">
          <a:xfrm>
            <a:off x="4572000" y="1710207"/>
            <a:ext cx="685800" cy="61818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latin typeface="Times" pitchFamily="-9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er 25">
            <a:extLst>
              <a:ext uri="{FF2B5EF4-FFF2-40B4-BE49-F238E27FC236}">
                <a16:creationId xmlns:a16="http://schemas.microsoft.com/office/drawing/2014/main" id="{7C17842B-6211-F842-83F4-0E5843D3FB3B}"/>
              </a:ext>
            </a:extLst>
          </p:cNvPr>
          <p:cNvGrpSpPr>
            <a:grpSpLocks/>
          </p:cNvGrpSpPr>
          <p:nvPr/>
        </p:nvGrpSpPr>
        <p:grpSpPr bwMode="auto">
          <a:xfrm>
            <a:off x="2760663" y="1600200"/>
            <a:ext cx="1531937" cy="779463"/>
            <a:chOff x="2760016" y="1810544"/>
            <a:chExt cx="1532774" cy="780256"/>
          </a:xfrm>
        </p:grpSpPr>
        <p:sp>
          <p:nvSpPr>
            <p:cNvPr id="45086" name="Flèche vers la droite 23">
              <a:extLst>
                <a:ext uri="{FF2B5EF4-FFF2-40B4-BE49-F238E27FC236}">
                  <a16:creationId xmlns:a16="http://schemas.microsoft.com/office/drawing/2014/main" id="{1B3E8058-437A-5D4E-BE10-6A4E7E543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016" y="1810544"/>
              <a:ext cx="1532774" cy="780256"/>
            </a:xfrm>
            <a:prstGeom prst="rightArrow">
              <a:avLst>
                <a:gd name="adj1" fmla="val 50000"/>
                <a:gd name="adj2" fmla="val 50003"/>
              </a:avLst>
            </a:prstGeom>
            <a:gradFill rotWithShape="1">
              <a:gsLst>
                <a:gs pos="0">
                  <a:srgbClr val="800000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  <p:sp>
          <p:nvSpPr>
            <p:cNvPr id="45087" name="ZoneTexte 24">
              <a:extLst>
                <a:ext uri="{FF2B5EF4-FFF2-40B4-BE49-F238E27FC236}">
                  <a16:creationId xmlns:a16="http://schemas.microsoft.com/office/drawing/2014/main" id="{DBDD72FB-FC4A-0348-9A84-606817AB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016" y="1955800"/>
              <a:ext cx="919481" cy="36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chemeClr val="bg1"/>
                  </a:solidFill>
                </a:rPr>
                <a:t>Pulse IR  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1667709C-2561-3E44-B49F-D1389E717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2913" y="1404938"/>
            <a:ext cx="21859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i="1"/>
              <a:t>a</a:t>
            </a:r>
            <a:r>
              <a:rPr lang="fr-FR" altLang="fr-FR" sz="2400"/>
              <a:t> rayon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i="1"/>
              <a:t>V</a:t>
            </a:r>
            <a:r>
              <a:rPr lang="fr-FR" altLang="fr-FR" sz="2400"/>
              <a:t> volume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i="1"/>
              <a:t>n</a:t>
            </a:r>
            <a:r>
              <a:rPr lang="fr-FR" altLang="fr-FR" sz="2400"/>
              <a:t> indice de réfraction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89F0074-0AAC-834E-A6D5-1F771C1D5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0" y="2398713"/>
            <a:ext cx="2090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u="sng"/>
              <a:t>Puissance absorbée: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CF1E1C7-A775-2344-B6B4-26AA01D7F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75" y="2425700"/>
            <a:ext cx="1333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 if a &lt;&lt; </a:t>
            </a:r>
            <a:r>
              <a:rPr lang="fr-FR" altLang="fr-FR" sz="2400">
                <a:latin typeface="Symbol" pitchFamily="2" charset="2"/>
              </a:rPr>
              <a:t>l</a:t>
            </a:r>
          </a:p>
        </p:txBody>
      </p:sp>
      <p:grpSp>
        <p:nvGrpSpPr>
          <p:cNvPr id="5" name="Grouper 31">
            <a:extLst>
              <a:ext uri="{FF2B5EF4-FFF2-40B4-BE49-F238E27FC236}">
                <a16:creationId xmlns:a16="http://schemas.microsoft.com/office/drawing/2014/main" id="{B4DD990A-7A9B-8145-81C9-B374F1D5A65F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840163"/>
            <a:ext cx="5961062" cy="862012"/>
            <a:chOff x="2836222" y="3840163"/>
            <a:chExt cx="5961619" cy="862012"/>
          </a:xfrm>
        </p:grpSpPr>
        <p:sp>
          <p:nvSpPr>
            <p:cNvPr id="45084" name="ZoneTexte 29">
              <a:extLst>
                <a:ext uri="{FF2B5EF4-FFF2-40B4-BE49-F238E27FC236}">
                  <a16:creationId xmlns:a16="http://schemas.microsoft.com/office/drawing/2014/main" id="{7ABDF928-773B-7847-8169-63A1726AA0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6222" y="4094163"/>
              <a:ext cx="20428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000" i="1"/>
                <a:t>Faible absorption</a:t>
              </a:r>
            </a:p>
          </p:txBody>
        </p:sp>
        <p:graphicFrame>
          <p:nvGraphicFramePr>
            <p:cNvPr id="45085" name="Object 6">
              <a:extLst>
                <a:ext uri="{FF2B5EF4-FFF2-40B4-BE49-F238E27FC236}">
                  <a16:creationId xmlns:a16="http://schemas.microsoft.com/office/drawing/2014/main" id="{C8686142-CE3B-0A4C-BD80-7B45EE8FD8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25953" y="3840163"/>
            <a:ext cx="3671888" cy="862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06" name="…quation" r:id="rId9" imgW="1676400" imgH="393700" progId="Equation.3">
                    <p:embed/>
                  </p:oleObj>
                </mc:Choice>
                <mc:Fallback>
                  <p:oleObj name="…quation" r:id="rId9" imgW="1676400" imgH="3937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25953" y="3840163"/>
                          <a:ext cx="3671888" cy="8620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er 34">
            <a:extLst>
              <a:ext uri="{FF2B5EF4-FFF2-40B4-BE49-F238E27FC236}">
                <a16:creationId xmlns:a16="http://schemas.microsoft.com/office/drawing/2014/main" id="{6E850A1F-DD41-F44B-9646-1BF69312D5B0}"/>
              </a:ext>
            </a:extLst>
          </p:cNvPr>
          <p:cNvGrpSpPr>
            <a:grpSpLocks/>
          </p:cNvGrpSpPr>
          <p:nvPr/>
        </p:nvGrpSpPr>
        <p:grpSpPr bwMode="auto">
          <a:xfrm>
            <a:off x="192088" y="4518025"/>
            <a:ext cx="6292850" cy="1249363"/>
            <a:chOff x="192602" y="4517728"/>
            <a:chExt cx="6292335" cy="1248904"/>
          </a:xfrm>
        </p:grpSpPr>
        <p:sp>
          <p:nvSpPr>
            <p:cNvPr id="45082" name="ZoneTexte 32">
              <a:extLst>
                <a:ext uri="{FF2B5EF4-FFF2-40B4-BE49-F238E27FC236}">
                  <a16:creationId xmlns:a16="http://schemas.microsoft.com/office/drawing/2014/main" id="{EC862C09-E727-D24C-8A5F-65CA182861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602" y="4517728"/>
              <a:ext cx="2335567" cy="36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 u="sng"/>
                <a:t>Equation de la chaleur:</a:t>
              </a:r>
            </a:p>
          </p:txBody>
        </p:sp>
        <p:graphicFrame>
          <p:nvGraphicFramePr>
            <p:cNvPr id="45083" name="Object 5">
              <a:extLst>
                <a:ext uri="{FF2B5EF4-FFF2-40B4-BE49-F238E27FC236}">
                  <a16:creationId xmlns:a16="http://schemas.microsoft.com/office/drawing/2014/main" id="{1D5ADC95-9A12-9C4F-8207-35CAC63BF1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59062" y="4979393"/>
            <a:ext cx="3825875" cy="787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07" name="…quation" r:id="rId11" imgW="1790700" imgH="368300" progId="Equation.3">
                    <p:embed/>
                  </p:oleObj>
                </mc:Choice>
                <mc:Fallback>
                  <p:oleObj name="…quation" r:id="rId11" imgW="1790700" imgH="3683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9062" y="4979393"/>
                          <a:ext cx="3825875" cy="787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07" name="ZoneTexte 36">
            <a:extLst>
              <a:ext uri="{FF2B5EF4-FFF2-40B4-BE49-F238E27FC236}">
                <a16:creationId xmlns:a16="http://schemas.microsoft.com/office/drawing/2014/main" id="{C9DD7AE1-BB42-9541-B578-A2F880808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5856288"/>
            <a:ext cx="5781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i="1">
                <a:latin typeface="Symbol" pitchFamily="2" charset="2"/>
              </a:rPr>
              <a:t>r</a:t>
            </a:r>
            <a:r>
              <a:rPr lang="fr-FR" altLang="fr-FR" sz="2400"/>
              <a:t> densité, </a:t>
            </a:r>
            <a:r>
              <a:rPr lang="fr-FR" altLang="fr-FR" sz="2400" i="1"/>
              <a:t>C</a:t>
            </a:r>
            <a:r>
              <a:rPr lang="fr-FR" altLang="fr-FR" sz="2400"/>
              <a:t> capacité calorifique, </a:t>
            </a:r>
            <a:r>
              <a:rPr lang="fr-FR" altLang="fr-FR" sz="2400" i="1"/>
              <a:t>k</a:t>
            </a:r>
            <a:r>
              <a:rPr lang="fr-FR" altLang="fr-FR" sz="2400"/>
              <a:t> conductivité thermique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6DB53266-7EA4-3745-9C32-4FFF10A92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533400"/>
            <a:ext cx="43100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kern="0" dirty="0" err="1">
                <a:latin typeface="+mj-lt"/>
                <a:ea typeface="ＭＳ Ｐゴシック" pitchFamily="-112" charset="-128"/>
                <a:cs typeface="ＭＳ Ｐゴシック" pitchFamily="-112" charset="-128"/>
              </a:rPr>
              <a:t>Effet</a:t>
            </a:r>
            <a:r>
              <a:rPr lang="en-US" sz="2800" b="1" kern="0" dirty="0">
                <a:latin typeface="+mj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b="1" kern="0" dirty="0" err="1">
                <a:latin typeface="+mj-lt"/>
                <a:ea typeface="ＭＳ Ｐゴシック" pitchFamily="-112" charset="-128"/>
                <a:cs typeface="ＭＳ Ｐゴシック" pitchFamily="-112" charset="-128"/>
              </a:rPr>
              <a:t>photothermique</a:t>
            </a:r>
            <a:endParaRPr lang="en-US" sz="2800" kern="0" dirty="0">
              <a:latin typeface="+mj-lt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5081" name="Image 33">
            <a:extLst>
              <a:ext uri="{FF2B5EF4-FFF2-40B4-BE49-F238E27FC236}">
                <a16:creationId xmlns:a16="http://schemas.microsoft.com/office/drawing/2014/main" id="{56163875-E579-4A4F-B5A5-F4261B04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50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205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oneTexte 4">
            <a:extLst>
              <a:ext uri="{FF2B5EF4-FFF2-40B4-BE49-F238E27FC236}">
                <a16:creationId xmlns:a16="http://schemas.microsoft.com/office/drawing/2014/main" id="{A8B6B172-4A78-BB4A-B51C-B31BA14EA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528638"/>
            <a:ext cx="4344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u="sng"/>
              <a:t>Comportement en température de la sphère</a:t>
            </a:r>
          </a:p>
        </p:txBody>
      </p:sp>
      <p:graphicFrame>
        <p:nvGraphicFramePr>
          <p:cNvPr id="46083" name="Object 2">
            <a:extLst>
              <a:ext uri="{FF2B5EF4-FFF2-40B4-BE49-F238E27FC236}">
                <a16:creationId xmlns:a16="http://schemas.microsoft.com/office/drawing/2014/main" id="{874D48B8-1552-2145-8E48-EFA407A0F5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6300" y="1949450"/>
          <a:ext cx="3938588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3" name="…quation" r:id="rId3" imgW="2146300" imgH="850900" progId="Equation.3">
                  <p:embed/>
                </p:oleObj>
              </mc:Choice>
              <mc:Fallback>
                <p:oleObj name="…quation" r:id="rId3" imgW="2146300" imgH="850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6300" y="1949450"/>
                        <a:ext cx="3938588" cy="155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084" name="Grouper 23">
            <a:extLst>
              <a:ext uri="{FF2B5EF4-FFF2-40B4-BE49-F238E27FC236}">
                <a16:creationId xmlns:a16="http://schemas.microsoft.com/office/drawing/2014/main" id="{3BB2F75A-00FE-5E41-AE53-9D4FDC42F1AD}"/>
              </a:ext>
            </a:extLst>
          </p:cNvPr>
          <p:cNvGrpSpPr>
            <a:grpSpLocks/>
          </p:cNvGrpSpPr>
          <p:nvPr/>
        </p:nvGrpSpPr>
        <p:grpSpPr bwMode="auto">
          <a:xfrm>
            <a:off x="2103438" y="3632200"/>
            <a:ext cx="2179637" cy="652463"/>
            <a:chOff x="611188" y="3987800"/>
            <a:chExt cx="2178905" cy="652463"/>
          </a:xfrm>
        </p:grpSpPr>
        <p:graphicFrame>
          <p:nvGraphicFramePr>
            <p:cNvPr id="46102" name="Object 4">
              <a:extLst>
                <a:ext uri="{FF2B5EF4-FFF2-40B4-BE49-F238E27FC236}">
                  <a16:creationId xmlns:a16="http://schemas.microsoft.com/office/drawing/2014/main" id="{1FA93128-62C6-1843-A573-01D6DAC776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0950" y="3987800"/>
            <a:ext cx="1539143" cy="652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14" name="…quation" r:id="rId5" imgW="1016000" imgH="431800" progId="Equation.3">
                    <p:embed/>
                  </p:oleObj>
                </mc:Choice>
                <mc:Fallback>
                  <p:oleObj name="…quation" r:id="rId5" imgW="1016000" imgH="4318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0950" y="3987800"/>
                          <a:ext cx="1539143" cy="652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103" name="ZoneTexte 8">
              <a:extLst>
                <a:ext uri="{FF2B5EF4-FFF2-40B4-BE49-F238E27FC236}">
                  <a16:creationId xmlns:a16="http://schemas.microsoft.com/office/drawing/2014/main" id="{179AD6A5-48D5-5840-B205-29F32483BE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188" y="4051300"/>
              <a:ext cx="6526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000"/>
                <a:t>avec</a:t>
              </a:r>
            </a:p>
          </p:txBody>
        </p:sp>
      </p:grpSp>
      <p:sp>
        <p:nvSpPr>
          <p:cNvPr id="22540" name="ZoneTexte 12">
            <a:extLst>
              <a:ext uri="{FF2B5EF4-FFF2-40B4-BE49-F238E27FC236}">
                <a16:creationId xmlns:a16="http://schemas.microsoft.com/office/drawing/2014/main" id="{C0CE3180-DFB9-A841-B8F9-9A4144455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1255713"/>
            <a:ext cx="2214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t</a:t>
            </a:r>
            <a:r>
              <a:rPr lang="fr-FR" altLang="fr-FR" sz="2400" baseline="-25000"/>
              <a:t>p </a:t>
            </a:r>
            <a:r>
              <a:rPr lang="fr-FR" altLang="fr-FR" sz="2400"/>
              <a:t>&lt;&lt; </a:t>
            </a:r>
            <a:r>
              <a:rPr lang="fr-FR" altLang="fr-FR" sz="2400">
                <a:latin typeface="Symbol" pitchFamily="2" charset="2"/>
              </a:rPr>
              <a:t>t</a:t>
            </a:r>
            <a:r>
              <a:rPr lang="fr-FR" altLang="fr-FR" sz="2400" baseline="-25000"/>
              <a:t>relax </a:t>
            </a:r>
            <a:r>
              <a:rPr lang="fr-FR" altLang="fr-FR" sz="2400"/>
              <a:t> (ns OPO IR)</a:t>
            </a:r>
          </a:p>
        </p:txBody>
      </p:sp>
      <p:grpSp>
        <p:nvGrpSpPr>
          <p:cNvPr id="3" name="Grouper 24">
            <a:extLst>
              <a:ext uri="{FF2B5EF4-FFF2-40B4-BE49-F238E27FC236}">
                <a16:creationId xmlns:a16="http://schemas.microsoft.com/office/drawing/2014/main" id="{EC7E55B8-C2F1-5F43-8C2E-FE2313100614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4598988"/>
            <a:ext cx="4572000" cy="2047875"/>
            <a:chOff x="3670300" y="4637088"/>
            <a:chExt cx="4572000" cy="2047875"/>
          </a:xfrm>
        </p:grpSpPr>
        <p:cxnSp>
          <p:nvCxnSpPr>
            <p:cNvPr id="46091" name="Connecteur droit avec flèche 14">
              <a:extLst>
                <a:ext uri="{FF2B5EF4-FFF2-40B4-BE49-F238E27FC236}">
                  <a16:creationId xmlns:a16="http://schemas.microsoft.com/office/drawing/2014/main" id="{ED72176E-0749-094D-906F-E5CAA57D00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56100" y="6248400"/>
              <a:ext cx="3886200" cy="762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2" name="Connecteur droit avec flèche 15">
              <a:extLst>
                <a:ext uri="{FF2B5EF4-FFF2-40B4-BE49-F238E27FC236}">
                  <a16:creationId xmlns:a16="http://schemas.microsoft.com/office/drawing/2014/main" id="{D54AF25A-5442-1949-94DE-F900ABD825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3557588" y="5462588"/>
              <a:ext cx="1595437" cy="15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3" name="Connecteur droit 19">
              <a:extLst>
                <a:ext uri="{FF2B5EF4-FFF2-40B4-BE49-F238E27FC236}">
                  <a16:creationId xmlns:a16="http://schemas.microsoft.com/office/drawing/2014/main" id="{111855BE-92B5-7D4C-8E6B-FA5A37ABFC4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4179889" y="5345112"/>
              <a:ext cx="1320800" cy="51117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4" name="Forme libre 23">
              <a:extLst>
                <a:ext uri="{FF2B5EF4-FFF2-40B4-BE49-F238E27FC236}">
                  <a16:creationId xmlns:a16="http://schemas.microsoft.com/office/drawing/2014/main" id="{EC9C5153-389D-7F4F-B9E4-B79338B33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0000" y="4926013"/>
              <a:ext cx="2882900" cy="1347787"/>
            </a:xfrm>
            <a:custGeom>
              <a:avLst/>
              <a:gdLst>
                <a:gd name="T0" fmla="*/ 0 w 3136900"/>
                <a:gd name="T1" fmla="*/ 0 h 1727200"/>
                <a:gd name="T2" fmla="*/ 1072659 w 3136900"/>
                <a:gd name="T3" fmla="*/ 3788 h 1727200"/>
                <a:gd name="T4" fmla="*/ 2649467 w 3136900"/>
                <a:gd name="T5" fmla="*/ 5480 h 1727200"/>
                <a:gd name="T6" fmla="*/ 2649467 w 3136900"/>
                <a:gd name="T7" fmla="*/ 5480 h 1727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36900"/>
                <a:gd name="T13" fmla="*/ 0 h 1727200"/>
                <a:gd name="T14" fmla="*/ 3136900 w 3136900"/>
                <a:gd name="T15" fmla="*/ 1727200 h 1727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36900" h="1727200">
                  <a:moveTo>
                    <a:pt x="0" y="0"/>
                  </a:moveTo>
                  <a:cubicBezTo>
                    <a:pt x="373591" y="452966"/>
                    <a:pt x="747183" y="905933"/>
                    <a:pt x="1270000" y="1193800"/>
                  </a:cubicBezTo>
                  <a:cubicBezTo>
                    <a:pt x="1792817" y="1481667"/>
                    <a:pt x="3136900" y="1727200"/>
                    <a:pt x="3136900" y="172720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cxnSp>
          <p:nvCxnSpPr>
            <p:cNvPr id="46095" name="Connecteur droit 25">
              <a:extLst>
                <a:ext uri="{FF2B5EF4-FFF2-40B4-BE49-F238E27FC236}">
                  <a16:creationId xmlns:a16="http://schemas.microsoft.com/office/drawing/2014/main" id="{23C8FA49-69B2-0748-ACFB-915B85669E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05400" y="4938713"/>
              <a:ext cx="3175" cy="1385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6" name="Connecteur droit 28">
              <a:extLst>
                <a:ext uri="{FF2B5EF4-FFF2-40B4-BE49-F238E27FC236}">
                  <a16:creationId xmlns:a16="http://schemas.microsoft.com/office/drawing/2014/main" id="{C8468279-87C2-E34F-A346-1E2CD97C99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54513" y="4938713"/>
              <a:ext cx="738187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7" name="ZoneTexte 29">
              <a:extLst>
                <a:ext uri="{FF2B5EF4-FFF2-40B4-BE49-F238E27FC236}">
                  <a16:creationId xmlns:a16="http://schemas.microsoft.com/office/drawing/2014/main" id="{AAEF4E2B-5015-7848-A081-86F5124B6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0300" y="4637088"/>
              <a:ext cx="72548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/>
                <a:t>T</a:t>
              </a:r>
              <a:r>
                <a:rPr lang="fr-FR" altLang="fr-FR" sz="2400" baseline="-25000"/>
                <a:t>max</a:t>
              </a:r>
            </a:p>
          </p:txBody>
        </p:sp>
        <p:sp>
          <p:nvSpPr>
            <p:cNvPr id="46098" name="ZoneTexte 31">
              <a:extLst>
                <a:ext uri="{FF2B5EF4-FFF2-40B4-BE49-F238E27FC236}">
                  <a16:creationId xmlns:a16="http://schemas.microsoft.com/office/drawing/2014/main" id="{ADEA4016-EECB-6E4F-9E20-E1A993AAE5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1300" y="6223000"/>
              <a:ext cx="27305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/>
                <a:t>t</a:t>
              </a:r>
            </a:p>
          </p:txBody>
        </p:sp>
        <p:sp>
          <p:nvSpPr>
            <p:cNvPr id="46099" name="ZoneTexte 32">
              <a:extLst>
                <a:ext uri="{FF2B5EF4-FFF2-40B4-BE49-F238E27FC236}">
                  <a16:creationId xmlns:a16="http://schemas.microsoft.com/office/drawing/2014/main" id="{2A550946-6C90-374C-93A9-4AD46152F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2700" y="6184900"/>
              <a:ext cx="37306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/>
                <a:t>t</a:t>
              </a:r>
              <a:r>
                <a:rPr lang="fr-FR" altLang="fr-FR" sz="2400" baseline="-25000"/>
                <a:t>p</a:t>
              </a:r>
            </a:p>
          </p:txBody>
        </p:sp>
        <p:sp>
          <p:nvSpPr>
            <p:cNvPr id="46100" name="ZoneTexte 33">
              <a:extLst>
                <a:ext uri="{FF2B5EF4-FFF2-40B4-BE49-F238E27FC236}">
                  <a16:creationId xmlns:a16="http://schemas.microsoft.com/office/drawing/2014/main" id="{7E6EA569-B223-304C-8B93-0D0BC54B21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2300" y="6176963"/>
              <a:ext cx="3381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/>
                <a:t>0</a:t>
              </a:r>
            </a:p>
          </p:txBody>
        </p:sp>
        <p:sp>
          <p:nvSpPr>
            <p:cNvPr id="46101" name="ZoneTexte 34">
              <a:extLst>
                <a:ext uri="{FF2B5EF4-FFF2-40B4-BE49-F238E27FC236}">
                  <a16:creationId xmlns:a16="http://schemas.microsoft.com/office/drawing/2014/main" id="{EBB4041F-5D86-8644-97CC-8A5C7911C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688" y="5954713"/>
              <a:ext cx="1846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/>
            </a:p>
          </p:txBody>
        </p:sp>
      </p:grpSp>
      <p:grpSp>
        <p:nvGrpSpPr>
          <p:cNvPr id="4" name="Grouper 34">
            <a:extLst>
              <a:ext uri="{FF2B5EF4-FFF2-40B4-BE49-F238E27FC236}">
                <a16:creationId xmlns:a16="http://schemas.microsoft.com/office/drawing/2014/main" id="{65017C2E-E431-8544-A37A-019CE1F40157}"/>
              </a:ext>
            </a:extLst>
          </p:cNvPr>
          <p:cNvGrpSpPr>
            <a:grpSpLocks/>
          </p:cNvGrpSpPr>
          <p:nvPr/>
        </p:nvGrpSpPr>
        <p:grpSpPr bwMode="auto">
          <a:xfrm>
            <a:off x="3467100" y="4473575"/>
            <a:ext cx="2806700" cy="388938"/>
            <a:chOff x="5613400" y="4486816"/>
            <a:chExt cx="2806700" cy="388174"/>
          </a:xfrm>
        </p:grpSpPr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1A41D2F3-770F-714D-AD9C-AB95F8CB94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5613400" y="4699123"/>
              <a:ext cx="571500" cy="175867"/>
            </a:xfrm>
            <a:prstGeom prst="straightConnector1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arrow" w="med" len="med"/>
            </a:ln>
            <a:effectLst>
              <a:outerShdw blurRad="50800" dist="38100" dir="2700000" algn="tl" rotWithShape="0">
                <a:srgbClr val="808080">
                  <a:alpha val="42999"/>
                </a:srgbClr>
              </a:outerShdw>
            </a:effectLst>
          </p:spPr>
        </p:cxnSp>
        <p:graphicFrame>
          <p:nvGraphicFramePr>
            <p:cNvPr id="46090" name="Object 3">
              <a:extLst>
                <a:ext uri="{FF2B5EF4-FFF2-40B4-BE49-F238E27FC236}">
                  <a16:creationId xmlns:a16="http://schemas.microsoft.com/office/drawing/2014/main" id="{BB1BA243-425F-0548-9F5C-8177D3FD211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05550" y="4486816"/>
            <a:ext cx="2114550" cy="3217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15" name="…quation" r:id="rId7" imgW="1168400" imgH="177800" progId="Equation.3">
                    <p:embed/>
                  </p:oleObj>
                </mc:Choice>
                <mc:Fallback>
                  <p:oleObj name="…quation" r:id="rId7" imgW="1168400" imgH="1778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05550" y="4486816"/>
                          <a:ext cx="2114550" cy="3217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6088" name="Image 25">
            <a:extLst>
              <a:ext uri="{FF2B5EF4-FFF2-40B4-BE49-F238E27FC236}">
                <a16:creationId xmlns:a16="http://schemas.microsoft.com/office/drawing/2014/main" id="{FBFB98F0-766B-D041-A252-89DA8E4DD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5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oneTexte 4">
            <a:extLst>
              <a:ext uri="{FF2B5EF4-FFF2-40B4-BE49-F238E27FC236}">
                <a16:creationId xmlns:a16="http://schemas.microsoft.com/office/drawing/2014/main" id="{9BAC9273-F839-E144-94AA-D21BFB8B4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849313"/>
            <a:ext cx="4897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u="sng"/>
              <a:t>Temps de relaxation </a:t>
            </a:r>
            <a:r>
              <a:rPr lang="fr-FR" altLang="fr-FR" sz="2400" u="sng">
                <a:latin typeface="Symbol" pitchFamily="2" charset="2"/>
              </a:rPr>
              <a:t>t</a:t>
            </a:r>
            <a:r>
              <a:rPr lang="fr-FR" altLang="fr-FR" sz="2400" u="sng" baseline="-25000"/>
              <a:t>relax</a:t>
            </a:r>
            <a:r>
              <a:rPr lang="fr-FR" altLang="fr-FR" sz="2400" u="sng"/>
              <a:t> d’une sphère de PMMA :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3C4904B-D27E-6440-BECA-9F2CC64CF761}"/>
              </a:ext>
            </a:extLst>
          </p:cNvPr>
          <p:cNvGraphicFramePr>
            <a:graphicFrameLocks noGrp="1"/>
          </p:cNvGraphicFramePr>
          <p:nvPr/>
        </p:nvGraphicFramePr>
        <p:xfrm>
          <a:off x="736600" y="1905000"/>
          <a:ext cx="7778750" cy="4506914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77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4839">
                <a:tc>
                  <a:txBody>
                    <a:bodyPr/>
                    <a:lstStyle/>
                    <a:p>
                      <a:r>
                        <a:rPr lang="fr-FR" sz="2400" b="1" i="1" baseline="0" dirty="0" err="1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fr-FR" sz="2400" b="1" i="1" baseline="-25000" dirty="0" err="1">
                          <a:solidFill>
                            <a:schemeClr val="tx1"/>
                          </a:solidFill>
                        </a:rPr>
                        <a:t>ext</a:t>
                      </a:r>
                      <a:r>
                        <a:rPr lang="fr-FR" sz="2400" b="1" i="1" baseline="-250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200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2400" b="1" i="1" baseline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10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100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latin typeface="+mj-lt"/>
                          <a:cs typeface="Symbol" charset="2"/>
                        </a:rPr>
                        <a:t>n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10 nm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532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tx1"/>
                          </a:solidFill>
                        </a:rPr>
                        <a:t>air</a:t>
                      </a:r>
                    </a:p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0.025</a:t>
                      </a:r>
                    </a:p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Wm</a:t>
                      </a:r>
                      <a:r>
                        <a:rPr lang="fr-FR" sz="1800" b="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fr-FR" sz="1800" b="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F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2.3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latin typeface="+mj-lt"/>
                          <a:cs typeface="Symbol" charset="2"/>
                        </a:rPr>
                        <a:t>m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22.7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227 ns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2.3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</a:rPr>
                        <a:t> ns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532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tx1"/>
                          </a:solidFill>
                        </a:rPr>
                        <a:t>eau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0.58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Wm</a:t>
                      </a:r>
                      <a:r>
                        <a:rPr lang="fr-FR" sz="1800" b="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fr-FR" sz="1800" b="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F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98 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980 ns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9.8 ns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98 </a:t>
                      </a:r>
                      <a:r>
                        <a:rPr lang="fr-FR" sz="1800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532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tx1"/>
                          </a:solidFill>
                        </a:rPr>
                        <a:t>verre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1.38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Wm</a:t>
                      </a:r>
                      <a:r>
                        <a:rPr lang="fr-FR" sz="1800" b="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fr-FR" sz="1800" b="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F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41 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411 ns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4 ns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41 </a:t>
                      </a:r>
                      <a:r>
                        <a:rPr lang="fr-FR" sz="1800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8479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tx1"/>
                          </a:solidFill>
                        </a:rPr>
                        <a:t>or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317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Wm</a:t>
                      </a:r>
                      <a:r>
                        <a:rPr lang="fr-FR" sz="1800" b="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fr-FR" sz="1800" b="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F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0.18 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fr-FR" sz="1800" baseline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1.8 ns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18 </a:t>
                      </a:r>
                      <a:r>
                        <a:rPr lang="fr-FR" sz="1800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0.18 </a:t>
                      </a:r>
                      <a:r>
                        <a:rPr lang="fr-FR" sz="1800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7146" name="ZoneTexte 6">
            <a:extLst>
              <a:ext uri="{FF2B5EF4-FFF2-40B4-BE49-F238E27FC236}">
                <a16:creationId xmlns:a16="http://schemas.microsoft.com/office/drawing/2014/main" id="{550EDA57-3E24-DD44-93C1-0F7CE8724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1295400"/>
            <a:ext cx="461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Symbol" pitchFamily="2" charset="2"/>
              </a:rPr>
              <a:t>r</a:t>
            </a:r>
            <a:r>
              <a:rPr lang="fr-FR" altLang="fr-FR" sz="2400"/>
              <a:t>= 1200 kg m</a:t>
            </a:r>
            <a:r>
              <a:rPr lang="fr-FR" altLang="fr-FR" sz="2400" baseline="30000"/>
              <a:t>-3</a:t>
            </a:r>
            <a:r>
              <a:rPr lang="fr-FR" altLang="fr-FR" sz="2400"/>
              <a:t>, C = 1420 J kg</a:t>
            </a:r>
            <a:r>
              <a:rPr lang="fr-FR" altLang="fr-FR" sz="2400" baseline="30000"/>
              <a:t>-1</a:t>
            </a:r>
            <a:r>
              <a:rPr lang="fr-FR" altLang="fr-FR" sz="2400"/>
              <a:t> K</a:t>
            </a:r>
            <a:r>
              <a:rPr lang="fr-FR" altLang="fr-FR" sz="2400" baseline="30000"/>
              <a:t>-1</a:t>
            </a:r>
          </a:p>
        </p:txBody>
      </p:sp>
      <p:cxnSp>
        <p:nvCxnSpPr>
          <p:cNvPr id="47147" name="Connecteur droit 8">
            <a:extLst>
              <a:ext uri="{FF2B5EF4-FFF2-40B4-BE49-F238E27FC236}">
                <a16:creationId xmlns:a16="http://schemas.microsoft.com/office/drawing/2014/main" id="{850BA3A8-9076-A047-B3AC-9A4F53FB18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6600" y="1905000"/>
            <a:ext cx="1549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47148" name="Object 2">
            <a:extLst>
              <a:ext uri="{FF2B5EF4-FFF2-40B4-BE49-F238E27FC236}">
                <a16:creationId xmlns:a16="http://schemas.microsoft.com/office/drawing/2014/main" id="{1744B35C-E973-5248-8651-572CF0A377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54700" y="785813"/>
          <a:ext cx="266065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3" name="…quation" r:id="rId3" imgW="1092200" imgH="419100" progId="Equation.3">
                  <p:embed/>
                </p:oleObj>
              </mc:Choice>
              <mc:Fallback>
                <p:oleObj name="…quation" r:id="rId3" imgW="1092200" imgH="419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4700" y="785813"/>
                        <a:ext cx="2660650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49" name="Image 11">
            <a:extLst>
              <a:ext uri="{FF2B5EF4-FFF2-40B4-BE49-F238E27FC236}">
                <a16:creationId xmlns:a16="http://schemas.microsoft.com/office/drawing/2014/main" id="{5FC0234C-1270-A24B-A087-3149BBBA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3" b="-5"/>
          <a:stretch>
            <a:fillRect/>
          </a:stretch>
        </p:blipFill>
        <p:spPr bwMode="auto">
          <a:xfrm>
            <a:off x="-3175" y="-1588"/>
            <a:ext cx="9183688" cy="54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d"/>
  </p:transition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6144</TotalTime>
  <Words>670</Words>
  <Application>Microsoft Macintosh PowerPoint</Application>
  <PresentationFormat>Affichage à l'écran (4:3)</PresentationFormat>
  <Paragraphs>197</Paragraphs>
  <Slides>20</Slides>
  <Notes>4</Notes>
  <HiddenSlides>0</HiddenSlides>
  <MMClips>1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36" baseType="lpstr">
      <vt:lpstr>Times</vt:lpstr>
      <vt:lpstr>ＭＳ Ｐゴシック</vt:lpstr>
      <vt:lpstr>Arial</vt:lpstr>
      <vt:lpstr>Calibri</vt:lpstr>
      <vt:lpstr>Courier New</vt:lpstr>
      <vt:lpstr>Symbol</vt:lpstr>
      <vt:lpstr>小塚ゴシック Pro R</vt:lpstr>
      <vt:lpstr>Times New Roman</vt:lpstr>
      <vt:lpstr>Helvetica Light</vt:lpstr>
      <vt:lpstr>Helvetica</vt:lpstr>
      <vt:lpstr>Cambria</vt:lpstr>
      <vt:lpstr>Wingdings</vt:lpstr>
      <vt:lpstr>Nouvelle présentation</vt:lpstr>
      <vt:lpstr>…quation</vt:lpstr>
      <vt:lpstr>Microsoft Equation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Microscopie en champ proche</dc:title>
  <dc:creator>alexandre DAZZI</dc:creator>
  <cp:lastModifiedBy>Alexandre Dazzi</cp:lastModifiedBy>
  <cp:revision>124</cp:revision>
  <dcterms:created xsi:type="dcterms:W3CDTF">2013-01-16T18:02:40Z</dcterms:created>
  <dcterms:modified xsi:type="dcterms:W3CDTF">2020-10-09T10:50:05Z</dcterms:modified>
</cp:coreProperties>
</file>