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40"/>
  </p:notesMasterIdLst>
  <p:handoutMasterIdLst>
    <p:handoutMasterId r:id="rId41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89" r:id="rId14"/>
    <p:sldId id="288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90" r:id="rId35"/>
    <p:sldId id="284" r:id="rId36"/>
    <p:sldId id="285" r:id="rId37"/>
    <p:sldId id="286" r:id="rId38"/>
    <p:sldId id="287" r:id="rId39"/>
  </p:sldIdLst>
  <p:sldSz cx="6858000" cy="5143500"/>
  <p:notesSz cx="10234613" cy="7102475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B57B"/>
    <a:srgbClr val="7E57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32" d="100"/>
          <a:sy n="132" d="100"/>
        </p:scale>
        <p:origin x="907" y="91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210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65"/>
    </p:cViewPr>
  </p:sorterViewPr>
  <p:notesViewPr>
    <p:cSldViewPr>
      <p:cViewPr varScale="1">
        <p:scale>
          <a:sx n="97" d="100"/>
          <a:sy n="97" d="100"/>
        </p:scale>
        <p:origin x="1368" y="5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79755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8AF27-D419-4519-9ED0-2D811779DF21}" type="datetimeFigureOut">
              <a:rPr lang="fr-FR" smtClean="0"/>
              <a:t>01/09/2023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746875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797550" y="6746875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F2CF9-26FC-4FDA-B72D-2FF93D14FC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4612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512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5D5703EA-8E4D-4ABA-88E2-71C32F5D13CF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6322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524B894-B12D-4296-8F98-2C6C1507662F}" type="slidenum">
              <a:rPr lang="fr-FR"/>
              <a:pPr/>
              <a:t>1</a:t>
            </a:fld>
            <a:endParaRPr lang="fr-FR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3525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746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9BCD9E-809B-4B87-85A9-9CF2F3CADD0B}" type="slidenum">
              <a:rPr lang="fr-FR"/>
              <a:pPr/>
              <a:t>10</a:t>
            </a:fld>
            <a:endParaRPr lang="fr-FR"/>
          </a:p>
        </p:txBody>
      </p:sp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5113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4195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05DCF9D-0841-44A2-A3B0-9F6F07E4A81E}" type="slidenum">
              <a:rPr lang="fr-FR"/>
              <a:pPr/>
              <a:t>11</a:t>
            </a:fld>
            <a:endParaRPr lang="fr-FR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5113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3467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05DCF9D-0841-44A2-A3B0-9F6F07E4A81E}" type="slidenum">
              <a:rPr lang="fr-FR"/>
              <a:pPr/>
              <a:t>12</a:t>
            </a:fld>
            <a:endParaRPr lang="fr-FR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5113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6476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A4688B6-E09A-42E6-853E-04A3673AEE13}" type="slidenum">
              <a:rPr lang="fr-FR"/>
              <a:pPr/>
              <a:t>13</a:t>
            </a:fld>
            <a:endParaRPr lang="fr-FR"/>
          </a:p>
        </p:txBody>
      </p:sp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5113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8210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4824129-F99E-4037-8D7C-EFE22956F59F}" type="slidenum">
              <a:rPr lang="fr-FR"/>
              <a:pPr/>
              <a:t>14</a:t>
            </a:fld>
            <a:endParaRPr lang="fr-FR"/>
          </a:p>
        </p:txBody>
      </p:sp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5113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35906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9A54286-BE7D-491A-BBF6-EDA753E8B8AD}" type="slidenum">
              <a:rPr lang="fr-FR"/>
              <a:pPr/>
              <a:t>15</a:t>
            </a:fld>
            <a:endParaRPr lang="fr-FR"/>
          </a:p>
        </p:txBody>
      </p:sp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5113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34795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2837BB6-4A04-4699-BB23-052E812AEB00}" type="slidenum">
              <a:rPr lang="fr-FR"/>
              <a:pPr/>
              <a:t>16</a:t>
            </a:fld>
            <a:endParaRPr lang="fr-FR"/>
          </a:p>
        </p:txBody>
      </p:sp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5113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52061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21544CE-57C3-44C6-9893-C08F46976260}" type="slidenum">
              <a:rPr lang="fr-FR"/>
              <a:pPr/>
              <a:t>17</a:t>
            </a:fld>
            <a:endParaRPr lang="fr-FR"/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341688" y="539750"/>
            <a:ext cx="3549650" cy="2662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22350" y="3373438"/>
            <a:ext cx="8186738" cy="31956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3128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1EF2CF-7BF6-48DE-ADD7-E066CE2E2DF0}" type="slidenum">
              <a:rPr lang="fr-FR"/>
              <a:pPr/>
              <a:t>18</a:t>
            </a:fld>
            <a:endParaRPr lang="fr-FR"/>
          </a:p>
        </p:txBody>
      </p:sp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5113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12090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5CEAC3A-7CB2-4957-9ACE-CAFF7351A9FB}" type="slidenum">
              <a:rPr lang="fr-FR"/>
              <a:pPr/>
              <a:t>19</a:t>
            </a:fld>
            <a:endParaRPr lang="fr-FR"/>
          </a:p>
        </p:txBody>
      </p:sp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5113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875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AC36E5-1505-4B22-9E74-EFC272CBEC96}" type="slidenum">
              <a:rPr lang="fr-FR"/>
              <a:pPr/>
              <a:t>2</a:t>
            </a:fld>
            <a:endParaRPr lang="fr-FR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343275" y="533400"/>
            <a:ext cx="3548063" cy="2662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23938" y="3373438"/>
            <a:ext cx="8186737" cy="31956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04623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077316-3162-4C9D-8507-4C3C24A79AD3}" type="slidenum">
              <a:rPr lang="fr-FR"/>
              <a:pPr/>
              <a:t>20</a:t>
            </a:fld>
            <a:endParaRPr lang="fr-FR"/>
          </a:p>
        </p:txBody>
      </p:sp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5113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73412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AB7C36-9CA4-40C8-9D21-2AAAB1CBB1FD}" type="slidenum">
              <a:rPr lang="fr-FR"/>
              <a:pPr/>
              <a:t>21</a:t>
            </a:fld>
            <a:endParaRPr lang="fr-FR"/>
          </a:p>
        </p:txBody>
      </p:sp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5113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1488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FF5C28-5D91-482A-A344-6D80C0EE4AC5}" type="slidenum">
              <a:rPr lang="fr-FR"/>
              <a:pPr/>
              <a:t>22</a:t>
            </a:fld>
            <a:endParaRPr lang="fr-FR"/>
          </a:p>
        </p:txBody>
      </p:sp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5113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64550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161005-2ACB-48B2-8A31-2CA93CC519AD}" type="slidenum">
              <a:rPr lang="fr-FR"/>
              <a:pPr/>
              <a:t>23</a:t>
            </a:fld>
            <a:endParaRPr lang="fr-FR"/>
          </a:p>
        </p:txBody>
      </p:sp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5113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67644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A82D24-5AF7-491D-9CA7-3A58718B8725}" type="slidenum">
              <a:rPr lang="fr-FR"/>
              <a:pPr/>
              <a:t>24</a:t>
            </a:fld>
            <a:endParaRPr lang="fr-FR"/>
          </a:p>
        </p:txBody>
      </p:sp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5113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28787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C7F5A7-BA55-4E5D-B654-5F5234BAE263}" type="slidenum">
              <a:rPr lang="fr-FR"/>
              <a:pPr/>
              <a:t>25</a:t>
            </a:fld>
            <a:endParaRPr lang="fr-FR"/>
          </a:p>
        </p:txBody>
      </p:sp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5113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46735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B3854B7-46AA-4F43-8666-0ADF4EBC2F35}" type="slidenum">
              <a:rPr lang="fr-FR"/>
              <a:pPr/>
              <a:t>26</a:t>
            </a:fld>
            <a:endParaRPr lang="fr-FR"/>
          </a:p>
        </p:txBody>
      </p:sp>
      <p:sp>
        <p:nvSpPr>
          <p:cNvPr id="624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5113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99383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15FC094-1010-4056-8E2C-4705C0AF1218}" type="slidenum">
              <a:rPr lang="fr-FR"/>
              <a:pPr/>
              <a:t>27</a:t>
            </a:fld>
            <a:endParaRPr lang="fr-FR"/>
          </a:p>
        </p:txBody>
      </p:sp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5113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14764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2C0216-BF71-4B5A-972E-33DB5D1E12D5}" type="slidenum">
              <a:rPr lang="fr-FR"/>
              <a:pPr/>
              <a:t>28</a:t>
            </a:fld>
            <a:endParaRPr lang="fr-FR"/>
          </a:p>
        </p:txBody>
      </p:sp>
      <p:sp>
        <p:nvSpPr>
          <p:cNvPr id="64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5113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30552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E277777-E5AE-4B24-96C4-242A9AC223FA}" type="slidenum">
              <a:rPr lang="fr-FR"/>
              <a:pPr/>
              <a:t>29</a:t>
            </a:fld>
            <a:endParaRPr lang="fr-FR"/>
          </a:p>
        </p:txBody>
      </p:sp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5113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8790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12ED2E-DD96-45A0-B52C-50AF0C37FFA4}" type="slidenum">
              <a:rPr lang="fr-FR"/>
              <a:pPr/>
              <a:t>3</a:t>
            </a:fld>
            <a:endParaRPr lang="fr-FR"/>
          </a:p>
        </p:txBody>
      </p:sp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343275" y="533400"/>
            <a:ext cx="3548063" cy="2662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23938" y="3373438"/>
            <a:ext cx="8186737" cy="31956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33509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57489F-D83F-4C02-A866-4D549FA3E052}" type="slidenum">
              <a:rPr lang="fr-FR"/>
              <a:pPr/>
              <a:t>30</a:t>
            </a:fld>
            <a:endParaRPr lang="fr-FR"/>
          </a:p>
        </p:txBody>
      </p:sp>
      <p:sp>
        <p:nvSpPr>
          <p:cNvPr id="665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5113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3329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57489F-D83F-4C02-A866-4D549FA3E052}" type="slidenum">
              <a:rPr lang="fr-FR"/>
              <a:pPr/>
              <a:t>31</a:t>
            </a:fld>
            <a:endParaRPr lang="fr-FR"/>
          </a:p>
        </p:txBody>
      </p:sp>
      <p:sp>
        <p:nvSpPr>
          <p:cNvPr id="665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5113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13350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B218BA-F601-4C7A-A90E-697AE7BBB70E}" type="slidenum">
              <a:rPr lang="fr-FR"/>
              <a:pPr/>
              <a:t>32</a:t>
            </a:fld>
            <a:endParaRPr lang="fr-FR"/>
          </a:p>
        </p:txBody>
      </p:sp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5113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38251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92C07E-925B-42DB-A971-DC9CFA5405A7}" type="slidenum">
              <a:rPr lang="fr-FR"/>
              <a:pPr/>
              <a:t>33</a:t>
            </a:fld>
            <a:endParaRPr lang="fr-FR"/>
          </a:p>
        </p:txBody>
      </p:sp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5113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0696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0DB9D6A-C51F-4922-A589-551C49B30651}" type="slidenum">
              <a:rPr lang="fr-FR"/>
              <a:pPr/>
              <a:t>34</a:t>
            </a:fld>
            <a:endParaRPr lang="fr-FR"/>
          </a:p>
        </p:txBody>
      </p:sp>
      <p:sp>
        <p:nvSpPr>
          <p:cNvPr id="69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5113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21192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354986-D4D0-43A6-84CC-56DF2B773274}" type="slidenum">
              <a:rPr lang="fr-FR"/>
              <a:pPr/>
              <a:t>35</a:t>
            </a:fld>
            <a:endParaRPr lang="fr-FR"/>
          </a:p>
        </p:txBody>
      </p:sp>
      <p:sp>
        <p:nvSpPr>
          <p:cNvPr id="706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5113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968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9BCD9E-809B-4B87-85A9-9CF2F3CADD0B}" type="slidenum">
              <a:rPr lang="fr-FR"/>
              <a:pPr/>
              <a:t>4</a:t>
            </a:fld>
            <a:endParaRPr lang="fr-FR"/>
          </a:p>
        </p:txBody>
      </p:sp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5113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2785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FA6A2E-36C1-48B9-83C6-E5EAA1056F88}" type="slidenum">
              <a:rPr lang="fr-FR"/>
              <a:pPr/>
              <a:t>5</a:t>
            </a:fld>
            <a:endParaRPr lang="fr-FR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5113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0052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1E6D696-EAAD-443C-97F5-62C614D7EB62}" type="slidenum">
              <a:rPr lang="fr-FR"/>
              <a:pPr/>
              <a:t>6</a:t>
            </a:fld>
            <a:endParaRPr lang="fr-FR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5113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5196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828424D-2283-48D3-A625-716CB42A08B0}" type="slidenum">
              <a:rPr lang="fr-FR"/>
              <a:pPr/>
              <a:t>7</a:t>
            </a:fld>
            <a:endParaRPr lang="fr-FR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5113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5384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6CBB96-C1FF-4F43-B0BA-FD765BD0245F}" type="slidenum">
              <a:rPr lang="fr-FR"/>
              <a:pPr/>
              <a:t>8</a:t>
            </a:fld>
            <a:endParaRPr lang="fr-FR"/>
          </a:p>
        </p:txBody>
      </p:sp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5113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408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509BE6E-DACD-40FA-9291-D09D5C5F66D4}" type="slidenum">
              <a:rPr lang="fr-FR"/>
              <a:pPr/>
              <a:t>9</a:t>
            </a:fld>
            <a:endParaRPr lang="fr-FR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5113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2147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57250" y="2701925"/>
            <a:ext cx="51435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1395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2163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204788"/>
            <a:ext cx="1541463" cy="39798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204788"/>
            <a:ext cx="4476750" cy="397986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5254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204788"/>
            <a:ext cx="6170613" cy="8572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0658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57250" y="2701925"/>
            <a:ext cx="51435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9761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8629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1282700"/>
            <a:ext cx="5915025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8313" y="3441700"/>
            <a:ext cx="5915025" cy="11255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97649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1488" y="1541463"/>
            <a:ext cx="2879725" cy="32607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503613" y="1541463"/>
            <a:ext cx="2881312" cy="32607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872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3075" y="274638"/>
            <a:ext cx="5915025" cy="99377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73075" y="1260475"/>
            <a:ext cx="2900363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3075" y="1879600"/>
            <a:ext cx="2900363" cy="27622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62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6237" cy="27622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0028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9921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780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77716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75760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063074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8501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06963" y="720725"/>
            <a:ext cx="1477962" cy="408146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71488" y="720725"/>
            <a:ext cx="4283075" cy="408146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50222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57250" y="2701925"/>
            <a:ext cx="51435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76429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65600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1282700"/>
            <a:ext cx="5915025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8313" y="3441700"/>
            <a:ext cx="5915025" cy="11255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667081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1203325"/>
            <a:ext cx="3008313" cy="29813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503613" y="1203325"/>
            <a:ext cx="3009900" cy="29813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76662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3075" y="274638"/>
            <a:ext cx="5915025" cy="99377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73075" y="1260475"/>
            <a:ext cx="2900363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3075" y="1879600"/>
            <a:ext cx="2900363" cy="27622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62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6237" cy="27622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64949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6675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1282700"/>
            <a:ext cx="5915025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8313" y="3441700"/>
            <a:ext cx="5915025" cy="11255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898733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4306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725011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989472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16914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204788"/>
            <a:ext cx="1541463" cy="39798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204788"/>
            <a:ext cx="4476750" cy="397986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72570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57250" y="2701925"/>
            <a:ext cx="51435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17807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73342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1282700"/>
            <a:ext cx="5915025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8313" y="3441700"/>
            <a:ext cx="5915025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439847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1488" y="1370013"/>
            <a:ext cx="2881312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505200" y="1370013"/>
            <a:ext cx="2881313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58651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3075" y="274638"/>
            <a:ext cx="5915025" cy="99377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73075" y="1260475"/>
            <a:ext cx="2900363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3075" y="1879600"/>
            <a:ext cx="2900363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62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62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545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1203325"/>
            <a:ext cx="3008313" cy="29813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503613" y="1203325"/>
            <a:ext cx="3009900" cy="29813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87486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75928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32328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16238" y="741363"/>
            <a:ext cx="3471862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071160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916238" y="741363"/>
            <a:ext cx="3471862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723450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80438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08550" y="274638"/>
            <a:ext cx="1477963" cy="4357687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71488" y="274638"/>
            <a:ext cx="4284662" cy="4357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880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3075" y="274638"/>
            <a:ext cx="5915025" cy="99377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73075" y="1260475"/>
            <a:ext cx="2900363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3075" y="1879600"/>
            <a:ext cx="2900363" cy="27622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62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6237" cy="27622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2543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04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199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48491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277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57"/>
          <a:stretch>
            <a:fillRect/>
          </a:stretch>
        </p:blipFill>
        <p:spPr bwMode="auto">
          <a:xfrm>
            <a:off x="3241675" y="-1588"/>
            <a:ext cx="3616325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2195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4321175"/>
            <a:ext cx="170497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204788"/>
            <a:ext cx="6170613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203325"/>
            <a:ext cx="6170613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5181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96" r:id="rId12"/>
  </p:sldLayoutIdLst>
  <p:txStyles>
    <p:titleStyle>
      <a:lvl1pPr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marL="11430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marL="16002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marL="20574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lnSpc>
          <a:spcPct val="8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8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8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8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0650" y="95250"/>
            <a:ext cx="381000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4200" rIns="0" bIns="34200" anchor="ctr"/>
          <a:lstStyle/>
          <a:p>
            <a:pPr algn="r" hangingPunct="1">
              <a:lnSpc>
                <a:spcPct val="100000"/>
              </a:lnSpc>
            </a:pPr>
            <a:fld id="{F277DAC8-FAE7-4513-BD2F-32BB95E44EEC}" type="slidenum">
              <a:rPr lang="en-US" sz="1400">
                <a:solidFill>
                  <a:srgbClr val="000000"/>
                </a:solidFill>
              </a:rPr>
              <a:pPr algn="r" hangingPunct="1">
                <a:lnSpc>
                  <a:spcPct val="100000"/>
                </a:lnSpc>
              </a:pPr>
              <a:t>‹N°›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420094" y="95250"/>
            <a:ext cx="2016224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4200" rIns="0" bIns="34200" anchor="ctr"/>
          <a:lstStyle>
            <a:lvl1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fr-FR" sz="700" b="1" dirty="0" smtClean="0"/>
              <a:t>AgroParisTech </a:t>
            </a:r>
            <a:r>
              <a:rPr lang="fr-FR" sz="700" b="1" dirty="0"/>
              <a:t>Nancy – </a:t>
            </a:r>
            <a:r>
              <a:rPr lang="fr-FR" sz="700" dirty="0"/>
              <a:t>La rentrée en 2</a:t>
            </a:r>
            <a:r>
              <a:rPr lang="fr-FR" sz="700" baseline="30000" dirty="0"/>
              <a:t>e</a:t>
            </a:r>
            <a:r>
              <a:rPr lang="fr-FR" sz="700" dirty="0"/>
              <a:t> année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589240" y="71437"/>
            <a:ext cx="1009650" cy="273050"/>
          </a:xfrm>
          <a:prstGeom prst="rect">
            <a:avLst/>
          </a:prstGeom>
          <a:noFill/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4200" rIns="68760" bIns="34200" anchor="ctr"/>
          <a:lstStyle>
            <a:lvl1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hangingPunct="1">
              <a:lnSpc>
                <a:spcPct val="100000"/>
              </a:lnSpc>
            </a:pPr>
            <a:r>
              <a:rPr lang="fr-FR" sz="700" dirty="0"/>
              <a:t>4 septembre 2023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71488" y="720725"/>
            <a:ext cx="5913437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Modifiez le style du titre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1488" y="1541463"/>
            <a:ext cx="5913437" cy="326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marL="11430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marL="16002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marL="20574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B57B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5556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5556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5556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55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20650" y="95250"/>
            <a:ext cx="381000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4200" rIns="0" bIns="34200" anchor="ctr"/>
          <a:lstStyle/>
          <a:p>
            <a:pPr algn="r" hangingPunct="1">
              <a:lnSpc>
                <a:spcPct val="100000"/>
              </a:lnSpc>
            </a:pPr>
            <a:fld id="{EE75F04D-2718-4A6A-B02A-25FE6F157A37}" type="slidenum">
              <a:rPr lang="en-US" sz="1600">
                <a:solidFill>
                  <a:srgbClr val="000000"/>
                </a:solidFill>
              </a:rPr>
              <a:pPr algn="r" hangingPunct="1">
                <a:lnSpc>
                  <a:spcPct val="100000"/>
                </a:lnSpc>
              </a:pPr>
              <a:t>‹N°›</a:t>
            </a:fld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01650" y="307975"/>
            <a:ext cx="2690813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4200" rIns="0" bIns="3420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fr-FR" sz="700" b="1"/>
              <a:t>DEP Nancy – </a:t>
            </a:r>
            <a:r>
              <a:rPr lang="fr-FR" sz="700"/>
              <a:t>La rentrée en 2</a:t>
            </a:r>
            <a:r>
              <a:rPr lang="fr-FR" sz="700" baseline="30000"/>
              <a:t>e</a:t>
            </a:r>
            <a:r>
              <a:rPr lang="fr-FR" sz="700"/>
              <a:t> année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103563" y="288925"/>
            <a:ext cx="1009650" cy="273050"/>
          </a:xfrm>
          <a:prstGeom prst="rect">
            <a:avLst/>
          </a:prstGeom>
          <a:noFill/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4200" rIns="68760" bIns="34200" anchor="ctr"/>
          <a:lstStyle>
            <a:lvl1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hangingPunct="1">
              <a:lnSpc>
                <a:spcPct val="100000"/>
              </a:lnSpc>
            </a:pPr>
            <a:r>
              <a:rPr lang="fr-FR" sz="700"/>
              <a:t>4 septembre 2023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63" y="239713"/>
            <a:ext cx="1323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71463" y="307975"/>
            <a:ext cx="187325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450850" y="307975"/>
            <a:ext cx="4075113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3344863" y="288925"/>
            <a:ext cx="900112" cy="273050"/>
          </a:xfrm>
          <a:prstGeom prst="rect">
            <a:avLst/>
          </a:prstGeom>
          <a:noFill/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204788"/>
            <a:ext cx="6170613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203325"/>
            <a:ext cx="6170613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4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marL="11430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marL="16002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marL="20574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B57B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5556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5556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5556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55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marL="11430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marL="16002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marL="20574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lnSpc>
          <a:spcPct val="8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8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8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8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estiers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ntra.agroparistech.fr/spip.php?rubrique139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intra.agroparistech.fr/spip.php?rubrique715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uaps.univ-lorraine.f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52413" y="781050"/>
            <a:ext cx="1728787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fr-FR" sz="1400"/>
              <a:t>4 septembre 2023</a:t>
            </a: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15900" y="1181100"/>
            <a:ext cx="42894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fr-FR" sz="2800">
                <a:solidFill>
                  <a:srgbClr val="00B57B"/>
                </a:solidFill>
              </a:rPr>
              <a:t>La rentrée en 2</a:t>
            </a:r>
            <a:r>
              <a:rPr lang="fr-FR" sz="2800" baseline="30000">
                <a:solidFill>
                  <a:srgbClr val="00B57B"/>
                </a:solidFill>
              </a:rPr>
              <a:t>e</a:t>
            </a:r>
            <a:r>
              <a:rPr lang="fr-FR" sz="2800">
                <a:solidFill>
                  <a:srgbClr val="00B57B"/>
                </a:solidFill>
              </a:rPr>
              <a:t> année</a:t>
            </a:r>
          </a:p>
          <a:p>
            <a:pPr hangingPunct="1">
              <a:lnSpc>
                <a:spcPct val="100000"/>
              </a:lnSpc>
            </a:pPr>
            <a:r>
              <a:rPr lang="en-US" sz="2800"/>
              <a:t>au </a:t>
            </a:r>
            <a:r>
              <a:rPr lang="fr-FR" sz="2800"/>
              <a:t>campus</a:t>
            </a:r>
            <a:r>
              <a:rPr lang="en-US" sz="2800"/>
              <a:t> de Nancy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76672" y="483518"/>
            <a:ext cx="6120680" cy="70485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r>
              <a:rPr lang="fr-FR" sz="2400" b="1" dirty="0" smtClean="0">
                <a:solidFill>
                  <a:srgbClr val="00B57B"/>
                </a:solidFill>
                <a:latin typeface="Arial" panose="020B0604020202020204" pitchFamily="34" charset="0"/>
              </a:rPr>
              <a:t>Le campus de Nancy porte 4 dominantes</a:t>
            </a:r>
            <a:endParaRPr lang="fr-FR" sz="2400" b="1" dirty="0">
              <a:solidFill>
                <a:srgbClr val="00B57B"/>
              </a:solidFill>
              <a:latin typeface="Arial" panose="020B0604020202020204" pitchFamily="34" charset="0"/>
            </a:endParaRP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76673" y="1347614"/>
            <a:ext cx="5616624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358775" indent="-169863"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1200"/>
              </a:spcBef>
            </a:pPr>
            <a:r>
              <a:rPr lang="fr-FR" b="1" dirty="0" smtClean="0">
                <a:ea typeface="ＭＳ Ｐゴシック" panose="020B0600070205080204" pitchFamily="34" charset="-128"/>
              </a:rPr>
              <a:t>Gestion forestière - </a:t>
            </a:r>
            <a:r>
              <a:rPr lang="fr-FR" b="1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GF</a:t>
            </a:r>
            <a:r>
              <a:rPr lang="fr-FR" b="1" dirty="0" smtClean="0">
                <a:ea typeface="ＭＳ Ｐゴシック" panose="020B0600070205080204" pitchFamily="34" charset="-128"/>
              </a:rPr>
              <a:t/>
            </a:r>
            <a:br>
              <a:rPr lang="fr-FR" b="1" dirty="0" smtClean="0">
                <a:ea typeface="ＭＳ Ｐゴシック" panose="020B0600070205080204" pitchFamily="34" charset="-128"/>
              </a:rPr>
            </a:br>
            <a:r>
              <a:rPr lang="fr-FR" b="1" dirty="0" smtClean="0">
                <a:ea typeface="ＭＳ Ｐゴシック" panose="020B0600070205080204" pitchFamily="34" charset="-128"/>
              </a:rPr>
              <a:t>		</a:t>
            </a:r>
            <a:r>
              <a:rPr lang="fr-FR" sz="1600" dirty="0" smtClean="0">
                <a:ea typeface="ＭＳ Ｐゴシック" panose="020B0600070205080204" pitchFamily="34" charset="-128"/>
              </a:rPr>
              <a:t>Éric Lacombe et Max Bruciamacchie</a:t>
            </a:r>
            <a:endParaRPr lang="fr-FR" dirty="0" smtClean="0">
              <a:ea typeface="ＭＳ Ｐゴシック" panose="020B0600070205080204" pitchFamily="34" charset="-128"/>
            </a:endParaRPr>
          </a:p>
          <a:p>
            <a:pPr hangingPunct="1">
              <a:lnSpc>
                <a:spcPct val="100000"/>
              </a:lnSpc>
              <a:spcBef>
                <a:spcPts val="1200"/>
              </a:spcBef>
            </a:pPr>
            <a:r>
              <a:rPr lang="fr-FR" b="1" dirty="0" smtClean="0">
                <a:ea typeface="ＭＳ Ｐゴシック" panose="020B0600070205080204" pitchFamily="34" charset="-128"/>
              </a:rPr>
              <a:t>Gestion des milieux naturels - </a:t>
            </a:r>
            <a:r>
              <a:rPr lang="fr-FR" b="1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GMN</a:t>
            </a:r>
            <a:r>
              <a:rPr lang="fr-FR" b="1" dirty="0" smtClean="0">
                <a:ea typeface="ＭＳ Ｐゴシック" panose="020B0600070205080204" pitchFamily="34" charset="-128"/>
              </a:rPr>
              <a:t/>
            </a:r>
            <a:br>
              <a:rPr lang="fr-FR" b="1" dirty="0" smtClean="0">
                <a:ea typeface="ＭＳ Ｐゴシック" panose="020B0600070205080204" pitchFamily="34" charset="-128"/>
              </a:rPr>
            </a:br>
            <a:r>
              <a:rPr lang="fr-FR" b="1" dirty="0" smtClean="0">
                <a:ea typeface="ＭＳ Ｐゴシック" panose="020B0600070205080204" pitchFamily="34" charset="-128"/>
              </a:rPr>
              <a:t>		</a:t>
            </a:r>
            <a:r>
              <a:rPr lang="fr-FR" sz="1600" dirty="0" smtClean="0">
                <a:ea typeface="ＭＳ Ｐゴシック" panose="020B0600070205080204" pitchFamily="34" charset="-128"/>
              </a:rPr>
              <a:t>Jean-Claude Gégout et Philippe Durand</a:t>
            </a:r>
            <a:endParaRPr lang="fr-FR" dirty="0" smtClean="0">
              <a:ea typeface="ＭＳ Ｐゴシック" panose="020B0600070205080204" pitchFamily="34" charset="-128"/>
            </a:endParaRPr>
          </a:p>
          <a:p>
            <a:pPr hangingPunct="1">
              <a:lnSpc>
                <a:spcPct val="100000"/>
              </a:lnSpc>
              <a:spcBef>
                <a:spcPts val="1200"/>
              </a:spcBef>
              <a:buClrTx/>
              <a:buSzTx/>
              <a:buFontTx/>
              <a:buNone/>
            </a:pPr>
            <a:r>
              <a:rPr lang="fr-FR" b="1" dirty="0" smtClean="0">
                <a:ea typeface="ＭＳ Ｐゴシック" panose="020B0600070205080204" pitchFamily="34" charset="-128"/>
              </a:rPr>
              <a:t>Ressources forestières et filière bois - </a:t>
            </a:r>
            <a:r>
              <a:rPr lang="fr-FR" b="1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RFF</a:t>
            </a:r>
            <a:r>
              <a:rPr lang="fr-FR" dirty="0" smtClean="0">
                <a:ea typeface="ＭＳ Ｐゴシック" panose="020B0600070205080204" pitchFamily="34" charset="-128"/>
              </a:rPr>
              <a:t> </a:t>
            </a:r>
            <a:br>
              <a:rPr lang="fr-FR" dirty="0" smtClean="0">
                <a:ea typeface="ＭＳ Ｐゴシック" panose="020B0600070205080204" pitchFamily="34" charset="-128"/>
              </a:rPr>
            </a:br>
            <a:r>
              <a:rPr lang="fr-FR" dirty="0" smtClean="0">
                <a:ea typeface="ＭＳ Ｐゴシック" panose="020B0600070205080204" pitchFamily="34" charset="-128"/>
              </a:rPr>
              <a:t>en cours de refonte</a:t>
            </a:r>
            <a:br>
              <a:rPr lang="fr-FR" dirty="0" smtClean="0">
                <a:ea typeface="ＭＳ Ｐゴシック" panose="020B0600070205080204" pitchFamily="34" charset="-128"/>
              </a:rPr>
            </a:br>
            <a:r>
              <a:rPr lang="fr-FR" dirty="0" smtClean="0">
                <a:ea typeface="ＭＳ Ｐゴシック" panose="020B0600070205080204" pitchFamily="34" charset="-128"/>
              </a:rPr>
              <a:t>		</a:t>
            </a:r>
            <a:r>
              <a:rPr lang="fr-FR" sz="1600" dirty="0" smtClean="0">
                <a:ea typeface="ＭＳ Ｐゴシック" panose="020B0600070205080204" pitchFamily="34" charset="-128"/>
              </a:rPr>
              <a:t>Holger Wernsdörfer</a:t>
            </a:r>
            <a:endParaRPr lang="fr-FR" dirty="0" smtClean="0">
              <a:ea typeface="ＭＳ Ｐゴシック" panose="020B0600070205080204" pitchFamily="34" charset="-128"/>
            </a:endParaRPr>
          </a:p>
          <a:p>
            <a:pPr hangingPunct="1">
              <a:lnSpc>
                <a:spcPct val="100000"/>
              </a:lnSpc>
              <a:spcBef>
                <a:spcPts val="1200"/>
              </a:spcBef>
              <a:buClrTx/>
              <a:buSzTx/>
              <a:buFontTx/>
              <a:buNone/>
            </a:pPr>
            <a:r>
              <a:rPr lang="fr-FR" b="1" dirty="0" smtClean="0">
                <a:ea typeface="ＭＳ Ｐゴシック" panose="020B0600070205080204" pitchFamily="34" charset="-128"/>
              </a:rPr>
              <a:t>Ingénierie des espaces végétalisés urbains - </a:t>
            </a:r>
            <a:r>
              <a:rPr lang="fr-FR" b="1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IEVU</a:t>
            </a:r>
            <a:r>
              <a:rPr lang="fr-FR" b="1" dirty="0" smtClean="0">
                <a:ea typeface="ＭＳ Ｐゴシック" panose="020B0600070205080204" pitchFamily="34" charset="-128"/>
              </a:rPr>
              <a:t> </a:t>
            </a:r>
            <a:br>
              <a:rPr lang="fr-FR" b="1" dirty="0" smtClean="0">
                <a:ea typeface="ＭＳ Ｐゴシック" panose="020B0600070205080204" pitchFamily="34" charset="-128"/>
              </a:rPr>
            </a:br>
            <a:r>
              <a:rPr lang="fr-FR" b="1" dirty="0" smtClean="0">
                <a:ea typeface="ＭＳ Ｐゴシック" panose="020B0600070205080204" pitchFamily="34" charset="-128"/>
              </a:rPr>
              <a:t>option Foresterie urbaine</a:t>
            </a:r>
            <a:br>
              <a:rPr lang="fr-FR" b="1" dirty="0" smtClean="0">
                <a:ea typeface="ＭＳ Ｐゴシック" panose="020B0600070205080204" pitchFamily="34" charset="-128"/>
              </a:rPr>
            </a:br>
            <a:r>
              <a:rPr lang="fr-FR" b="1" dirty="0" smtClean="0">
                <a:ea typeface="ＭＳ Ｐゴシック" panose="020B0600070205080204" pitchFamily="34" charset="-128"/>
              </a:rPr>
              <a:t>		</a:t>
            </a:r>
            <a:r>
              <a:rPr lang="fr-FR" sz="1600" dirty="0" smtClean="0">
                <a:ea typeface="ＭＳ Ｐゴシック" panose="020B0600070205080204" pitchFamily="34" charset="-128"/>
              </a:rPr>
              <a:t>Marie-Reine Fleisch</a:t>
            </a:r>
            <a:endParaRPr lang="fr-FR" b="1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13743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71488" y="720725"/>
            <a:ext cx="5915025" cy="70485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r>
              <a:rPr lang="fr-FR" sz="2400" b="1" dirty="0" smtClean="0">
                <a:solidFill>
                  <a:srgbClr val="00B57B"/>
                </a:solidFill>
                <a:latin typeface="Arial" panose="020B0604020202020204" pitchFamily="34" charset="0"/>
              </a:rPr>
              <a:t>Les droits d’inscription</a:t>
            </a:r>
            <a:endParaRPr lang="fr-FR" sz="2400" b="1" dirty="0">
              <a:solidFill>
                <a:srgbClr val="00B57B"/>
              </a:solidFill>
              <a:latin typeface="Arial" panose="020B0604020202020204" pitchFamily="34" charset="0"/>
            </a:endParaRP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65024" y="1425575"/>
            <a:ext cx="5718175" cy="238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55588" indent="-255588"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ts val="325"/>
              </a:spcBef>
            </a:pPr>
            <a:r>
              <a:rPr lang="fr-FR" dirty="0" smtClean="0">
                <a:ea typeface="ＭＳ Ｐゴシック" panose="020B0600070205080204" pitchFamily="34" charset="-128"/>
              </a:rPr>
              <a:t>Notre ministère de tutelle, celui de l’Agriculture et de la Souveraineté alimentaire, a publié le 9 août 2023 au J.O. l’arrêté fixant les </a:t>
            </a:r>
            <a:r>
              <a:rPr lang="fr-FR" dirty="0" err="1" smtClean="0">
                <a:ea typeface="ＭＳ Ｐゴシック" panose="020B0600070205080204" pitchFamily="34" charset="-128"/>
              </a:rPr>
              <a:t>D.I</a:t>
            </a:r>
            <a:r>
              <a:rPr lang="fr-FR" dirty="0" smtClean="0">
                <a:ea typeface="ＭＳ Ｐゴシック" panose="020B0600070205080204" pitchFamily="34" charset="-128"/>
              </a:rPr>
              <a:t> pour 2023/2024.</a:t>
            </a:r>
          </a:p>
          <a:p>
            <a:pPr>
              <a:lnSpc>
                <a:spcPct val="100000"/>
              </a:lnSpc>
              <a:spcBef>
                <a:spcPts val="325"/>
              </a:spcBef>
            </a:pPr>
            <a:r>
              <a:rPr lang="fr-FR" dirty="0" smtClean="0">
                <a:ea typeface="ＭＳ Ｐゴシック" panose="020B0600070205080204" pitchFamily="34" charset="-128"/>
              </a:rPr>
              <a:t> </a:t>
            </a:r>
          </a:p>
          <a:p>
            <a:pPr>
              <a:lnSpc>
                <a:spcPct val="100000"/>
              </a:lnSpc>
              <a:spcBef>
                <a:spcPts val="325"/>
              </a:spcBef>
            </a:pPr>
            <a:r>
              <a:rPr lang="fr-FR" dirty="0" smtClean="0">
                <a:ea typeface="ＭＳ Ｐゴシック" panose="020B0600070205080204" pitchFamily="34" charset="-128"/>
              </a:rPr>
              <a:t>Vous avez à payer la différence avec ce qui vous avait été annoncé en juillet (sauf les étudiants dispensés de payer les </a:t>
            </a:r>
            <a:r>
              <a:rPr lang="fr-FR" dirty="0" err="1" smtClean="0">
                <a:ea typeface="ＭＳ Ｐゴシック" panose="020B0600070205080204" pitchFamily="34" charset="-128"/>
              </a:rPr>
              <a:t>D.I</a:t>
            </a:r>
            <a:r>
              <a:rPr lang="fr-FR" dirty="0" smtClean="0">
                <a:ea typeface="ＭＳ Ｐゴシック" panose="020B0600070205080204" pitchFamily="34" charset="-128"/>
              </a:rPr>
              <a:t>. : apprentis, boursiers sur critères sociaux).</a:t>
            </a:r>
          </a:p>
        </p:txBody>
      </p:sp>
    </p:spTree>
    <p:extLst>
      <p:ext uri="{BB962C8B-B14F-4D97-AF65-F5344CB8AC3E}">
        <p14:creationId xmlns:p14="http://schemas.microsoft.com/office/powerpoint/2010/main" val="40393607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71488" y="720725"/>
            <a:ext cx="5915025" cy="70485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r>
              <a:rPr lang="fr-FR" sz="2400" b="1">
                <a:solidFill>
                  <a:srgbClr val="00B57B"/>
                </a:solidFill>
                <a:latin typeface="Arial" panose="020B0604020202020204" pitchFamily="34" charset="0"/>
              </a:rPr>
              <a:t>Votre compte eCampus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65024" y="1425575"/>
            <a:ext cx="5718175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55588" indent="-255588"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ts val="325"/>
              </a:spcBef>
            </a:pPr>
            <a:r>
              <a:rPr lang="fr-FR" dirty="0">
                <a:ea typeface="ＭＳ Ｐゴシック" panose="020B0600070205080204" pitchFamily="34" charset="-128"/>
              </a:rPr>
              <a:t>https://ecampus.paris-saclay.fr/login/index.php </a:t>
            </a:r>
          </a:p>
          <a:p>
            <a:pPr>
              <a:lnSpc>
                <a:spcPct val="100000"/>
              </a:lnSpc>
              <a:spcBef>
                <a:spcPts val="325"/>
              </a:spcBef>
            </a:pPr>
            <a:endParaRPr lang="fr-FR" dirty="0">
              <a:ea typeface="ＭＳ Ｐゴシック" panose="020B0600070205080204" pitchFamily="34" charset="-128"/>
            </a:endParaRPr>
          </a:p>
          <a:p>
            <a:pPr>
              <a:lnSpc>
                <a:spcPct val="100000"/>
              </a:lnSpc>
              <a:spcBef>
                <a:spcPts val="325"/>
              </a:spcBef>
            </a:pPr>
            <a:r>
              <a:rPr lang="fr-FR" dirty="0">
                <a:ea typeface="ＭＳ Ｐゴシック" panose="020B0600070205080204" pitchFamily="34" charset="-128"/>
              </a:rPr>
              <a:t>Avec eCampus, accès aux manuels des enseignants, à certains cours en visioconférence ou en revisionnage, à certains examens, ou pour rendre de certains </a:t>
            </a:r>
            <a:r>
              <a:rPr lang="fr-FR" dirty="0">
                <a:solidFill>
                  <a:schemeClr val="tx1"/>
                </a:solidFill>
                <a:ea typeface="ＭＳ Ｐゴシック" panose="020B0600070205080204" pitchFamily="34" charset="-128"/>
              </a:rPr>
              <a:t>devoirs.</a:t>
            </a:r>
          </a:p>
          <a:p>
            <a:pPr>
              <a:lnSpc>
                <a:spcPct val="100000"/>
              </a:lnSpc>
              <a:spcBef>
                <a:spcPts val="325"/>
              </a:spcBef>
            </a:pPr>
            <a:endParaRPr lang="fr-FR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hangingPunct="1">
              <a:lnSpc>
                <a:spcPct val="100000"/>
              </a:lnSpc>
              <a:spcBef>
                <a:spcPts val="288"/>
              </a:spcBef>
              <a:buClrTx/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Nouveaux entr</a:t>
            </a:r>
            <a:r>
              <a:rPr lang="fr-FR" sz="1600" dirty="0">
                <a:ea typeface="ＭＳ Ｐゴシック" panose="020B0600070205080204" pitchFamily="34" charset="-128"/>
              </a:rPr>
              <a:t>ants : Il est prévu que votre compte eCampus soit activé lorsque vous procédez à votre inscription. Si cela ne marche pas, contactez </a:t>
            </a:r>
            <a:r>
              <a:rPr lang="fr-FR" sz="1600" dirty="0" smtClean="0">
                <a:ea typeface="ＭＳ Ｐゴシック" panose="020B0600070205080204" pitchFamily="34" charset="-128"/>
              </a:rPr>
              <a:t>vite la </a:t>
            </a:r>
            <a:r>
              <a:rPr lang="fr-FR" sz="1600" dirty="0">
                <a:ea typeface="ＭＳ Ｐゴシック" panose="020B0600070205080204" pitchFamily="34" charset="-128"/>
              </a:rPr>
              <a:t>DEP du campus :</a:t>
            </a:r>
            <a:r>
              <a:rPr lang="fr-FR" sz="1600" dirty="0">
                <a:solidFill>
                  <a:srgbClr val="00B57B"/>
                </a:solidFill>
                <a:ea typeface="ＭＳ Ｐゴシック" panose="020B0600070205080204" pitchFamily="34" charset="-128"/>
              </a:rPr>
              <a:t> depnancy@agroparistech.fr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71488" y="1155700"/>
            <a:ext cx="5915025" cy="2286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r>
              <a:rPr lang="fr-FR" sz="2400" b="1">
                <a:solidFill>
                  <a:srgbClr val="00B57B"/>
                </a:solidFill>
                <a:latin typeface="Arial" panose="020B0604020202020204" pitchFamily="34" charset="0"/>
              </a:rPr>
              <a:t>Consultez chaque matin Synapses</a:t>
            </a:r>
            <a:r>
              <a:rPr lang="fr-FR" sz="2400" b="1">
                <a:latin typeface="Arial" panose="020B0604020202020204" pitchFamily="34" charset="0"/>
              </a:rPr>
              <a:t> </a:t>
            </a:r>
            <a:r>
              <a:rPr lang="fr-FR" sz="2400">
                <a:latin typeface="Arial" panose="020B0604020202020204" pitchFamily="34" charset="0"/>
              </a:rPr>
              <a:t>pour l’emploi du temps et les inscriptions dans les enseignements à choix.</a:t>
            </a:r>
            <a:r>
              <a:rPr lang="fr-FR" sz="2400" b="1">
                <a:solidFill>
                  <a:srgbClr val="00B57B"/>
                </a:solidFill>
                <a:latin typeface="Arial" panose="020B0604020202020204" pitchFamily="34" charset="0"/>
              </a:rPr>
              <a:t/>
            </a:r>
            <a:br>
              <a:rPr lang="fr-FR" sz="2400" b="1">
                <a:solidFill>
                  <a:srgbClr val="00B57B"/>
                </a:solidFill>
                <a:latin typeface="Arial" panose="020B0604020202020204" pitchFamily="34" charset="0"/>
              </a:rPr>
            </a:br>
            <a:r>
              <a:rPr lang="fr-FR" sz="2400" b="1">
                <a:solidFill>
                  <a:srgbClr val="00B57B"/>
                </a:solidFill>
                <a:latin typeface="Arial" panose="020B0604020202020204" pitchFamily="34" charset="0"/>
              </a:rPr>
              <a:t/>
            </a:r>
            <a:br>
              <a:rPr lang="fr-FR" sz="2400" b="1">
                <a:solidFill>
                  <a:srgbClr val="00B57B"/>
                </a:solidFill>
                <a:latin typeface="Arial" panose="020B0604020202020204" pitchFamily="34" charset="0"/>
              </a:rPr>
            </a:br>
            <a:r>
              <a:rPr lang="fr-FR" sz="2400" b="1">
                <a:solidFill>
                  <a:srgbClr val="00B57B"/>
                </a:solidFill>
                <a:latin typeface="Arial" panose="020B0604020202020204" pitchFamily="34" charset="0"/>
              </a:rPr>
              <a:t>Consultez chaque jour Zimbra</a:t>
            </a:r>
            <a:r>
              <a:rPr lang="fr-FR" sz="2400">
                <a:solidFill>
                  <a:srgbClr val="00B57B"/>
                </a:solidFill>
                <a:latin typeface="Arial" panose="020B0604020202020204" pitchFamily="34" charset="0"/>
              </a:rPr>
              <a:t> </a:t>
            </a:r>
            <a:r>
              <a:rPr lang="fr-FR" sz="2400">
                <a:latin typeface="Arial" panose="020B0604020202020204" pitchFamily="34" charset="0"/>
              </a:rPr>
              <a:t>pour les mels d’AgroParisTech.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68300"/>
            <a:ext cx="5915025" cy="70485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r>
              <a:rPr lang="fr-FR" sz="2400" b="1">
                <a:solidFill>
                  <a:srgbClr val="00B57B"/>
                </a:solidFill>
                <a:latin typeface="Arial" panose="020B0604020202020204" pitchFamily="34" charset="0"/>
              </a:rPr>
              <a:t>Engagement et vie étudiante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76213" y="968375"/>
            <a:ext cx="6497637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266700" indent="-90488"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ts val="325"/>
              </a:spcBef>
            </a:pPr>
            <a:r>
              <a:rPr lang="fr-FR" sz="1600" dirty="0">
                <a:ea typeface="ＭＳ Ｐゴシック" panose="020B0600070205080204" pitchFamily="34" charset="-128"/>
              </a:rPr>
              <a:t>AgroParisTech encourage le développement d’une vie étudiante respectueuse des valeurs d’engagement et de solidarité portées par l’établissement :</a:t>
            </a:r>
          </a:p>
          <a:p>
            <a:pPr lvl="1">
              <a:lnSpc>
                <a:spcPct val="100000"/>
              </a:lnSpc>
              <a:spcBef>
                <a:spcPts val="325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ea typeface="ＭＳ Ｐゴシック" panose="020B0600070205080204" pitchFamily="34" charset="-128"/>
              </a:rPr>
              <a:t>en subventionnant des associations étudiantes ;</a:t>
            </a:r>
          </a:p>
          <a:p>
            <a:pPr lvl="1">
              <a:lnSpc>
                <a:spcPct val="100000"/>
              </a:lnSpc>
              <a:spcBef>
                <a:spcPts val="325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ea typeface="ＭＳ Ｐゴシック" panose="020B0600070205080204" pitchFamily="34" charset="-128"/>
              </a:rPr>
              <a:t>en autorisant certaines absences selon l’association et le mandat des étudiants ;</a:t>
            </a:r>
          </a:p>
          <a:p>
            <a:pPr lvl="1">
              <a:lnSpc>
                <a:spcPct val="100000"/>
              </a:lnSpc>
              <a:spcBef>
                <a:spcPts val="325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ea typeface="ＭＳ Ｐゴシック" panose="020B0600070205080204" pitchFamily="34" charset="-128"/>
              </a:rPr>
              <a:t>en reconnaissant le rôle des bureaux et des pôles d’associations par mention de leur fonction dans le supplément au diplôme d’ingénieur d’AgroParisTech </a:t>
            </a:r>
            <a:r>
              <a:rPr lang="fr-FR" sz="1600" i="1" dirty="0">
                <a:ea typeface="ＭＳ Ｐゴシック" panose="020B0600070205080204" pitchFamily="34" charset="-128"/>
              </a:rPr>
              <a:t>(cf</a:t>
            </a:r>
            <a:r>
              <a:rPr lang="fr-FR" sz="1600" dirty="0">
                <a:ea typeface="ＭＳ Ｐゴシック" panose="020B0600070205080204" pitchFamily="34" charset="-128"/>
              </a:rPr>
              <a:t>. diapositive suivante</a:t>
            </a:r>
            <a:r>
              <a:rPr lang="fr-FR" sz="1600" dirty="0" smtClean="0">
                <a:ea typeface="ＭＳ Ｐゴシック" panose="020B0600070205080204" pitchFamily="34" charset="-128"/>
              </a:rPr>
              <a:t>).</a:t>
            </a:r>
            <a:endParaRPr lang="fr-FR" sz="1600" dirty="0">
              <a:ea typeface="ＭＳ Ｐゴシック" panose="020B0600070205080204" pitchFamily="34" charset="-128"/>
            </a:endParaRPr>
          </a:p>
          <a:p>
            <a:pPr hangingPunct="1">
              <a:lnSpc>
                <a:spcPct val="120000"/>
              </a:lnSpc>
              <a:spcBef>
                <a:spcPts val="288"/>
              </a:spcBef>
              <a:buClrTx/>
              <a:buSzTx/>
              <a:buFontTx/>
              <a:buNone/>
            </a:pPr>
            <a:r>
              <a:rPr lang="fr-FR" sz="1600" dirty="0">
                <a:ea typeface="ＭＳ Ｐゴシック" panose="020B0600070205080204" pitchFamily="34" charset="-128"/>
              </a:rPr>
              <a:t>Interlocutrice de la vie étudiante sur le campus : Mme </a:t>
            </a:r>
            <a:r>
              <a:rPr lang="fr-FR" sz="1600" b="1" dirty="0">
                <a:ea typeface="ＭＳ Ｐゴシック" panose="020B0600070205080204" pitchFamily="34" charset="-128"/>
              </a:rPr>
              <a:t>Anne-Sophie Simon</a:t>
            </a:r>
            <a:r>
              <a:rPr lang="fr-FR" sz="1600" dirty="0">
                <a:ea typeface="ＭＳ Ｐゴシック" panose="020B0600070205080204" pitchFamily="34" charset="-128"/>
              </a:rPr>
              <a:t>, directrice adjointe du campus. </a:t>
            </a:r>
            <a:br>
              <a:rPr lang="fr-FR" sz="1600" dirty="0">
                <a:ea typeface="ＭＳ Ｐゴシック" panose="020B0600070205080204" pitchFamily="34" charset="-128"/>
              </a:rPr>
            </a:br>
            <a:r>
              <a:rPr lang="fr-FR" sz="1600" dirty="0">
                <a:ea typeface="ＭＳ Ｐゴシック" panose="020B0600070205080204" pitchFamily="34" charset="-128"/>
              </a:rPr>
              <a:t>Adresse : </a:t>
            </a:r>
            <a:r>
              <a:rPr lang="fr-FR" sz="1600" dirty="0">
                <a:solidFill>
                  <a:srgbClr val="00B57B"/>
                </a:solidFill>
                <a:ea typeface="ＭＳ Ｐゴシック" panose="020B0600070205080204" pitchFamily="34" charset="-128"/>
              </a:rPr>
              <a:t>gest-vie-etudiante-nancy@agroparistech.fr</a:t>
            </a:r>
            <a:r>
              <a:rPr lang="fr-FR" sz="1600" dirty="0">
                <a:ea typeface="ＭＳ Ｐゴシック" panose="020B0600070205080204" pitchFamily="34" charset="-128"/>
              </a:rPr>
              <a:t/>
            </a:r>
            <a:br>
              <a:rPr lang="fr-FR" sz="1600" dirty="0">
                <a:ea typeface="ＭＳ Ｐゴシック" panose="020B0600070205080204" pitchFamily="34" charset="-128"/>
              </a:rPr>
            </a:br>
            <a:r>
              <a:rPr lang="fr-FR" sz="1600" dirty="0">
                <a:ea typeface="ＭＳ Ｐゴシック" panose="020B0600070205080204" pitchFamily="34" charset="-128"/>
              </a:rPr>
              <a:t>Sachez interagir avec anticipation.</a:t>
            </a:r>
          </a:p>
          <a:p>
            <a:pPr hangingPunct="1">
              <a:lnSpc>
                <a:spcPct val="120000"/>
              </a:lnSpc>
              <a:spcBef>
                <a:spcPts val="288"/>
              </a:spcBef>
              <a:buClrTx/>
              <a:buSzTx/>
              <a:buFontTx/>
              <a:buNone/>
            </a:pPr>
            <a:r>
              <a:rPr lang="fr-FR" sz="1600" dirty="0">
                <a:ea typeface="ＭＳ Ｐゴシック" panose="020B0600070205080204" pitchFamily="34" charset="-128"/>
              </a:rPr>
              <a:t>Interlocutrice pour tout l’établissement : Mme </a:t>
            </a:r>
            <a:r>
              <a:rPr lang="fr-FR" sz="1600" b="1" dirty="0">
                <a:ea typeface="ＭＳ Ｐゴシック" panose="020B0600070205080204" pitchFamily="34" charset="-128"/>
              </a:rPr>
              <a:t>Siham Lachgar</a:t>
            </a:r>
            <a:r>
              <a:rPr lang="fr-FR" sz="1600" dirty="0">
                <a:ea typeface="ＭＳ Ｐゴシック" panose="020B0600070205080204" pitchFamily="34" charset="-128"/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71488" y="447675"/>
            <a:ext cx="5915025" cy="70485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r>
              <a:rPr lang="fr-FR" sz="2400" b="1">
                <a:solidFill>
                  <a:srgbClr val="00B57B"/>
                </a:solidFill>
                <a:latin typeface="Arial" panose="020B0604020202020204" pitchFamily="34" charset="0"/>
              </a:rPr>
              <a:t>Engagement et vie étudiante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61938" y="1023938"/>
            <a:ext cx="6375400" cy="406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174625" indent="-174625"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20000"/>
              </a:lnSpc>
            </a:pPr>
            <a:r>
              <a:rPr lang="fr-FR" sz="1600" b="1" dirty="0">
                <a:ea typeface="ＭＳ Ｐゴシック" panose="020B0600070205080204" pitchFamily="34" charset="-128"/>
              </a:rPr>
              <a:t>Associations</a:t>
            </a:r>
            <a:r>
              <a:rPr lang="fr-FR" sz="1600" dirty="0">
                <a:ea typeface="ＭＳ Ｐゴシック" panose="020B0600070205080204" pitchFamily="34" charset="-128"/>
              </a:rPr>
              <a:t> : Nécessité de vous impliquer rapidement (budget à faire voter) et de laisser des écrits pour vos successeurs (les départs au second semestre, en césure ou congés sont nombreux).</a:t>
            </a:r>
          </a:p>
          <a:p>
            <a:pPr hangingPunct="1">
              <a:lnSpc>
                <a:spcPct val="120000"/>
              </a:lnSpc>
            </a:pPr>
            <a:r>
              <a:rPr lang="fr-FR" sz="1600" dirty="0" smtClean="0">
                <a:ea typeface="ＭＳ Ｐゴシック" panose="020B0600070205080204" pitchFamily="34" charset="-128"/>
              </a:rPr>
              <a:t>Trois </a:t>
            </a:r>
            <a:r>
              <a:rPr lang="fr-FR" sz="1600" dirty="0">
                <a:ea typeface="ＭＳ Ｐゴシック" panose="020B0600070205080204" pitchFamily="34" charset="-128"/>
              </a:rPr>
              <a:t>associations étudiantes à Nancy : </a:t>
            </a:r>
          </a:p>
          <a:p>
            <a:pPr lvl="1" hangingPunct="1">
              <a:lnSpc>
                <a:spcPct val="120000"/>
              </a:lnSpc>
              <a:buFont typeface="Arial" panose="020B0604020202020204" pitchFamily="34" charset="0"/>
              <a:buChar char="–"/>
            </a:pPr>
            <a:r>
              <a:rPr lang="fr-FR" sz="1600" dirty="0">
                <a:ea typeface="ＭＳ Ｐゴシック" panose="020B0600070205080204" pitchFamily="34" charset="-128"/>
              </a:rPr>
              <a:t>L’</a:t>
            </a:r>
            <a:r>
              <a:rPr lang="fr-FR" sz="1600" b="1" dirty="0" err="1">
                <a:ea typeface="ＭＳ Ｐゴシック" panose="020B0600070205080204" pitchFamily="34" charset="-128"/>
              </a:rPr>
              <a:t>ADEF</a:t>
            </a:r>
            <a:r>
              <a:rPr lang="fr-FR" sz="1600" dirty="0">
                <a:ea typeface="ＭＳ Ｐゴシック" panose="020B0600070205080204" pitchFamily="34" charset="-128"/>
              </a:rPr>
              <a:t> : </a:t>
            </a:r>
            <a:r>
              <a:rPr lang="fr-FR" sz="1400" dirty="0">
                <a:ea typeface="ＭＳ Ｐゴシック" panose="020B0600070205080204" pitchFamily="34" charset="-128"/>
              </a:rPr>
              <a:t>c’est le bureau des élèves de Nancy ; passation à faire très vite.</a:t>
            </a:r>
            <a:endParaRPr lang="fr-FR" sz="1600" dirty="0">
              <a:ea typeface="ＭＳ Ｐゴシック" panose="020B0600070205080204" pitchFamily="34" charset="-128"/>
            </a:endParaRPr>
          </a:p>
          <a:p>
            <a:pPr lvl="1" hangingPunct="1">
              <a:lnSpc>
                <a:spcPct val="120000"/>
              </a:lnSpc>
              <a:buFont typeface="Arial" panose="020B0604020202020204" pitchFamily="34" charset="0"/>
              <a:buChar char="–"/>
            </a:pPr>
            <a:r>
              <a:rPr lang="fr-FR" sz="1600" dirty="0">
                <a:ea typeface="ＭＳ Ｐゴシック" panose="020B0600070205080204" pitchFamily="34" charset="-128"/>
              </a:rPr>
              <a:t>L’</a:t>
            </a:r>
            <a:r>
              <a:rPr lang="fr-FR" sz="1600" b="1" dirty="0">
                <a:ea typeface="ＭＳ Ｐゴシック" panose="020B0600070205080204" pitchFamily="34" charset="-128"/>
              </a:rPr>
              <a:t>Association AETPF</a:t>
            </a:r>
            <a:r>
              <a:rPr lang="fr-FR" sz="1600" dirty="0">
                <a:ea typeface="ＭＳ Ｐゴシック" panose="020B0600070205080204" pitchFamily="34" charset="-128"/>
              </a:rPr>
              <a:t>. </a:t>
            </a:r>
            <a:r>
              <a:rPr lang="fr-FR" sz="1400" dirty="0">
                <a:ea typeface="ＭＳ Ｐゴシック" panose="020B0600070205080204" pitchFamily="34" charset="-128"/>
              </a:rPr>
              <a:t>Basée à l’université. Liens à cultiver avec l’</a:t>
            </a:r>
            <a:r>
              <a:rPr lang="fr-FR" sz="1400" dirty="0" err="1">
                <a:ea typeface="ＭＳ Ｐゴシック" panose="020B0600070205080204" pitchFamily="34" charset="-128"/>
              </a:rPr>
              <a:t>ADEF</a:t>
            </a:r>
            <a:r>
              <a:rPr lang="fr-FR" sz="1400" dirty="0">
                <a:ea typeface="ＭＳ Ｐゴシック" panose="020B0600070205080204" pitchFamily="34" charset="-128"/>
              </a:rPr>
              <a:t>.</a:t>
            </a:r>
            <a:endParaRPr lang="fr-FR" sz="1600" dirty="0">
              <a:ea typeface="ＭＳ Ｐゴシック" panose="020B0600070205080204" pitchFamily="34" charset="-128"/>
            </a:endParaRPr>
          </a:p>
          <a:p>
            <a:pPr lvl="1" hangingPunct="1">
              <a:lnSpc>
                <a:spcPct val="120000"/>
              </a:lnSpc>
              <a:buFont typeface="Arial" panose="020B0604020202020204" pitchFamily="34" charset="0"/>
              <a:buChar char="–"/>
            </a:pPr>
            <a:r>
              <a:rPr lang="fr-FR" sz="1600" dirty="0">
                <a:ea typeface="ＭＳ Ｐゴシック" panose="020B0600070205080204" pitchFamily="34" charset="-128"/>
              </a:rPr>
              <a:t>L’</a:t>
            </a:r>
            <a:r>
              <a:rPr lang="fr-FR" sz="1600" b="1" dirty="0" err="1">
                <a:ea typeface="ＭＳ Ｐゴシック" panose="020B0600070205080204" pitchFamily="34" charset="-128"/>
              </a:rPr>
              <a:t>IFSA</a:t>
            </a:r>
            <a:r>
              <a:rPr lang="fr-FR" sz="1600" b="1" dirty="0">
                <a:ea typeface="ＭＳ Ｐゴシック" panose="020B0600070205080204" pitchFamily="34" charset="-128"/>
              </a:rPr>
              <a:t> France</a:t>
            </a:r>
            <a:r>
              <a:rPr lang="fr-FR" sz="1600" dirty="0">
                <a:ea typeface="ＭＳ Ｐゴシック" panose="020B0600070205080204" pitchFamily="34" charset="-128"/>
              </a:rPr>
              <a:t> : </a:t>
            </a:r>
            <a:r>
              <a:rPr lang="fr-FR" sz="1400" dirty="0">
                <a:ea typeface="ＭＳ Ｐゴシック" panose="020B0600070205080204" pitchFamily="34" charset="-128"/>
              </a:rPr>
              <a:t>branche française de l’</a:t>
            </a:r>
            <a:r>
              <a:rPr lang="fr-FR" sz="1400" i="1" dirty="0">
                <a:ea typeface="ＭＳ Ｐゴシック" panose="020B0600070205080204" pitchFamily="34" charset="-128"/>
              </a:rPr>
              <a:t>International Forestry </a:t>
            </a:r>
            <a:r>
              <a:rPr lang="fr-FR" sz="1400" i="1" dirty="0" err="1">
                <a:ea typeface="ＭＳ Ｐゴシック" panose="020B0600070205080204" pitchFamily="34" charset="-128"/>
              </a:rPr>
              <a:t>Students</a:t>
            </a:r>
            <a:r>
              <a:rPr lang="fr-FR" sz="1400" i="1" dirty="0">
                <a:ea typeface="ＭＳ Ｐゴシック" panose="020B0600070205080204" pitchFamily="34" charset="-128"/>
              </a:rPr>
              <a:t>’ </a:t>
            </a:r>
            <a:r>
              <a:rPr lang="fr-FR" sz="1400" i="1" dirty="0" smtClean="0">
                <a:ea typeface="ＭＳ Ｐゴシック" panose="020B0600070205080204" pitchFamily="34" charset="-128"/>
              </a:rPr>
              <a:t>Association</a:t>
            </a:r>
            <a:r>
              <a:rPr lang="fr-FR" sz="1400" dirty="0" smtClean="0">
                <a:solidFill>
                  <a:srgbClr val="00B57B"/>
                </a:solidFill>
                <a:ea typeface="ＭＳ Ｐゴシック" panose="020B0600070205080204" pitchFamily="34" charset="-128"/>
              </a:rPr>
              <a:t> http</a:t>
            </a:r>
            <a:r>
              <a:rPr lang="fr-FR" sz="1400" dirty="0">
                <a:solidFill>
                  <a:srgbClr val="00B57B"/>
                </a:solidFill>
                <a:ea typeface="ＭＳ Ｐゴシック" panose="020B0600070205080204" pitchFamily="34" charset="-128"/>
              </a:rPr>
              <a:t>://</a:t>
            </a:r>
            <a:r>
              <a:rPr lang="fr-FR" sz="1400" dirty="0" smtClean="0">
                <a:solidFill>
                  <a:srgbClr val="00B57B"/>
                </a:solidFill>
                <a:ea typeface="ＭＳ Ｐゴシック" panose="020B0600070205080204" pitchFamily="34" charset="-128"/>
              </a:rPr>
              <a:t>www.ifsa.net/main.php </a:t>
            </a:r>
            <a:endParaRPr lang="fr-FR" sz="1400" dirty="0">
              <a:ea typeface="ＭＳ Ｐゴシック" panose="020B0600070205080204" pitchFamily="34" charset="-128"/>
            </a:endParaRPr>
          </a:p>
          <a:p>
            <a:pPr marL="0" lvl="1" indent="0" hangingPunct="1">
              <a:lnSpc>
                <a:spcPct val="120000"/>
              </a:lnSpc>
            </a:pPr>
            <a:r>
              <a:rPr lang="fr-FR" sz="1600" dirty="0" smtClean="0">
                <a:ea typeface="ＭＳ Ｐゴシック" panose="020B0600070205080204" pitchFamily="34" charset="-128"/>
              </a:rPr>
              <a:t>L’association </a:t>
            </a:r>
            <a:r>
              <a:rPr lang="fr-FR" sz="1600" dirty="0">
                <a:ea typeface="ＭＳ Ｐゴシック" panose="020B0600070205080204" pitchFamily="34" charset="-128"/>
              </a:rPr>
              <a:t>professionnelle : l’</a:t>
            </a:r>
            <a:r>
              <a:rPr lang="fr-FR" sz="1600" b="1" dirty="0" err="1">
                <a:ea typeface="ＭＳ Ｐゴシック" panose="020B0600070205080204" pitchFamily="34" charset="-128"/>
              </a:rPr>
              <a:t>AIF</a:t>
            </a:r>
            <a:r>
              <a:rPr lang="fr-FR" sz="1600" dirty="0">
                <a:ea typeface="ＭＳ Ｐゴシック" panose="020B0600070205080204" pitchFamily="34" charset="-128"/>
              </a:rPr>
              <a:t> (Association pour l’interaction entre les forestiers) </a:t>
            </a:r>
            <a:r>
              <a:rPr lang="fr-FR" sz="1600" dirty="0">
                <a:solidFill>
                  <a:srgbClr val="00B57B"/>
                </a:solidFill>
                <a:ea typeface="ＭＳ Ｐゴシック" panose="020B0600070205080204" pitchFamily="34" charset="-128"/>
              </a:rPr>
              <a:t>http://www.forestiers.org/</a:t>
            </a:r>
            <a:endParaRPr lang="fr-FR" sz="1600" u="sng" dirty="0">
              <a:solidFill>
                <a:srgbClr val="00B57B"/>
              </a:solidFill>
              <a:ea typeface="ＭＳ Ｐゴシック" panose="020B0600070205080204" pitchFamily="34" charset="-128"/>
              <a:hlinkClick r:id="rId3"/>
            </a:endParaRPr>
          </a:p>
          <a:p>
            <a:pPr hangingPunct="1">
              <a:lnSpc>
                <a:spcPct val="120000"/>
              </a:lnSpc>
              <a:buClrTx/>
              <a:buSzTx/>
              <a:buFontTx/>
              <a:buNone/>
            </a:pPr>
            <a:r>
              <a:rPr lang="fr-FR" sz="1600" dirty="0" smtClean="0">
                <a:ea typeface="ＭＳ Ｐゴシック" panose="020B0600070205080204" pitchFamily="34" charset="-128"/>
              </a:rPr>
              <a:t>Les </a:t>
            </a:r>
            <a:r>
              <a:rPr lang="fr-FR" sz="1600" dirty="0">
                <a:ea typeface="ＭＳ Ｐゴシック" panose="020B0600070205080204" pitchFamily="34" charset="-128"/>
              </a:rPr>
              <a:t>anciens élèves : </a:t>
            </a:r>
            <a:r>
              <a:rPr lang="fr-FR" sz="1600" b="1" dirty="0">
                <a:ea typeface="ＭＳ Ｐゴシック" panose="020B0600070205080204" pitchFamily="34" charset="-128"/>
              </a:rPr>
              <a:t>APT </a:t>
            </a:r>
            <a:r>
              <a:rPr lang="fr-FR" sz="1600" b="1" dirty="0" smtClean="0">
                <a:ea typeface="ＭＳ Ｐゴシック" panose="020B0600070205080204" pitchFamily="34" charset="-128"/>
              </a:rPr>
              <a:t>alumni</a:t>
            </a:r>
            <a:r>
              <a:rPr lang="fr-FR" sz="1600" dirty="0" smtClean="0">
                <a:solidFill>
                  <a:srgbClr val="00B57B"/>
                </a:solidFill>
                <a:ea typeface="ＭＳ Ｐゴシック" panose="020B0600070205080204" pitchFamily="34" charset="-128"/>
              </a:rPr>
              <a:t> https</a:t>
            </a:r>
            <a:r>
              <a:rPr lang="fr-FR" sz="1600" dirty="0">
                <a:solidFill>
                  <a:srgbClr val="00B57B"/>
                </a:solidFill>
                <a:ea typeface="ＭＳ Ｐゴシック" panose="020B0600070205080204" pitchFamily="34" charset="-128"/>
              </a:rPr>
              <a:t>://www.aptalumni.org/</a:t>
            </a:r>
          </a:p>
          <a:p>
            <a:pPr hangingPunct="1">
              <a:lnSpc>
                <a:spcPct val="120000"/>
              </a:lnSpc>
              <a:buClrTx/>
              <a:buSzTx/>
              <a:buFontTx/>
              <a:buNone/>
            </a:pPr>
            <a:r>
              <a:rPr lang="fr-FR" sz="1600" dirty="0" smtClean="0">
                <a:ea typeface="ＭＳ Ｐゴシック" panose="020B0600070205080204" pitchFamily="34" charset="-128"/>
              </a:rPr>
              <a:t>L’intégration </a:t>
            </a:r>
            <a:r>
              <a:rPr lang="fr-FR" sz="1600" dirty="0">
                <a:ea typeface="ＭＳ Ｐゴシック" panose="020B0600070205080204" pitchFamily="34" charset="-128"/>
              </a:rPr>
              <a:t>des étudiants nouvellement arrivés : </a:t>
            </a:r>
            <a:r>
              <a:rPr lang="fr-FR" sz="1600" dirty="0" smtClean="0">
                <a:ea typeface="ＭＳ Ｐゴシック" panose="020B0600070205080204" pitchFamily="34" charset="-128"/>
              </a:rPr>
              <a:t>Laetitia </a:t>
            </a:r>
            <a:r>
              <a:rPr lang="fr-FR" sz="1600" dirty="0">
                <a:ea typeface="ＭＳ Ｐゴシック" panose="020B0600070205080204" pitchFamily="34" charset="-128"/>
              </a:rPr>
              <a:t>Thiriet à la DEP pour les anglophones… et chacun de nous.</a:t>
            </a:r>
            <a:endParaRPr lang="fr-FR" sz="14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682750" y="625475"/>
            <a:ext cx="40703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fr-FR">
                <a:solidFill>
                  <a:srgbClr val="00B57B"/>
                </a:solidFill>
              </a:rPr>
              <a:t>Reconnaissance engagement étudiant</a:t>
            </a:r>
          </a:p>
          <a:p>
            <a:pPr hangingPunct="1">
              <a:lnSpc>
                <a:spcPct val="100000"/>
              </a:lnSpc>
            </a:pPr>
            <a:r>
              <a:rPr lang="fr-FR" sz="1100">
                <a:solidFill>
                  <a:srgbClr val="00B57B"/>
                </a:solidFill>
              </a:rPr>
              <a:t>parcours ingénieur</a:t>
            </a:r>
          </a:p>
        </p:txBody>
      </p:sp>
      <p:graphicFrame>
        <p:nvGraphicFramePr>
          <p:cNvPr id="19458" name="Group 2"/>
          <p:cNvGraphicFramePr>
            <a:graphicFrameLocks noGrp="1"/>
          </p:cNvGraphicFramePr>
          <p:nvPr/>
        </p:nvGraphicFramePr>
        <p:xfrm>
          <a:off x="442913" y="1223963"/>
          <a:ext cx="6088062" cy="2960688"/>
        </p:xfrm>
        <a:graphic>
          <a:graphicData uri="http://schemas.openxmlformats.org/drawingml/2006/table">
            <a:tbl>
              <a:tblPr/>
              <a:tblGrid>
                <a:gridCol w="3044825"/>
                <a:gridCol w="3043237"/>
              </a:tblGrid>
              <a:tr h="495300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 sz="1400">
                          <a:solidFill>
                            <a:srgbClr val="00B57B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 sz="1200"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 sz="1000"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 sz="1000"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Au titre d’une association étudiante</a:t>
                      </a:r>
                    </a:p>
                  </a:txBody>
                  <a:tcPr marL="68400" marR="68400" marT="34200" marB="34200" horzOverflow="overflow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57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 sz="1400">
                          <a:solidFill>
                            <a:srgbClr val="00B57B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 sz="1200"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 sz="1000"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 sz="1000"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À titre individuel</a:t>
                      </a:r>
                    </a:p>
                  </a:txBody>
                  <a:tcPr marL="68400" marR="68400" marT="34200" marB="34200" horzOverflow="overflow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57B"/>
                    </a:solidFill>
                  </a:tcPr>
                </a:tc>
              </a:tr>
              <a:tr h="2465388">
                <a:tc>
                  <a:txBody>
                    <a:bodyPr/>
                    <a:lstStyle>
                      <a:lvl1pPr marL="5840413" indent="-5840413">
                        <a:spcBef>
                          <a:spcPts val="1425"/>
                        </a:spcBef>
                        <a:tabLst>
                          <a:tab pos="28575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</a:tabLst>
                        <a:defRPr sz="1400">
                          <a:solidFill>
                            <a:srgbClr val="00B57B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28575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</a:tabLst>
                        <a:defRPr sz="1200"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28575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</a:tabLst>
                        <a:defRPr sz="1000"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28575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</a:tabLst>
                        <a:defRPr sz="1000"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28575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28575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28575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28575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28575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285750" marR="0" lvl="0" indent="-284163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tarSymbol" charset="0"/>
                        <a:buChar char="-"/>
                        <a:tabLst>
                          <a:tab pos="28575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</a:tabLst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Inscription automatique au supplément au diplôme des membres restreints des bureaux </a:t>
                      </a: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(président, secrétaire, trésorier) et des pôles de l’association (communication, logistique, etc.) sans constitution du dossier.</a:t>
                      </a:r>
                    </a:p>
                    <a:p>
                      <a:pPr marL="5840413" marR="0" lvl="0" indent="-5840413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</a:tabLst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	ou</a:t>
                      </a:r>
                    </a:p>
                    <a:p>
                      <a:pPr marL="285750" marR="0" lvl="0" indent="-284163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tarSymbol" charset="0"/>
                        <a:buChar char="-"/>
                        <a:tabLst>
                          <a:tab pos="28575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</a:tabLst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Constitution du dossier au titre d’une nouvelle association </a:t>
                      </a: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pour ajout à la liste de celles reconnues automatiquement.</a:t>
                      </a:r>
                    </a:p>
                  </a:txBody>
                  <a:tcPr marL="68400" marR="68400" marT="34200" marB="34200" horzOverflow="overflow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285750" indent="-284163"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 sz="1400">
                          <a:solidFill>
                            <a:srgbClr val="00B57B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 sz="1200"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 sz="1000"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 sz="1000"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285750" marR="0" lvl="0" indent="-284163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tarSymbol" charset="0"/>
                        <a:buChar char="-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Constitution du dossier</a:t>
                      </a:r>
                    </a:p>
                    <a:p>
                      <a:pPr marL="285750" marR="0" lvl="0" indent="-284163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tarSymbol" charset="0"/>
                        <a:buChar char="-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Accompagnement et instruction </a:t>
                      </a: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de la demande par Mme </a:t>
                      </a: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Samantha Pagliaro</a:t>
                      </a: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 et une commission constituée de membres élus du CEVE (enseignants et étudiants)</a:t>
                      </a:r>
                    </a:p>
                    <a:p>
                      <a:pPr marL="285750" marR="0" lvl="0" indent="-284163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tarSymbol" charset="0"/>
                        <a:buChar char="-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Présentation orale </a:t>
                      </a: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devant la commission</a:t>
                      </a:r>
                    </a:p>
                    <a:p>
                      <a:pPr marL="285750" marR="0" lvl="0" indent="-284163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tarSymbol" charset="0"/>
                        <a:buChar char="-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Validation</a:t>
                      </a: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 par le CE</a:t>
                      </a:r>
                    </a:p>
                    <a:p>
                      <a:pPr marL="285750" marR="0" lvl="0" indent="-284163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tarSymbol" charset="0"/>
                        <a:buChar char="-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Inscription au supplément au diplôme </a:t>
                      </a:r>
                    </a:p>
                  </a:txBody>
                  <a:tcPr marL="68400" marR="68400" marT="34200" marB="34200" horzOverflow="overflow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442913" y="4330700"/>
            <a:ext cx="6086475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fr-FR" sz="1100" dirty="0" smtClean="0">
                <a:ea typeface="ＭＳ Ｐゴシック" panose="020B0600070205080204" pitchFamily="34" charset="-128"/>
              </a:rPr>
              <a:t>Voir </a:t>
            </a:r>
            <a:r>
              <a:rPr lang="fr-FR" sz="1100" dirty="0" smtClean="0">
                <a:solidFill>
                  <a:srgbClr val="00B57B"/>
                </a:solidFill>
                <a:ea typeface="ＭＳ Ｐゴシック" panose="020B0600070205080204" pitchFamily="34" charset="-128"/>
              </a:rPr>
              <a:t>https</a:t>
            </a:r>
            <a:r>
              <a:rPr lang="fr-FR" sz="1100" dirty="0">
                <a:solidFill>
                  <a:srgbClr val="00B57B"/>
                </a:solidFill>
                <a:ea typeface="ＭＳ Ｐゴシック" panose="020B0600070205080204" pitchFamily="34" charset="-128"/>
              </a:rPr>
              <a:t>://intra.agroparistech.fr/spip.php?rubrique1412</a:t>
            </a:r>
            <a:endParaRPr lang="fr-FR" sz="1100" b="1" dirty="0">
              <a:solidFill>
                <a:srgbClr val="00B57B"/>
              </a:solidFill>
              <a:ea typeface="ＭＳ Ｐゴシック" panose="020B0600070205080204" pitchFamily="34" charset="-128"/>
            </a:endParaRPr>
          </a:p>
          <a:p>
            <a:pPr algn="ctr" hangingPunct="1">
              <a:lnSpc>
                <a:spcPct val="100000"/>
              </a:lnSpc>
            </a:pPr>
            <a:r>
              <a:rPr lang="fr-FR" sz="1100" dirty="0">
                <a:ea typeface="ＭＳ Ｐゴシック" panose="020B0600070205080204" pitchFamily="34" charset="-128"/>
              </a:rPr>
              <a:t>Contact : </a:t>
            </a:r>
            <a:r>
              <a:rPr lang="fr-FR" sz="1100" dirty="0">
                <a:solidFill>
                  <a:srgbClr val="00B57B"/>
                </a:solidFill>
                <a:ea typeface="ＭＳ Ｐゴシック" panose="020B0600070205080204" pitchFamily="34" charset="-128"/>
              </a:rPr>
              <a:t>reconnaissance-engagement-etudiant@agroparistech.fr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71488" y="444500"/>
            <a:ext cx="5915025" cy="70485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r>
              <a:rPr lang="fr-FR" sz="2400" b="1">
                <a:solidFill>
                  <a:srgbClr val="00B57B"/>
                </a:solidFill>
                <a:latin typeface="Arial" panose="020B0604020202020204" pitchFamily="34" charset="0"/>
              </a:rPr>
              <a:t>Rechercher son stage 2A</a:t>
            </a: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76225" y="1020763"/>
            <a:ext cx="6602413" cy="92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285750" indent="-28416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dirty="0"/>
              <a:t>Intranet : rubrique scolarité/infos </a:t>
            </a:r>
            <a:r>
              <a:rPr lang="fr-FR" dirty="0" smtClean="0"/>
              <a:t>stages-emploi </a:t>
            </a:r>
            <a:r>
              <a:rPr lang="fr-FR" dirty="0" smtClean="0">
                <a:solidFill>
                  <a:srgbClr val="00B57B"/>
                </a:solidFill>
              </a:rPr>
              <a:t>https</a:t>
            </a:r>
            <a:r>
              <a:rPr lang="fr-FR" dirty="0">
                <a:solidFill>
                  <a:srgbClr val="00B57B"/>
                </a:solidFill>
              </a:rPr>
              <a:t>://intra.agroparistech.fr/spip.php?rubrique139</a:t>
            </a:r>
            <a:endParaRPr lang="fr-FR" u="sng" dirty="0">
              <a:solidFill>
                <a:srgbClr val="00B57B"/>
              </a:solidFill>
              <a:hlinkClick r:id="rId3"/>
            </a:endParaRP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fr-FR" dirty="0"/>
              <a:t>Ex. webographie par secteur professionnel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55588" y="2047875"/>
            <a:ext cx="6602412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285750" indent="-28416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/>
              <a:t>Les offres de votre </a:t>
            </a:r>
            <a:r>
              <a:rPr lang="fr-FR" i="1"/>
              <a:t>career center</a:t>
            </a:r>
            <a:r>
              <a:rPr lang="fr-FR"/>
              <a:t> Jobteaser, </a:t>
            </a:r>
            <a:r>
              <a:rPr lang="fr-FR" i="1"/>
              <a:t>cf.</a:t>
            </a:r>
            <a:r>
              <a:rPr lang="fr-FR"/>
              <a:t> diapo suivante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55588" y="2693988"/>
            <a:ext cx="6602412" cy="92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285750" indent="-28416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dirty="0"/>
              <a:t>Le réseau des enseignants chercheurs (</a:t>
            </a:r>
            <a:r>
              <a:rPr lang="fr-FR" dirty="0" err="1"/>
              <a:t>EC</a:t>
            </a:r>
            <a:r>
              <a:rPr lang="fr-FR" dirty="0"/>
              <a:t>)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fr-FR" i="1" dirty="0"/>
              <a:t>Cf.</a:t>
            </a:r>
            <a:r>
              <a:rPr lang="fr-FR" dirty="0"/>
              <a:t> sur l’intranet l’</a:t>
            </a:r>
            <a:r>
              <a:rPr lang="fr-FR" b="1" dirty="0"/>
              <a:t>annuaire des compétences des </a:t>
            </a:r>
            <a:r>
              <a:rPr lang="fr-FR" b="1" dirty="0" err="1"/>
              <a:t>EC</a:t>
            </a:r>
            <a:r>
              <a:rPr lang="fr-FR" b="1" dirty="0"/>
              <a:t> </a:t>
            </a:r>
            <a:r>
              <a:rPr lang="fr-FR" dirty="0" smtClean="0"/>
              <a:t>: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fr-FR" dirty="0">
                <a:solidFill>
                  <a:srgbClr val="00B57B"/>
                </a:solidFill>
              </a:rPr>
              <a:t>https://</a:t>
            </a:r>
            <a:r>
              <a:rPr lang="fr-FR" dirty="0" smtClean="0">
                <a:solidFill>
                  <a:srgbClr val="00B57B"/>
                </a:solidFill>
              </a:rPr>
              <a:t>intra.agroparistech.fr/annuaire/Annuaire_EC</a:t>
            </a:r>
            <a:endParaRPr lang="fr-FR" dirty="0">
              <a:solidFill>
                <a:srgbClr val="00B57B"/>
              </a:solidFill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55588" y="3686175"/>
            <a:ext cx="6602412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285750" indent="-28416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dirty="0"/>
              <a:t>Votre pratique réseau : </a:t>
            </a:r>
            <a:r>
              <a:rPr lang="fr-FR" dirty="0" err="1"/>
              <a:t>Linkedin</a:t>
            </a:r>
            <a:r>
              <a:rPr lang="fr-FR" dirty="0"/>
              <a:t>, Myjobglasses.com etc. pour une recherche par vos propres moyens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258762" y="4568825"/>
            <a:ext cx="6410597" cy="36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fr-FR" dirty="0"/>
              <a:t>Contact : Anne </a:t>
            </a:r>
            <a:r>
              <a:rPr lang="fr-FR" dirty="0" smtClean="0"/>
              <a:t>Richard</a:t>
            </a:r>
            <a:r>
              <a:rPr lang="fr-FR" b="1" dirty="0" smtClean="0"/>
              <a:t> </a:t>
            </a:r>
            <a:r>
              <a:rPr lang="fr-FR" dirty="0">
                <a:solidFill>
                  <a:srgbClr val="00B57B"/>
                </a:solidFill>
              </a:rPr>
              <a:t>anne.richard@agroparistech.fr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71488" y="444500"/>
            <a:ext cx="5915025" cy="70485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r>
              <a:rPr lang="fr-FR" sz="2400" b="1">
                <a:solidFill>
                  <a:srgbClr val="00B57B"/>
                </a:solidFill>
                <a:latin typeface="Arial" panose="020B0604020202020204" pitchFamily="34" charset="0"/>
              </a:rPr>
              <a:t>Rechercher son stage 2A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71488" y="1265238"/>
            <a:ext cx="5915025" cy="301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dirty="0">
                <a:ea typeface="ＭＳ Ｐゴシック" panose="020B0600070205080204" pitchFamily="34" charset="-128"/>
              </a:rPr>
              <a:t> Jobteaser </a:t>
            </a:r>
            <a:r>
              <a:rPr lang="fr-FR" dirty="0">
                <a:solidFill>
                  <a:srgbClr val="00B57B"/>
                </a:solidFill>
                <a:ea typeface="ＭＳ Ｐゴシック" panose="020B0600070205080204" pitchFamily="34" charset="-128"/>
              </a:rPr>
              <a:t>http://agroparistech.jobteaser.com/fr</a:t>
            </a:r>
            <a:br>
              <a:rPr lang="fr-FR" dirty="0">
                <a:solidFill>
                  <a:srgbClr val="00B57B"/>
                </a:solidFill>
                <a:ea typeface="ＭＳ Ｐゴシック" panose="020B0600070205080204" pitchFamily="34" charset="-128"/>
              </a:rPr>
            </a:br>
            <a:r>
              <a:rPr lang="fr-FR" dirty="0">
                <a:ea typeface="ＭＳ Ｐゴシック" panose="020B0600070205080204" pitchFamily="34" charset="-128"/>
              </a:rPr>
              <a:t>voir </a:t>
            </a:r>
            <a:r>
              <a:rPr lang="fr-FR" dirty="0">
                <a:solidFill>
                  <a:srgbClr val="00B57B"/>
                </a:solidFill>
                <a:ea typeface="ＭＳ Ｐゴシック" panose="020B0600070205080204" pitchFamily="34" charset="-128"/>
              </a:rPr>
              <a:t>https://www.youtube.com/watch?v=2et3MkaEv7o</a:t>
            </a:r>
          </a:p>
          <a:p>
            <a:pPr hangingPunct="1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dirty="0">
                <a:ea typeface="ＭＳ Ｐゴシック" panose="020B0600070205080204" pitchFamily="34" charset="-128"/>
              </a:rPr>
              <a:t> L’association des anciens élèves : accès gratuit et complet à l’annuaire en ligne des alumni - Mme Gaël Leray </a:t>
            </a:r>
            <a:r>
              <a:rPr lang="fr-FR" dirty="0">
                <a:solidFill>
                  <a:srgbClr val="00B57B"/>
                </a:solidFill>
                <a:ea typeface="ＭＳ Ｐゴシック" panose="020B0600070205080204" pitchFamily="34" charset="-128"/>
              </a:rPr>
              <a:t>contact@aptalumni.org</a:t>
            </a:r>
            <a:r>
              <a:rPr lang="fr-FR" dirty="0">
                <a:ea typeface="ＭＳ Ｐゴシック" panose="020B0600070205080204" pitchFamily="34" charset="-128"/>
              </a:rPr>
              <a:t> - tél. 01 42 60 25 00 </a:t>
            </a:r>
          </a:p>
          <a:p>
            <a:pPr hangingPunct="1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dirty="0">
                <a:ea typeface="ＭＳ Ｐゴシック" panose="020B0600070205080204" pitchFamily="34" charset="-128"/>
              </a:rPr>
              <a:t> Le site web de l’APEC, riche de ressources et outils :</a:t>
            </a:r>
            <a:r>
              <a:rPr lang="fr-FR" b="1" dirty="0">
                <a:ea typeface="ＭＳ Ｐゴシック" panose="020B0600070205080204" pitchFamily="34" charset="-128"/>
              </a:rPr>
              <a:t>                  </a:t>
            </a:r>
            <a:r>
              <a:rPr lang="fr-FR" dirty="0">
                <a:solidFill>
                  <a:srgbClr val="00B57B"/>
                </a:solidFill>
                <a:ea typeface="ＭＳ Ｐゴシック" panose="020B0600070205080204" pitchFamily="34" charset="-128"/>
              </a:rPr>
              <a:t>https://www.apec.fr/</a:t>
            </a:r>
          </a:p>
          <a:p>
            <a:pPr hangingPunct="1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b="1" dirty="0">
                <a:ea typeface="ＭＳ Ｐゴシック" panose="020B0600070205080204" pitchFamily="34" charset="-128"/>
              </a:rPr>
              <a:t> </a:t>
            </a:r>
            <a:r>
              <a:rPr lang="fr-FR" dirty="0">
                <a:ea typeface="ＭＳ Ｐゴシック" panose="020B0600070205080204" pitchFamily="34" charset="-128"/>
              </a:rPr>
              <a:t>Il n’existe plus de dossier d’offres de stage particulier au campus de Nancy.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71488" y="720725"/>
            <a:ext cx="5915025" cy="70485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r>
              <a:rPr lang="fr-FR" sz="2400" b="1">
                <a:solidFill>
                  <a:srgbClr val="00B57B"/>
                </a:solidFill>
                <a:latin typeface="Arial" panose="020B0604020202020204" pitchFamily="34" charset="0"/>
              </a:rPr>
              <a:t>Étudier et travailler ?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71488" y="1322388"/>
            <a:ext cx="6002337" cy="343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66700" indent="-2667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685800" indent="-3413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363"/>
              </a:spcBef>
              <a:buFont typeface="Arial" panose="020B0604020202020204" pitchFamily="34" charset="0"/>
              <a:buChar char="•"/>
            </a:pPr>
            <a:r>
              <a:rPr lang="fr-FR">
                <a:ea typeface="ＭＳ Ｐゴシック" panose="020B0600070205080204" pitchFamily="34" charset="-128"/>
              </a:rPr>
              <a:t>Jobs classiques étudiants : </a:t>
            </a:r>
            <a:br>
              <a:rPr lang="fr-FR">
                <a:ea typeface="ＭＳ Ｐゴシック" panose="020B0600070205080204" pitchFamily="34" charset="-128"/>
              </a:rPr>
            </a:br>
            <a:r>
              <a:rPr lang="fr-FR">
                <a:ea typeface="ＭＳ Ｐゴシック" panose="020B0600070205080204" pitchFamily="34" charset="-128"/>
              </a:rPr>
              <a:t>Attention aux emplois du temps en D1 et en D3 (sorties avec retour tardif, déplacements de plusieurs jours…)</a:t>
            </a:r>
          </a:p>
          <a:p>
            <a:pPr marL="255588" indent="-255588" hangingPunct="1">
              <a:lnSpc>
                <a:spcPct val="100000"/>
              </a:lnSpc>
              <a:spcBef>
                <a:spcPts val="363"/>
              </a:spcBef>
              <a:buFont typeface="Arial" panose="020B0604020202020204" pitchFamily="34" charset="0"/>
              <a:buChar char="•"/>
            </a:pPr>
            <a:r>
              <a:rPr lang="fr-FR">
                <a:ea typeface="ＭＳ Ｐゴシック" panose="020B0600070205080204" pitchFamily="34" charset="-128"/>
              </a:rPr>
              <a:t>Pour avoir des études financées (avec des contraintes…) </a:t>
            </a:r>
          </a:p>
          <a:p>
            <a:pPr lvl="1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1500">
                <a:ea typeface="ＭＳ Ｐゴシック" panose="020B0600070205080204" pitchFamily="34" charset="-128"/>
              </a:rPr>
              <a:t>Pour les IAE forestiers, la fonction publique.</a:t>
            </a:r>
          </a:p>
          <a:p>
            <a:pPr lvl="1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1500">
                <a:ea typeface="ＭＳ Ｐゴシック" panose="020B0600070205080204" pitchFamily="34" charset="-128"/>
              </a:rPr>
              <a:t>L’apprentissage : On peut commencer un apprentissage en 2</a:t>
            </a:r>
            <a:r>
              <a:rPr lang="fr-FR" sz="1500" baseline="30000">
                <a:ea typeface="ＭＳ Ｐゴシック" panose="020B0600070205080204" pitchFamily="34" charset="-128"/>
              </a:rPr>
              <a:t>e</a:t>
            </a:r>
            <a:r>
              <a:rPr lang="fr-FR" sz="1500">
                <a:ea typeface="ＭＳ Ｐゴシック" panose="020B0600070205080204" pitchFamily="34" charset="-128"/>
              </a:rPr>
              <a:t> année (mais il faut s’être déclaré avant les vacances). </a:t>
            </a:r>
            <a:br>
              <a:rPr lang="fr-FR" sz="1500">
                <a:ea typeface="ＭＳ Ｐゴシック" panose="020B0600070205080204" pitchFamily="34" charset="-128"/>
              </a:rPr>
            </a:br>
            <a:r>
              <a:rPr lang="fr-FR" sz="1500">
                <a:ea typeface="ＭＳ Ｐゴシック" panose="020B0600070205080204" pitchFamily="34" charset="-128"/>
              </a:rPr>
              <a:t>Pour les </a:t>
            </a:r>
            <a:r>
              <a:rPr lang="fr-FR" sz="1500">
                <a:solidFill>
                  <a:srgbClr val="149DD0"/>
                </a:solidFill>
                <a:ea typeface="ＭＳ Ｐゴシック" panose="020B0600070205080204" pitchFamily="34" charset="-128"/>
              </a:rPr>
              <a:t>déclarés</a:t>
            </a:r>
            <a:r>
              <a:rPr lang="fr-FR" sz="1500">
                <a:ea typeface="ＭＳ Ｐゴシック" panose="020B0600070205080204" pitchFamily="34" charset="-128"/>
              </a:rPr>
              <a:t>, il y a une date limite pour obtenir un contrat auprès d’une entreprise ; se renseigner auprès du CFA.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71488" y="720725"/>
            <a:ext cx="5915025" cy="70485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r>
              <a:rPr lang="fr-FR" sz="2400" b="1">
                <a:solidFill>
                  <a:srgbClr val="00B57B"/>
                </a:solidFill>
                <a:latin typeface="Arial" panose="020B0604020202020204" pitchFamily="34" charset="0"/>
              </a:rPr>
              <a:t>De quoi sera-t-il question ?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71488" y="1541463"/>
            <a:ext cx="6234112" cy="326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1200"/>
              </a:spcBef>
            </a:pPr>
            <a:r>
              <a:rPr lang="fr-FR" b="1" dirty="0">
                <a:ea typeface="ＭＳ Ｐゴシック" panose="020B0600070205080204" pitchFamily="34" charset="-128"/>
              </a:rPr>
              <a:t>Accueil par la directrice de la formation et son adjointe</a:t>
            </a:r>
          </a:p>
          <a:p>
            <a:pPr hangingPunct="1">
              <a:lnSpc>
                <a:spcPct val="100000"/>
              </a:lnSpc>
              <a:spcBef>
                <a:spcPts val="1200"/>
              </a:spcBef>
            </a:pPr>
            <a:r>
              <a:rPr lang="fr-FR" b="1" dirty="0">
                <a:ea typeface="ＭＳ Ｐゴシック" panose="020B0600070205080204" pitchFamily="34" charset="-128"/>
              </a:rPr>
              <a:t>Présentation des gestionnaires de la DEP de Nancy</a:t>
            </a:r>
          </a:p>
          <a:p>
            <a:pPr hangingPunct="1">
              <a:lnSpc>
                <a:spcPct val="100000"/>
              </a:lnSpc>
              <a:spcBef>
                <a:spcPts val="1200"/>
              </a:spcBef>
            </a:pPr>
            <a:r>
              <a:rPr lang="fr-FR" b="1" dirty="0">
                <a:ea typeface="ＭＳ Ｐゴシック" panose="020B0600070205080204" pitchFamily="34" charset="-128"/>
              </a:rPr>
              <a:t>Déroulement de la deuxième année (2A)</a:t>
            </a:r>
          </a:p>
          <a:p>
            <a:pPr hangingPunct="1">
              <a:lnSpc>
                <a:spcPct val="100000"/>
              </a:lnSpc>
              <a:spcBef>
                <a:spcPts val="1200"/>
              </a:spcBef>
            </a:pPr>
            <a:r>
              <a:rPr lang="fr-FR" b="1" dirty="0">
                <a:ea typeface="ＭＳ Ｐゴシック" panose="020B0600070205080204" pitchFamily="34" charset="-128"/>
              </a:rPr>
              <a:t>Le sport à AgroParisTech-Nancy</a:t>
            </a:r>
          </a:p>
          <a:p>
            <a:pPr hangingPunct="1">
              <a:lnSpc>
                <a:spcPct val="100000"/>
              </a:lnSpc>
              <a:spcBef>
                <a:spcPts val="1200"/>
              </a:spcBef>
            </a:pPr>
            <a:r>
              <a:rPr lang="fr-FR" b="1" dirty="0">
                <a:ea typeface="ＭＳ Ｐゴシック" panose="020B0600070205080204" pitchFamily="34" charset="-128"/>
              </a:rPr>
              <a:t>Plein d’autres informations</a:t>
            </a:r>
          </a:p>
          <a:p>
            <a:pPr hangingPunct="1">
              <a:lnSpc>
                <a:spcPct val="100000"/>
              </a:lnSpc>
              <a:spcBef>
                <a:spcPts val="1200"/>
              </a:spcBef>
            </a:pPr>
            <a:endParaRPr lang="fr-FR" b="1" dirty="0">
              <a:ea typeface="ＭＳ Ｐゴシック" panose="020B0600070205080204" pitchFamily="34" charset="-128"/>
            </a:endParaRPr>
          </a:p>
          <a:p>
            <a:pPr hangingPunct="1">
              <a:lnSpc>
                <a:spcPct val="100000"/>
              </a:lnSpc>
              <a:spcBef>
                <a:spcPts val="1200"/>
              </a:spcBef>
            </a:pPr>
            <a:r>
              <a:rPr lang="fr-FR" smtClean="0">
                <a:ea typeface="ＭＳ Ｐゴシック" panose="020B0600070205080204" pitchFamily="34" charset="-128"/>
              </a:rPr>
              <a:t>           Cette </a:t>
            </a:r>
            <a:r>
              <a:rPr lang="fr-FR" dirty="0">
                <a:ea typeface="ＭＳ Ｐゴシック" panose="020B0600070205080204" pitchFamily="34" charset="-128"/>
              </a:rPr>
              <a:t>présentation </a:t>
            </a:r>
            <a:r>
              <a:rPr lang="fr-FR" dirty="0" smtClean="0">
                <a:ea typeface="ＭＳ Ｐゴシック" panose="020B0600070205080204" pitchFamily="34" charset="-128"/>
              </a:rPr>
              <a:t>sera </a:t>
            </a:r>
            <a:r>
              <a:rPr lang="fr-FR" dirty="0">
                <a:ea typeface="ＭＳ Ｐゴシック" panose="020B0600070205080204" pitchFamily="34" charset="-128"/>
              </a:rPr>
              <a:t>accessible en pdf.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71488" y="465138"/>
            <a:ext cx="5915025" cy="70485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r>
              <a:rPr lang="fr-FR" sz="2400" b="1">
                <a:solidFill>
                  <a:srgbClr val="00B57B"/>
                </a:solidFill>
                <a:latin typeface="Arial" panose="020B0604020202020204" pitchFamily="34" charset="0"/>
              </a:rPr>
              <a:t>Aides financières (1 / 2)</a:t>
            </a: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96838" y="1071563"/>
            <a:ext cx="6615112" cy="392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indent="-28416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fr-FR" sz="2000" b="1">
                <a:solidFill>
                  <a:srgbClr val="00B57B"/>
                </a:solidFill>
              </a:rPr>
              <a:t>1. CROUS – Bourse sur critères sociaux</a:t>
            </a:r>
          </a:p>
          <a:p>
            <a:pPr hangingPunct="1">
              <a:lnSpc>
                <a:spcPct val="100000"/>
              </a:lnSpc>
            </a:pPr>
            <a:r>
              <a:rPr lang="fr-FR" sz="1600"/>
              <a:t>Toute l’année - </a:t>
            </a:r>
            <a:r>
              <a:rPr lang="it-IT" sz="1600"/>
              <a:t>ing1A, 2A, 3A, M1, M2 ; apprentis</a:t>
            </a:r>
            <a:r>
              <a:rPr lang="fr-FR" sz="1600" b="1"/>
              <a:t> </a:t>
            </a:r>
            <a:r>
              <a:rPr lang="fr-FR" sz="1600"/>
              <a:t>exclus</a:t>
            </a:r>
          </a:p>
          <a:p>
            <a:pPr hangingPunct="1">
              <a:lnSpc>
                <a:spcPct val="100000"/>
              </a:lnSpc>
            </a:pPr>
            <a:r>
              <a:rPr lang="fr-FR" sz="2000" b="1">
                <a:solidFill>
                  <a:srgbClr val="00B57B"/>
                </a:solidFill>
              </a:rPr>
              <a:t>2. Ministère de l'Agriculture et de la Souveraineté alimentaire</a:t>
            </a:r>
          </a:p>
          <a:p>
            <a:pPr hangingPunct="1">
              <a:lnSpc>
                <a:spcPct val="100000"/>
              </a:lnSpc>
            </a:pPr>
            <a:r>
              <a:rPr lang="fr-FR" sz="1600"/>
              <a:t>ing1A, 2A, 3A, M1, M2</a:t>
            </a:r>
            <a:r>
              <a:rPr lang="it-IT" sz="1600"/>
              <a:t> ; apprentis</a:t>
            </a:r>
            <a:r>
              <a:rPr lang="fr-FR" sz="1600" b="1"/>
              <a:t> </a:t>
            </a:r>
            <a:r>
              <a:rPr lang="fr-FR" sz="1600"/>
              <a:t>exclus</a:t>
            </a:r>
          </a:p>
          <a:p>
            <a:pPr lvl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000"/>
              <a:t>aide spécifique annuelle (ASA)</a:t>
            </a:r>
          </a:p>
          <a:p>
            <a:pPr marL="45720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fr-FR" sz="1600"/>
              <a:t>		2 fois par an (octobre 2023 et mars 2024) </a:t>
            </a:r>
          </a:p>
          <a:p>
            <a:pPr lvl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000"/>
              <a:t>aide spécifique ponctuelle (ASP)</a:t>
            </a:r>
          </a:p>
          <a:p>
            <a:pPr marL="45720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fr-FR" sz="1600"/>
              <a:t>		toute l’année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fr-FR" sz="2000" b="1">
                <a:solidFill>
                  <a:srgbClr val="00B57B"/>
                </a:solidFill>
              </a:rPr>
              <a:t>3. Bourses de stage DGER à l'étranger (BSE)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fr-FR" sz="1600"/>
              <a:t>1 fois sur l'année scolaire</a:t>
            </a:r>
            <a:r>
              <a:rPr lang="fr-FR" sz="1600" b="1"/>
              <a:t> - </a:t>
            </a:r>
            <a:r>
              <a:rPr lang="fr-FR" sz="1600"/>
              <a:t>ing2A, CEI, ing3A, élèves et apprentis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fr-FR" sz="2000" b="1">
                <a:solidFill>
                  <a:srgbClr val="00B57B"/>
                </a:solidFill>
              </a:rPr>
              <a:t>4. Fondation AgroParisTech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endParaRPr lang="fr-FR" sz="1600"/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fr-FR" sz="1600"/>
              <a:t>	Contact : Michèle Besançon </a:t>
            </a:r>
            <a:r>
              <a:rPr lang="fr-FR" sz="1600">
                <a:solidFill>
                  <a:srgbClr val="00B57B"/>
                </a:solidFill>
              </a:rPr>
              <a:t>michele.besancon@agroparistech.fr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71488" y="465138"/>
            <a:ext cx="5915025" cy="70485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r>
              <a:rPr lang="fr-FR" sz="2400" b="1">
                <a:solidFill>
                  <a:srgbClr val="00B57B"/>
                </a:solidFill>
                <a:latin typeface="Arial" panose="020B0604020202020204" pitchFamily="34" charset="0"/>
              </a:rPr>
              <a:t>Aides financières (2 / 2)</a:t>
            </a: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95250" y="1104900"/>
            <a:ext cx="66341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fr-FR" sz="2400" b="1">
                <a:solidFill>
                  <a:srgbClr val="00B57B"/>
                </a:solidFill>
              </a:rPr>
              <a:t>5. Le fonds social étudiant d’AgroParisTech (FSE)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03200" y="1936750"/>
            <a:ext cx="6418263" cy="255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285750" indent="-28416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fr-FR" dirty="0"/>
              <a:t>Aide ponctuelle qui vient soulager des difficultés passagères</a:t>
            </a:r>
          </a:p>
          <a:p>
            <a:pPr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dirty="0"/>
              <a:t>limitée à 3 000 euros par étudiant et par an</a:t>
            </a:r>
          </a:p>
          <a:p>
            <a:pPr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dirty="0"/>
              <a:t>commission réunie chaque semaine </a:t>
            </a:r>
          </a:p>
          <a:p>
            <a:pPr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dirty="0"/>
              <a:t>ing1A, 2A, 3A, CEI, M1, M2, doctorants, (MS si CVEC payée = formation initiale)</a:t>
            </a:r>
          </a:p>
          <a:p>
            <a:pPr algn="just">
              <a:lnSpc>
                <a:spcPct val="100000"/>
              </a:lnSpc>
              <a:buClrTx/>
              <a:buSzTx/>
              <a:buFontTx/>
              <a:buNone/>
            </a:pPr>
            <a:endParaRPr lang="fr-FR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algn="just">
              <a:lnSpc>
                <a:spcPct val="100000"/>
              </a:lnSpc>
              <a:buClrTx/>
              <a:buSzTx/>
              <a:buFontTx/>
              <a:buNone/>
            </a:pPr>
            <a:r>
              <a:rPr lang="fr-FR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Pour tout renseignement</a:t>
            </a:r>
            <a:r>
              <a:rPr lang="fr-FR" dirty="0">
                <a:ea typeface="ＭＳ Ｐゴシック" panose="020B0600070205080204" pitchFamily="34" charset="-128"/>
              </a:rPr>
              <a:t> :</a:t>
            </a:r>
          </a:p>
          <a:p>
            <a:pPr algn="just">
              <a:lnSpc>
                <a:spcPct val="100000"/>
              </a:lnSpc>
              <a:buClrTx/>
              <a:buSzTx/>
              <a:buFontTx/>
              <a:buNone/>
            </a:pPr>
            <a:r>
              <a:rPr lang="fr-FR" dirty="0">
                <a:ea typeface="ＭＳ Ｐゴシック" panose="020B0600070205080204" pitchFamily="34" charset="-128"/>
              </a:rPr>
              <a:t>- Michèle Besançon </a:t>
            </a:r>
            <a:r>
              <a:rPr lang="fr-FR" dirty="0">
                <a:solidFill>
                  <a:srgbClr val="00B57B"/>
                </a:solidFill>
                <a:ea typeface="ＭＳ Ｐゴシック" panose="020B0600070205080204" pitchFamily="34" charset="-128"/>
              </a:rPr>
              <a:t>michele.besancon@agroparistech.fr</a:t>
            </a:r>
            <a:r>
              <a:rPr lang="fr-FR" dirty="0">
                <a:ea typeface="ＭＳ Ｐゴシック" panose="020B0600070205080204" pitchFamily="34" charset="-128"/>
              </a:rPr>
              <a:t>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-"/>
            </a:pPr>
            <a:r>
              <a:rPr lang="fr-FR" dirty="0">
                <a:ea typeface="ＭＳ Ｐゴシック" panose="020B0600070205080204" pitchFamily="34" charset="-128"/>
              </a:rPr>
              <a:t> </a:t>
            </a:r>
            <a:r>
              <a:rPr lang="fr-FR" i="1" dirty="0">
                <a:ea typeface="ＭＳ Ｐゴシック" panose="020B0600070205080204" pitchFamily="34" charset="-128"/>
              </a:rPr>
              <a:t>cf.</a:t>
            </a:r>
            <a:r>
              <a:rPr lang="fr-FR" dirty="0">
                <a:ea typeface="ＭＳ Ｐゴシック" panose="020B0600070205080204" pitchFamily="34" charset="-128"/>
              </a:rPr>
              <a:t> </a:t>
            </a:r>
            <a:r>
              <a:rPr lang="fr-FR" dirty="0">
                <a:solidFill>
                  <a:srgbClr val="00B57B"/>
                </a:solidFill>
                <a:ea typeface="ＭＳ Ｐゴシック" panose="020B0600070205080204" pitchFamily="34" charset="-128"/>
              </a:rPr>
              <a:t>https://intra.agroparistech.fr/spip.php?rubrique715</a:t>
            </a:r>
            <a:endParaRPr lang="fr-FR" u="sng" dirty="0">
              <a:solidFill>
                <a:srgbClr val="00B57B"/>
              </a:solidFill>
              <a:ea typeface="ＭＳ Ｐゴシック" panose="020B0600070205080204" pitchFamily="34" charset="-128"/>
              <a:hlinkClick r:id="rId3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97669" y="339502"/>
            <a:ext cx="6062662" cy="70485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r>
              <a:rPr lang="fr-FR" sz="2400" b="1" dirty="0">
                <a:solidFill>
                  <a:srgbClr val="00B57B"/>
                </a:solidFill>
                <a:latin typeface="Arial" panose="020B0604020202020204" pitchFamily="34" charset="0"/>
              </a:rPr>
              <a:t>L’expérience obligatoire à l’international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71487" y="915566"/>
            <a:ext cx="5915025" cy="356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55588" indent="-255588"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</a:pPr>
            <a:r>
              <a:rPr lang="fr-FR" sz="14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12 semaines pour les étudiants issus de 1A classique.</a:t>
            </a:r>
          </a:p>
          <a:p>
            <a:pPr>
              <a:lnSpc>
                <a:spcPct val="100000"/>
              </a:lnSpc>
            </a:pPr>
            <a:r>
              <a:rPr lang="fr-FR" sz="14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8 semaines pour les admis en 2</a:t>
            </a:r>
            <a:r>
              <a:rPr lang="fr-FR" sz="1400" b="1" baseline="300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e</a:t>
            </a:r>
            <a:r>
              <a:rPr lang="fr-FR" sz="14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 année en régime classique.</a:t>
            </a:r>
          </a:p>
          <a:p>
            <a:pPr>
              <a:lnSpc>
                <a:spcPct val="100000"/>
              </a:lnSpc>
            </a:pPr>
            <a:r>
              <a:rPr lang="fr-FR" sz="14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6 semaines pour les élèves en régime apprentissage.</a:t>
            </a:r>
          </a:p>
          <a:p>
            <a:pPr algn="just">
              <a:lnSpc>
                <a:spcPct val="100000"/>
              </a:lnSpc>
            </a:pPr>
            <a:r>
              <a:rPr lang="fr-FR" sz="14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Les étudiants admis au concours DE en sont dispensés.</a:t>
            </a:r>
          </a:p>
          <a:p>
            <a:pPr algn="just">
              <a:lnSpc>
                <a:spcPct val="100000"/>
              </a:lnSpc>
            </a:pPr>
            <a:endParaRPr lang="fr-FR" sz="1300" b="1" i="1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>
              <a:lnSpc>
                <a:spcPct val="100000"/>
              </a:lnSpc>
            </a:pPr>
            <a:r>
              <a:rPr lang="fr-FR" sz="1300" dirty="0">
                <a:ea typeface="ＭＳ Ｐゴシック" panose="020B0600070205080204" pitchFamily="34" charset="-128"/>
              </a:rPr>
              <a:t>Prenez en compte cette obligation dans la construction de votre parcours, car </a:t>
            </a:r>
            <a:r>
              <a:rPr lang="fr-FR" sz="1300" b="1" dirty="0">
                <a:ea typeface="ＭＳ Ｐゴシック" panose="020B0600070205080204" pitchFamily="34" charset="-128"/>
              </a:rPr>
              <a:t>la non-réalisation de cette expérience bloque la diplomation</a:t>
            </a:r>
            <a:r>
              <a:rPr lang="fr-FR" sz="1300" dirty="0">
                <a:ea typeface="ＭＳ Ｐゴシック" panose="020B0600070205080204" pitchFamily="34" charset="-128"/>
              </a:rPr>
              <a:t>.</a:t>
            </a:r>
          </a:p>
          <a:p>
            <a:pPr algn="just">
              <a:lnSpc>
                <a:spcPct val="100000"/>
              </a:lnSpc>
            </a:pPr>
            <a:endParaRPr lang="fr-FR" sz="1300" b="1" i="1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algn="just">
              <a:lnSpc>
                <a:spcPct val="100000"/>
              </a:lnSpc>
            </a:pPr>
            <a:r>
              <a:rPr lang="fr-FR" sz="1300" b="1" i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COMMENT ? 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300" dirty="0">
                <a:ea typeface="ＭＳ Ｐゴシック" panose="020B0600070205080204" pitchFamily="34" charset="-128"/>
              </a:rPr>
              <a:t>Il n’est pas obligatoire de faire d’affilée toutes les semaines en une seule fois.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300" dirty="0">
                <a:ea typeface="ＭＳ Ｐゴシック" panose="020B0600070205080204" pitchFamily="34" charset="-128"/>
              </a:rPr>
              <a:t>Expériences dans le cadre du cursus ingénieur (stage, semestre à l’étranger, voyage d’étude, séjour linguistique) : </a:t>
            </a:r>
            <a:r>
              <a:rPr lang="fr-FR" sz="1300" b="1" dirty="0">
                <a:ea typeface="ＭＳ Ｐゴシック" panose="020B0600070205080204" pitchFamily="34" charset="-128"/>
              </a:rPr>
              <a:t>reconnaissance automatique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300" dirty="0">
                <a:ea typeface="ＭＳ Ｐゴシック" panose="020B0600070205080204" pitchFamily="34" charset="-128"/>
              </a:rPr>
              <a:t>Obtention du CEI : </a:t>
            </a:r>
            <a:r>
              <a:rPr lang="fr-FR" sz="1300" b="1" dirty="0">
                <a:ea typeface="ＭＳ Ｐゴシック" panose="020B0600070205080204" pitchFamily="34" charset="-128"/>
              </a:rPr>
              <a:t>reconnaissance automatique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300" dirty="0">
                <a:ea typeface="ＭＳ Ｐゴシック" panose="020B0600070205080204" pitchFamily="34" charset="-128"/>
              </a:rPr>
              <a:t>Année de congé ou de césure-stages, expérience antérieure post-bac, expérience en parallèle du cursus : </a:t>
            </a:r>
            <a:r>
              <a:rPr lang="fr-FR" sz="1300" b="1" dirty="0">
                <a:ea typeface="ＭＳ Ｐゴシック" panose="020B0600070205080204" pitchFamily="34" charset="-128"/>
              </a:rPr>
              <a:t>reconnaissance au cas par cas sur dossier</a:t>
            </a:r>
            <a:r>
              <a:rPr lang="fr-FR" sz="1300" dirty="0">
                <a:ea typeface="ＭＳ Ｐゴシック" panose="020B0600070205080204" pitchFamily="34" charset="-128"/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71488" y="476250"/>
            <a:ext cx="6062662" cy="70485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r>
              <a:rPr lang="fr-FR" sz="2400" b="1">
                <a:solidFill>
                  <a:srgbClr val="00B57B"/>
                </a:solidFill>
                <a:latin typeface="Arial" panose="020B0604020202020204" pitchFamily="34" charset="0"/>
              </a:rPr>
              <a:t>L’expérience obligatoire à l’international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71488" y="1181100"/>
            <a:ext cx="5915025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55588" indent="-255588"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</a:pPr>
            <a:r>
              <a:rPr lang="fr-FR" sz="1400" b="1" dirty="0">
                <a:ea typeface="ＭＳ Ｐゴシック" panose="020B0600070205080204" pitchFamily="34" charset="-128"/>
              </a:rPr>
              <a:t>Procédure de reconnaissance sur dossier</a:t>
            </a:r>
          </a:p>
          <a:p>
            <a:pPr>
              <a:lnSpc>
                <a:spcPct val="100000"/>
              </a:lnSpc>
            </a:pPr>
            <a:r>
              <a:rPr lang="fr-FR" sz="1600" dirty="0">
                <a:ea typeface="ＭＳ Ｐゴシック" panose="020B0600070205080204" pitchFamily="34" charset="-128"/>
              </a:rPr>
              <a:t> 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ea typeface="ＭＳ Ｐゴシック" panose="020B0600070205080204" pitchFamily="34" charset="-128"/>
              </a:rPr>
              <a:t>Décrite </a:t>
            </a:r>
            <a:r>
              <a:rPr lang="fr-FR" sz="1600" dirty="0" smtClean="0">
                <a:ea typeface="ＭＳ Ｐゴシック" panose="020B0600070205080204" pitchFamily="34" charset="-128"/>
              </a:rPr>
              <a:t>sur </a:t>
            </a:r>
            <a:r>
              <a:rPr lang="fr-FR" sz="1400" dirty="0" smtClean="0">
                <a:solidFill>
                  <a:srgbClr val="00B57B"/>
                </a:solidFill>
                <a:ea typeface="ＭＳ Ｐゴシック" panose="020B0600070205080204" pitchFamily="34" charset="-128"/>
              </a:rPr>
              <a:t>https</a:t>
            </a:r>
            <a:r>
              <a:rPr lang="fr-FR" sz="1400" dirty="0">
                <a:solidFill>
                  <a:srgbClr val="00B57B"/>
                </a:solidFill>
                <a:ea typeface="ＭＳ Ｐゴシック" panose="020B0600070205080204" pitchFamily="34" charset="-128"/>
              </a:rPr>
              <a:t>://</a:t>
            </a:r>
            <a:r>
              <a:rPr lang="fr-FR" sz="1400" dirty="0" smtClean="0">
                <a:solidFill>
                  <a:srgbClr val="00B57B"/>
                </a:solidFill>
                <a:ea typeface="ＭＳ Ｐゴシック" panose="020B0600070205080204" pitchFamily="34" charset="-128"/>
              </a:rPr>
              <a:t>intra.agroparistech.fr/spip.php?rubrique1421</a:t>
            </a:r>
            <a:endParaRPr lang="fr-FR" sz="1600" dirty="0">
              <a:solidFill>
                <a:srgbClr val="00B57B"/>
              </a:solidFill>
              <a:ea typeface="ＭＳ Ｐゴシック" panose="020B0600070205080204" pitchFamily="34" charset="-128"/>
            </a:endParaRPr>
          </a:p>
          <a:p>
            <a:pPr algn="just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ea typeface="ＭＳ Ｐゴシック" panose="020B0600070205080204" pitchFamily="34" charset="-128"/>
              </a:rPr>
              <a:t>Un dossier à compléter, justifiant des compétences acquises </a:t>
            </a:r>
            <a:r>
              <a:rPr lang="fr-FR" sz="1600" i="1" dirty="0">
                <a:ea typeface="ＭＳ Ｐゴシック" panose="020B0600070205080204" pitchFamily="34" charset="-128"/>
              </a:rPr>
              <a:t>avec des preuves</a:t>
            </a:r>
            <a:r>
              <a:rPr lang="fr-FR" sz="1600" dirty="0">
                <a:ea typeface="ＭＳ Ｐゴシック" panose="020B0600070205080204" pitchFamily="34" charset="-128"/>
              </a:rPr>
              <a:t> : billets d’avion, certificats de stage, attestations de présence, tampons sur le passeport…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ea typeface="ＭＳ Ｐゴシック" panose="020B0600070205080204" pitchFamily="34" charset="-128"/>
              </a:rPr>
              <a:t>Les élèves en double diplôme doivent renseigner ce dossier pour valider une expérience réalisée dans leur école d’origine ;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ea typeface="ＭＳ Ｐゴシック" panose="020B0600070205080204" pitchFamily="34" charset="-128"/>
              </a:rPr>
              <a:t>Seules les expériences </a:t>
            </a:r>
            <a:r>
              <a:rPr lang="fr-FR" sz="1600" u="sng" dirty="0">
                <a:ea typeface="ＭＳ Ｐゴシック" panose="020B0600070205080204" pitchFamily="34" charset="-128"/>
              </a:rPr>
              <a:t>déjà vécues</a:t>
            </a:r>
            <a:r>
              <a:rPr lang="fr-FR" sz="1600" dirty="0">
                <a:ea typeface="ＭＳ Ｐゴシック" panose="020B0600070205080204" pitchFamily="34" charset="-128"/>
              </a:rPr>
              <a:t> et </a:t>
            </a:r>
            <a:r>
              <a:rPr lang="fr-FR" sz="1600" u="sng" dirty="0">
                <a:ea typeface="ＭＳ Ｐゴシック" panose="020B0600070205080204" pitchFamily="34" charset="-128"/>
              </a:rPr>
              <a:t>post-baccalauréat</a:t>
            </a:r>
            <a:r>
              <a:rPr lang="fr-FR" sz="1600" dirty="0">
                <a:ea typeface="ＭＳ Ｐゴシック" panose="020B0600070205080204" pitchFamily="34" charset="-128"/>
              </a:rPr>
              <a:t> sont éligibles.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ea typeface="ＭＳ Ｐゴシック" panose="020B0600070205080204" pitchFamily="34" charset="-128"/>
              </a:rPr>
              <a:t>Il est possible de faire reconnaître plusieurs expériences.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71488" y="720725"/>
            <a:ext cx="5915025" cy="70485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r>
              <a:rPr lang="fr-FR" sz="2400" b="1">
                <a:solidFill>
                  <a:srgbClr val="00B57B"/>
                </a:solidFill>
                <a:latin typeface="Arial" panose="020B0604020202020204" pitchFamily="34" charset="0"/>
              </a:rPr>
              <a:t>Votre santé</a:t>
            </a: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71488" y="1541463"/>
            <a:ext cx="5983287" cy="326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7013"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325"/>
              </a:spcBef>
            </a:pPr>
            <a:r>
              <a:rPr lang="fr-FR" sz="1600" b="1">
                <a:solidFill>
                  <a:srgbClr val="FF0000"/>
                </a:solidFill>
              </a:rPr>
              <a:t>Les tiques et la maladie de Lyme</a:t>
            </a:r>
          </a:p>
          <a:p>
            <a:pPr hangingPunct="1">
              <a:lnSpc>
                <a:spcPct val="100000"/>
              </a:lnSpc>
              <a:spcBef>
                <a:spcPts val="325"/>
              </a:spcBef>
            </a:pPr>
            <a:r>
              <a:rPr lang="fr-FR" sz="1600" b="1">
                <a:solidFill>
                  <a:srgbClr val="00B57B"/>
                </a:solidFill>
              </a:rPr>
              <a:t>Que faire ?</a:t>
            </a:r>
          </a:p>
          <a:p>
            <a:pPr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1600" b="1">
                <a:ea typeface="ＭＳ Ｐゴシック" panose="020B0600070205080204" pitchFamily="34" charset="-128"/>
              </a:rPr>
              <a:t>Protection</a:t>
            </a:r>
            <a:r>
              <a:rPr lang="fr-FR" sz="1600">
                <a:ea typeface="ＭＳ Ｐゴシック" panose="020B0600070205080204" pitchFamily="34" charset="-128"/>
              </a:rPr>
              <a:t> contre les tiques : </a:t>
            </a:r>
            <a:br>
              <a:rPr lang="fr-FR" sz="1600">
                <a:ea typeface="ＭＳ Ｐゴシック" panose="020B0600070205080204" pitchFamily="34" charset="-128"/>
              </a:rPr>
            </a:br>
            <a:r>
              <a:rPr lang="fr-FR" sz="1600">
                <a:ea typeface="ＭＳ Ｐゴシック" panose="020B0600070205080204" pitchFamily="34" charset="-128"/>
              </a:rPr>
              <a:t>vêtements, produits répulsifs</a:t>
            </a:r>
          </a:p>
          <a:p>
            <a:pPr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1600" b="1">
                <a:ea typeface="ＭＳ Ｐゴシック" panose="020B0600070205080204" pitchFamily="34" charset="-128"/>
              </a:rPr>
              <a:t>Inspection</a:t>
            </a:r>
            <a:r>
              <a:rPr lang="fr-FR" sz="1600">
                <a:ea typeface="ＭＳ Ｐゴシック" panose="020B0600070205080204" pitchFamily="34" charset="-128"/>
              </a:rPr>
              <a:t> du corps</a:t>
            </a:r>
            <a:br>
              <a:rPr lang="fr-FR" sz="1600">
                <a:ea typeface="ＭＳ Ｐゴシック" panose="020B0600070205080204" pitchFamily="34" charset="-128"/>
              </a:rPr>
            </a:br>
            <a:r>
              <a:rPr lang="fr-FR" sz="1600">
                <a:ea typeface="ＭＳ Ｐゴシック" panose="020B0600070205080204" pitchFamily="34" charset="-128"/>
              </a:rPr>
              <a:t>notamment au niveau de </a:t>
            </a:r>
            <a:br>
              <a:rPr lang="fr-FR" sz="1600">
                <a:ea typeface="ＭＳ Ｐゴシック" panose="020B0600070205080204" pitchFamily="34" charset="-128"/>
              </a:rPr>
            </a:br>
            <a:r>
              <a:rPr lang="fr-FR" sz="1600">
                <a:ea typeface="ＭＳ Ｐゴシック" panose="020B0600070205080204" pitchFamily="34" charset="-128"/>
              </a:rPr>
              <a:t>la ceinture et des plis de </a:t>
            </a:r>
            <a:br>
              <a:rPr lang="fr-FR" sz="1600">
                <a:ea typeface="ＭＳ Ｐゴシック" panose="020B0600070205080204" pitchFamily="34" charset="-128"/>
              </a:rPr>
            </a:br>
            <a:r>
              <a:rPr lang="fr-FR" sz="1600">
                <a:ea typeface="ＭＳ Ｐゴシック" panose="020B0600070205080204" pitchFamily="34" charset="-128"/>
              </a:rPr>
              <a:t>la peau, et ôter la tique</a:t>
            </a:r>
            <a:br>
              <a:rPr lang="fr-FR" sz="1600">
                <a:ea typeface="ＭＳ Ｐゴシック" panose="020B0600070205080204" pitchFamily="34" charset="-128"/>
              </a:rPr>
            </a:br>
            <a:r>
              <a:rPr lang="fr-FR" sz="1600">
                <a:ea typeface="ＭＳ Ｐゴシック" panose="020B0600070205080204" pitchFamily="34" charset="-128"/>
              </a:rPr>
              <a:t>avec un tire-tiques.</a:t>
            </a:r>
          </a:p>
          <a:p>
            <a:pPr hangingPunct="1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</a:pPr>
            <a:endParaRPr lang="fr-FR" sz="1600">
              <a:ea typeface="ＭＳ Ｐゴシック" panose="020B0600070205080204" pitchFamily="34" charset="-128"/>
            </a:endParaRPr>
          </a:p>
          <a:p>
            <a:pPr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1600" b="1">
                <a:ea typeface="ＭＳ Ｐゴシック" panose="020B0600070205080204" pitchFamily="34" charset="-128"/>
              </a:rPr>
              <a:t>Vigilance : </a:t>
            </a:r>
            <a:r>
              <a:rPr lang="fr-FR" sz="1600">
                <a:ea typeface="ＭＳ Ｐゴシック" panose="020B0600070205080204" pitchFamily="34" charset="-128"/>
              </a:rPr>
              <a:t>en cas d’apparition d’un érythème migrant ou de troubles articulaires ou neurologiques, consultez un médecin.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38" y="720725"/>
            <a:ext cx="2212975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2806700"/>
            <a:ext cx="1590675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71488" y="720725"/>
            <a:ext cx="5915025" cy="70485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r>
              <a:rPr lang="fr-FR" sz="2400" b="1">
                <a:solidFill>
                  <a:srgbClr val="00B57B"/>
                </a:solidFill>
                <a:latin typeface="Arial" panose="020B0604020202020204" pitchFamily="34" charset="0"/>
              </a:rPr>
              <a:t>Votre santé</a:t>
            </a: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471488" y="1541463"/>
            <a:ext cx="5915025" cy="326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55588" indent="-255588"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325"/>
              </a:spcBef>
            </a:pPr>
            <a:r>
              <a:rPr lang="fr-FR" sz="1600" b="1">
                <a:solidFill>
                  <a:srgbClr val="FF0000"/>
                </a:solidFill>
                <a:ea typeface="ＭＳ Ｐゴシック" panose="020B0600070205080204" pitchFamily="34" charset="-128"/>
              </a:rPr>
              <a:t>Les consultations de santé</a:t>
            </a:r>
            <a:r>
              <a:rPr lang="fr-FR" sz="1600">
                <a:ea typeface="ＭＳ Ｐゴシック" panose="020B0600070205080204" pitchFamily="34" charset="-128"/>
              </a:rPr>
              <a:t> </a:t>
            </a:r>
            <a:br>
              <a:rPr lang="fr-FR" sz="1600">
                <a:ea typeface="ＭＳ Ｐゴシック" panose="020B0600070205080204" pitchFamily="34" charset="-128"/>
              </a:rPr>
            </a:br>
            <a:endParaRPr lang="fr-FR" sz="1600">
              <a:ea typeface="ＭＳ Ｐゴシック" panose="020B0600070205080204" pitchFamily="34" charset="-128"/>
            </a:endParaRPr>
          </a:p>
          <a:p>
            <a:pPr hangingPunct="1">
              <a:lnSpc>
                <a:spcPct val="100000"/>
              </a:lnSpc>
              <a:spcBef>
                <a:spcPts val="325"/>
              </a:spcBef>
              <a:buFont typeface="Arial" panose="020B0604020202020204" pitchFamily="34" charset="0"/>
              <a:buChar char="•"/>
            </a:pPr>
            <a:r>
              <a:rPr lang="fr-FR" sz="1600">
                <a:ea typeface="ＭＳ Ｐゴシック" panose="020B0600070205080204" pitchFamily="34" charset="-128"/>
              </a:rPr>
              <a:t>Accès gratuit au service universitaire de médecine préventive et de promotion de la santé (SUMPPS) de l’Université de Lorraine (consultations, addictologie, gynécologie, psychologie)</a:t>
            </a:r>
          </a:p>
          <a:p>
            <a:pPr hangingPunct="1">
              <a:lnSpc>
                <a:spcPct val="100000"/>
              </a:lnSpc>
              <a:spcBef>
                <a:spcPts val="325"/>
              </a:spcBef>
              <a:buFont typeface="Arial" panose="020B0604020202020204" pitchFamily="34" charset="0"/>
              <a:buChar char="•"/>
            </a:pPr>
            <a:r>
              <a:rPr lang="fr-FR" sz="1600">
                <a:ea typeface="ＭＳ Ｐゴシック" panose="020B0600070205080204" pitchFamily="34" charset="-128"/>
              </a:rPr>
              <a:t>Adresses du SUMPPS au tableau d’affichage au 1</a:t>
            </a:r>
            <a:r>
              <a:rPr lang="fr-FR" sz="1600" baseline="30000">
                <a:ea typeface="ＭＳ Ｐゴシック" panose="020B0600070205080204" pitchFamily="34" charset="-128"/>
              </a:rPr>
              <a:t>er</a:t>
            </a:r>
            <a:r>
              <a:rPr lang="fr-FR" sz="1600">
                <a:ea typeface="ＭＳ Ｐゴシック" panose="020B0600070205080204" pitchFamily="34" charset="-128"/>
              </a:rPr>
              <a:t> étage du pavillon Nanquette.</a:t>
            </a:r>
          </a:p>
          <a:p>
            <a:pPr hangingPunct="1">
              <a:lnSpc>
                <a:spcPct val="100000"/>
              </a:lnSpc>
              <a:spcBef>
                <a:spcPts val="325"/>
              </a:spcBef>
              <a:buFont typeface="Arial" panose="020B0604020202020204" pitchFamily="34" charset="0"/>
              <a:buChar char="•"/>
            </a:pPr>
            <a:r>
              <a:rPr lang="fr-FR" sz="1600">
                <a:ea typeface="ＭＳ Ｐゴシック" panose="020B0600070205080204" pitchFamily="34" charset="-128"/>
              </a:rPr>
              <a:t>Livret d’accueil à la résidence : médecins à proximité et soins médicaux en urgence ou en dehors des heures de consultations normales.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71488" y="392113"/>
            <a:ext cx="5915025" cy="70485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r>
              <a:rPr lang="fr-FR" sz="2400" b="1">
                <a:solidFill>
                  <a:srgbClr val="00B57B"/>
                </a:solidFill>
                <a:latin typeface="Arial" panose="020B0604020202020204" pitchFamily="34" charset="0"/>
              </a:rPr>
              <a:t>Votre santé</a:t>
            </a: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44463" y="1050925"/>
            <a:ext cx="6430962" cy="377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55588" indent="-255588"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325"/>
              </a:spcBef>
            </a:pPr>
            <a:r>
              <a:rPr lang="fr-FR" sz="1600" b="1">
                <a:solidFill>
                  <a:srgbClr val="FF0000"/>
                </a:solidFill>
                <a:ea typeface="ＭＳ Ｐゴシック" panose="020B0600070205080204" pitchFamily="34" charset="-128"/>
              </a:rPr>
              <a:t>Et quand je ne vais pas bien ?</a:t>
            </a:r>
            <a:r>
              <a:rPr lang="fr-FR" sz="1600">
                <a:ea typeface="ＭＳ Ｐゴシック" panose="020B0600070205080204" pitchFamily="34" charset="-128"/>
              </a:rPr>
              <a:t/>
            </a:r>
            <a:br>
              <a:rPr lang="fr-FR" sz="1600">
                <a:ea typeface="ＭＳ Ｐゴシック" panose="020B0600070205080204" pitchFamily="34" charset="-128"/>
              </a:rPr>
            </a:br>
            <a:endParaRPr lang="fr-FR" sz="1600">
              <a:ea typeface="ＭＳ Ｐゴシック" panose="020B0600070205080204" pitchFamily="34" charset="-128"/>
            </a:endParaRPr>
          </a:p>
          <a:p>
            <a:pPr hangingPunct="1">
              <a:lnSpc>
                <a:spcPct val="100000"/>
              </a:lnSpc>
              <a:spcBef>
                <a:spcPts val="325"/>
              </a:spcBef>
              <a:buFont typeface="Arial" panose="020B0604020202020204" pitchFamily="34" charset="0"/>
              <a:buChar char="•"/>
            </a:pPr>
            <a:r>
              <a:rPr lang="fr-FR" sz="1600">
                <a:ea typeface="ＭＳ Ｐゴシック" panose="020B0600070205080204" pitchFamily="34" charset="-128"/>
              </a:rPr>
              <a:t>Ne restez pas seuls avec vos difficultés. </a:t>
            </a:r>
          </a:p>
          <a:p>
            <a:pPr hangingPunct="1">
              <a:lnSpc>
                <a:spcPct val="100000"/>
              </a:lnSpc>
              <a:spcBef>
                <a:spcPts val="325"/>
              </a:spcBef>
              <a:buFont typeface="Arial" panose="020B0604020202020204" pitchFamily="34" charset="0"/>
              <a:buChar char="•"/>
            </a:pPr>
            <a:r>
              <a:rPr lang="fr-FR" sz="1600">
                <a:ea typeface="ＭＳ Ｐゴシック" panose="020B0600070205080204" pitchFamily="34" charset="-128"/>
              </a:rPr>
              <a:t>Si vous avez des difficultés, si vous ne vous sentez pas bien, faites appel à la cellule de veille, que ce soit pour des soucis personnels, scolaires, psychologiques.</a:t>
            </a:r>
          </a:p>
          <a:p>
            <a:pPr hangingPunct="1">
              <a:lnSpc>
                <a:spcPct val="100000"/>
              </a:lnSpc>
              <a:spcBef>
                <a:spcPts val="325"/>
              </a:spcBef>
              <a:buClrTx/>
              <a:buSzTx/>
              <a:buFontTx/>
              <a:buNone/>
            </a:pPr>
            <a:r>
              <a:rPr lang="fr-FR" sz="1600" i="1">
                <a:ea typeface="ＭＳ Ｐゴシック" panose="020B0600070205080204" pitchFamily="34" charset="-128"/>
              </a:rPr>
              <a:t>  Membres de la cellule de veille de Nancy :</a:t>
            </a:r>
          </a:p>
          <a:p>
            <a:pPr algn="ctr" hangingPunct="1">
              <a:lnSpc>
                <a:spcPct val="100000"/>
              </a:lnSpc>
              <a:spcBef>
                <a:spcPts val="325"/>
              </a:spcBef>
              <a:buClrTx/>
              <a:buSzTx/>
              <a:buFontTx/>
              <a:buNone/>
            </a:pPr>
            <a:r>
              <a:rPr lang="fr-FR" sz="1600">
                <a:solidFill>
                  <a:srgbClr val="C38738"/>
                </a:solidFill>
                <a:ea typeface="ＭＳ Ｐゴシック" panose="020B0600070205080204" pitchFamily="34" charset="-128"/>
              </a:rPr>
              <a:t>François Lebourgeois      Anne-Sophie Nowak</a:t>
            </a:r>
            <a:br>
              <a:rPr lang="fr-FR" sz="1600">
                <a:solidFill>
                  <a:srgbClr val="C38738"/>
                </a:solidFill>
                <a:ea typeface="ＭＳ Ｐゴシック" panose="020B0600070205080204" pitchFamily="34" charset="-128"/>
              </a:rPr>
            </a:br>
            <a:r>
              <a:rPr lang="fr-FR" sz="1600">
                <a:solidFill>
                  <a:srgbClr val="C38738"/>
                </a:solidFill>
                <a:ea typeface="ＭＳ Ｐゴシック" panose="020B0600070205080204" pitchFamily="34" charset="-128"/>
              </a:rPr>
              <a:t>Bruno Ferry                         Christophe Voreux</a:t>
            </a:r>
          </a:p>
          <a:p>
            <a:pPr hangingPunct="1">
              <a:lnSpc>
                <a:spcPct val="100000"/>
              </a:lnSpc>
              <a:spcBef>
                <a:spcPts val="325"/>
              </a:spcBef>
              <a:buFont typeface="Arial" panose="020B0604020202020204" pitchFamily="34" charset="0"/>
              <a:buChar char="•"/>
            </a:pPr>
            <a:r>
              <a:rPr lang="fr-FR" sz="1600">
                <a:ea typeface="ＭＳ Ｐゴシック" panose="020B0600070205080204" pitchFamily="34" charset="-128"/>
              </a:rPr>
              <a:t>Une écoute, des possibilités d’orientation vers des professionnels de la santé, dont Gaëlle Saint Jalmes, psychologue d’AgroParisTech.</a:t>
            </a:r>
          </a:p>
          <a:p>
            <a:pPr hangingPunct="1">
              <a:lnSpc>
                <a:spcPct val="100000"/>
              </a:lnSpc>
              <a:spcBef>
                <a:spcPts val="325"/>
              </a:spcBef>
              <a:buFont typeface="Arial" panose="020B0604020202020204" pitchFamily="34" charset="0"/>
              <a:buChar char="•"/>
            </a:pPr>
            <a:r>
              <a:rPr lang="fr-FR" sz="1600">
                <a:ea typeface="ＭＳ Ｐゴシック" panose="020B0600070205080204" pitchFamily="34" charset="-128"/>
              </a:rPr>
              <a:t>Signalez-moi vos camarades qui vous semblent ne pas aller très bien.</a:t>
            </a:r>
            <a:br>
              <a:rPr lang="fr-FR" sz="1600">
                <a:ea typeface="ＭＳ Ｐゴシック" panose="020B0600070205080204" pitchFamily="34" charset="-128"/>
              </a:rPr>
            </a:br>
            <a:endParaRPr lang="fr-FR" sz="16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71488" y="598488"/>
            <a:ext cx="5915025" cy="950912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r>
              <a:rPr lang="fr-FR" sz="2400" b="1">
                <a:solidFill>
                  <a:srgbClr val="00B57B"/>
                </a:solidFill>
                <a:latin typeface="Arial" panose="020B0604020202020204" pitchFamily="34" charset="0"/>
              </a:rPr>
              <a:t>Les violences sexuelles et sexistes VSS</a:t>
            </a: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88913" y="1541463"/>
            <a:ext cx="6430962" cy="326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55588" indent="-255588"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325"/>
              </a:spcBef>
            </a:pPr>
            <a:r>
              <a:rPr lang="fr-FR" sz="1600" b="1">
                <a:solidFill>
                  <a:srgbClr val="FF0000"/>
                </a:solidFill>
                <a:ea typeface="ＭＳ Ｐゴシック" panose="020B0600070205080204" pitchFamily="34" charset="-128"/>
              </a:rPr>
              <a:t>Plan d’actions anti-VSS à AgroParisTech</a:t>
            </a:r>
            <a:r>
              <a:rPr lang="fr-FR" sz="1600">
                <a:ea typeface="ＭＳ Ｐゴシック" panose="020B0600070205080204" pitchFamily="34" charset="-128"/>
              </a:rPr>
              <a:t/>
            </a:r>
            <a:br>
              <a:rPr lang="fr-FR" sz="1600">
                <a:ea typeface="ＭＳ Ｐゴシック" panose="020B0600070205080204" pitchFamily="34" charset="-128"/>
              </a:rPr>
            </a:br>
            <a:endParaRPr lang="fr-FR" sz="1600">
              <a:ea typeface="ＭＳ Ｐゴシック" panose="020B0600070205080204" pitchFamily="34" charset="-128"/>
            </a:endParaRPr>
          </a:p>
          <a:p>
            <a:pPr hangingPunct="1">
              <a:lnSpc>
                <a:spcPct val="100000"/>
              </a:lnSpc>
              <a:spcBef>
                <a:spcPts val="325"/>
              </a:spcBef>
              <a:buFont typeface="Arial" panose="020B0604020202020204" pitchFamily="34" charset="0"/>
              <a:buChar char="•"/>
            </a:pPr>
            <a:r>
              <a:rPr lang="fr-FR" sz="1600">
                <a:ea typeface="ＭＳ Ｐゴシック" panose="020B0600070205080204" pitchFamily="34" charset="-128"/>
              </a:rPr>
              <a:t>Si vous êtes victime ou témoin de VSS dans notre école, signalez-le auprès de l’association France Victimes qui a un partenariat avec AgroParisTech, ou bien auprès de Mme Siham Lachgar (à Palaiseau), ou bien auprès de moi.</a:t>
            </a:r>
          </a:p>
          <a:p>
            <a:pPr hangingPunct="1">
              <a:lnSpc>
                <a:spcPct val="100000"/>
              </a:lnSpc>
              <a:spcBef>
                <a:spcPts val="325"/>
              </a:spcBef>
              <a:buClrTx/>
              <a:buSzTx/>
              <a:buFontTx/>
              <a:buNone/>
            </a:pPr>
            <a:endParaRPr lang="fr-FR" sz="1600">
              <a:ea typeface="ＭＳ Ｐゴシック" panose="020B0600070205080204" pitchFamily="34" charset="-128"/>
            </a:endParaRPr>
          </a:p>
          <a:p>
            <a:pPr hangingPunct="1">
              <a:lnSpc>
                <a:spcPct val="100000"/>
              </a:lnSpc>
              <a:spcBef>
                <a:spcPts val="325"/>
              </a:spcBef>
              <a:buClrTx/>
              <a:buSzTx/>
              <a:buFontTx/>
              <a:buNone/>
            </a:pPr>
            <a:r>
              <a:rPr lang="fr-FR" sz="1600">
                <a:ea typeface="ＭＳ Ｐゴシック" panose="020B0600070205080204" pitchFamily="34" charset="-128"/>
              </a:rPr>
              <a:t/>
            </a:r>
            <a:br>
              <a:rPr lang="fr-FR" sz="1600">
                <a:ea typeface="ＭＳ Ｐゴシック" panose="020B0600070205080204" pitchFamily="34" charset="-128"/>
              </a:rPr>
            </a:br>
            <a:endParaRPr lang="fr-FR" sz="16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71488" y="598488"/>
            <a:ext cx="5915025" cy="950912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r>
              <a:rPr lang="fr-FR" sz="2400" b="1">
                <a:solidFill>
                  <a:srgbClr val="00B57B"/>
                </a:solidFill>
                <a:latin typeface="Arial" panose="020B0604020202020204" pitchFamily="34" charset="0"/>
              </a:rPr>
              <a:t>Semestre d’études à l’étranger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88913" y="1417638"/>
            <a:ext cx="6430962" cy="326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55588" indent="-255588"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363"/>
              </a:spcBef>
            </a:pPr>
            <a:r>
              <a:rPr lang="fr-FR" b="1">
                <a:solidFill>
                  <a:srgbClr val="00B57B"/>
                </a:solidFill>
              </a:rPr>
              <a:t>La mobilité étudiante en 2A au 2</a:t>
            </a:r>
            <a:r>
              <a:rPr lang="fr-FR" b="1" baseline="33000">
                <a:solidFill>
                  <a:srgbClr val="00B57B"/>
                </a:solidFill>
              </a:rPr>
              <a:t>e</a:t>
            </a:r>
            <a:r>
              <a:rPr lang="fr-FR" b="1">
                <a:solidFill>
                  <a:srgbClr val="00B57B"/>
                </a:solidFill>
              </a:rPr>
              <a:t> semestre</a:t>
            </a:r>
            <a:r>
              <a:rPr lang="fr-FR" sz="1600">
                <a:solidFill>
                  <a:srgbClr val="00B57B"/>
                </a:solidFill>
              </a:rPr>
              <a:t> (pour ceux qui se sont déclarés intéressés l’an dernier)</a:t>
            </a:r>
            <a:r>
              <a:rPr lang="fr-FR" b="1">
                <a:solidFill>
                  <a:srgbClr val="00B57B"/>
                </a:solidFill>
              </a:rPr>
              <a:t> :</a:t>
            </a:r>
            <a:r>
              <a:rPr lang="fr-FR"/>
              <a:t/>
            </a:r>
            <a:br>
              <a:rPr lang="fr-FR"/>
            </a:br>
            <a:endParaRPr lang="fr-FR"/>
          </a:p>
          <a:p>
            <a:pPr hangingPunct="1">
              <a:lnSpc>
                <a:spcPct val="100000"/>
              </a:lnSpc>
              <a:spcBef>
                <a:spcPts val="363"/>
              </a:spcBef>
              <a:buFont typeface="Arial" panose="020B0604020202020204" pitchFamily="34" charset="0"/>
              <a:buChar char="•"/>
            </a:pPr>
            <a:r>
              <a:rPr lang="fr-FR"/>
              <a:t>Nomination auprès des universités partenaires par la direction des relations internationales et européennes : à l’automne 2023</a:t>
            </a:r>
            <a:br>
              <a:rPr lang="fr-FR"/>
            </a:br>
            <a:endParaRPr lang="fr-FR"/>
          </a:p>
          <a:p>
            <a:pPr hangingPunct="1">
              <a:lnSpc>
                <a:spcPct val="100000"/>
              </a:lnSpc>
              <a:spcBef>
                <a:spcPts val="363"/>
              </a:spcBef>
              <a:buFont typeface="Arial" panose="020B0604020202020204" pitchFamily="34" charset="0"/>
              <a:buChar char="•"/>
            </a:pPr>
            <a:r>
              <a:rPr lang="fr-FR"/>
              <a:t>Envoi des dossiers de candidatures auprès des universités partenaires avant décembre</a:t>
            </a:r>
            <a:br>
              <a:rPr lang="fr-FR"/>
            </a:br>
            <a:endParaRPr lang="fr-FR"/>
          </a:p>
          <a:p>
            <a:pPr hangingPunct="1">
              <a:lnSpc>
                <a:spcPct val="100000"/>
              </a:lnSpc>
              <a:spcBef>
                <a:spcPts val="363"/>
              </a:spcBef>
              <a:buFont typeface="Arial" panose="020B0604020202020204" pitchFamily="34" charset="0"/>
              <a:buChar char="•"/>
            </a:pPr>
            <a:r>
              <a:rPr lang="fr-FR"/>
              <a:t>Départ en université partenaire entre fin janvier et début avril 2023.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71488" y="344488"/>
            <a:ext cx="5915025" cy="950912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r>
              <a:rPr lang="fr-FR" sz="2400" b="1">
                <a:solidFill>
                  <a:srgbClr val="00B57B"/>
                </a:solidFill>
                <a:latin typeface="Arial" panose="020B0604020202020204" pitchFamily="34" charset="0"/>
              </a:rPr>
              <a:t>Semestre d’études à l’étranger</a:t>
            </a: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88913" y="1095375"/>
            <a:ext cx="6430962" cy="373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363"/>
              </a:spcBef>
            </a:pPr>
            <a:r>
              <a:rPr lang="fr-FR" b="1">
                <a:solidFill>
                  <a:srgbClr val="00B57B"/>
                </a:solidFill>
              </a:rPr>
              <a:t>La mobilité étudiante après la 2A :</a:t>
            </a:r>
            <a:r>
              <a:rPr lang="fr-FR" sz="1600"/>
              <a:t/>
            </a:r>
            <a:br>
              <a:rPr lang="fr-FR" sz="1600"/>
            </a:br>
            <a:endParaRPr lang="fr-FR" sz="1600"/>
          </a:p>
          <a:p>
            <a:pPr hangingPunct="1">
              <a:lnSpc>
                <a:spcPct val="100000"/>
              </a:lnSpc>
              <a:spcBef>
                <a:spcPts val="325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/>
              <a:t>Présentation sur les départs en université partenaire dans le cadre du CEI, de la 3A, d’un double diplôme : à venir vers novembre 2023.</a:t>
            </a:r>
          </a:p>
          <a:p>
            <a:pPr hangingPunct="1">
              <a:lnSpc>
                <a:spcPct val="100000"/>
              </a:lnSpc>
              <a:spcBef>
                <a:spcPts val="325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/>
              <a:t>Ouverture de la campagne de candidatures pour les départs en université partenaire dans le cadre du CEI, 3A, double diplôme : en décembre 2023. </a:t>
            </a:r>
          </a:p>
          <a:p>
            <a:pPr hangingPunct="1">
              <a:lnSpc>
                <a:spcPct val="100000"/>
              </a:lnSpc>
              <a:spcBef>
                <a:spcPts val="325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/>
              <a:t>Sélection pour les départs en université partenaire dans le cadre du CEI, de la 3A, en double diplôme : février 2024.</a:t>
            </a:r>
          </a:p>
          <a:p>
            <a:pPr hangingPunct="1">
              <a:lnSpc>
                <a:spcPct val="100000"/>
              </a:lnSpc>
              <a:spcBef>
                <a:spcPts val="325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/>
              <a:t>Montage des dossiers de candidature auprès des universités partenaires : à partir de février 2024.</a:t>
            </a:r>
          </a:p>
          <a:p>
            <a:pPr hangingPunct="1">
              <a:lnSpc>
                <a:spcPct val="100000"/>
              </a:lnSpc>
              <a:spcBef>
                <a:spcPts val="325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sz="1600">
                <a:ea typeface="ＭＳ Ｐゴシック" panose="020B0600070205080204" pitchFamily="34" charset="-128"/>
              </a:rPr>
              <a:t>Contact : Mme Vanny Chim </a:t>
            </a:r>
            <a:r>
              <a:rPr lang="fr-FR" sz="1600">
                <a:solidFill>
                  <a:srgbClr val="00B57B"/>
                </a:solidFill>
                <a:ea typeface="ＭＳ Ｐゴシック" panose="020B0600070205080204" pitchFamily="34" charset="-128"/>
              </a:rPr>
              <a:t>vanny.chim@agroparistech.fr</a:t>
            </a:r>
            <a:r>
              <a:rPr lang="fr-FR" sz="1600">
                <a:ea typeface="ＭＳ Ｐゴシック" panose="020B0600070205080204" pitchFamily="34" charset="-128"/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4813" y="527050"/>
            <a:ext cx="2716212" cy="70485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r>
              <a:rPr lang="fr-FR" sz="2000" b="1">
                <a:solidFill>
                  <a:srgbClr val="00B57B"/>
                </a:solidFill>
                <a:latin typeface="Arial" panose="020B0604020202020204" pitchFamily="34" charset="0"/>
              </a:rPr>
              <a:t>La DEP de Nancy</a:t>
            </a: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534988" y="1504950"/>
            <a:ext cx="1873250" cy="158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fr-FR" sz="1400" b="1">
                <a:solidFill>
                  <a:srgbClr val="0070C0"/>
                </a:solidFill>
                <a:ea typeface="ＭＳ Ｐゴシック" panose="020B0600070205080204" pitchFamily="34" charset="-128"/>
              </a:rPr>
              <a:t>Michèle Besançon</a:t>
            </a:r>
          </a:p>
          <a:p>
            <a:pPr hangingPunct="1">
              <a:lnSpc>
                <a:spcPct val="100000"/>
              </a:lnSpc>
            </a:pPr>
            <a:endParaRPr lang="fr-FR" sz="1400" b="1">
              <a:solidFill>
                <a:srgbClr val="0070C0"/>
              </a:solidFill>
              <a:ea typeface="ＭＳ Ｐゴシック" panose="020B0600070205080204" pitchFamily="34" charset="-128"/>
            </a:endParaRPr>
          </a:p>
          <a:p>
            <a:pPr hangingPunct="1">
              <a:lnSpc>
                <a:spcPct val="100000"/>
              </a:lnSpc>
            </a:pPr>
            <a:r>
              <a:rPr lang="fr-FR" sz="1400">
                <a:solidFill>
                  <a:srgbClr val="0070C0"/>
                </a:solidFill>
                <a:ea typeface="ＭＳ Ｐゴシック" panose="020B0600070205080204" pitchFamily="34" charset="-128"/>
              </a:rPr>
              <a:t>Inscriptions et cartes</a:t>
            </a:r>
          </a:p>
          <a:p>
            <a:pPr hangingPunct="1">
              <a:lnSpc>
                <a:spcPct val="100000"/>
              </a:lnSpc>
            </a:pPr>
            <a:r>
              <a:rPr lang="fr-FR" sz="1400">
                <a:solidFill>
                  <a:srgbClr val="0070C0"/>
                </a:solidFill>
                <a:ea typeface="ＭＳ Ｐゴシック" panose="020B0600070205080204" pitchFamily="34" charset="-128"/>
              </a:rPr>
              <a:t>Gestion ing2A</a:t>
            </a:r>
          </a:p>
          <a:p>
            <a:pPr hangingPunct="1">
              <a:lnSpc>
                <a:spcPct val="100000"/>
              </a:lnSpc>
            </a:pPr>
            <a:r>
              <a:rPr lang="fr-FR" sz="1400">
                <a:solidFill>
                  <a:srgbClr val="0070C0"/>
                </a:solidFill>
                <a:ea typeface="ＭＳ Ｐゴシック" panose="020B0600070205080204" pitchFamily="34" charset="-128"/>
              </a:rPr>
              <a:t>Élections étudiantes</a:t>
            </a:r>
          </a:p>
          <a:p>
            <a:pPr hangingPunct="1">
              <a:lnSpc>
                <a:spcPct val="100000"/>
              </a:lnSpc>
            </a:pPr>
            <a:r>
              <a:rPr lang="fr-FR" sz="1400">
                <a:solidFill>
                  <a:srgbClr val="0070C0"/>
                </a:solidFill>
                <a:ea typeface="ＭＳ Ｐゴシック" panose="020B0600070205080204" pitchFamily="34" charset="-128"/>
              </a:rPr>
              <a:t>Accidents du travail</a:t>
            </a:r>
          </a:p>
          <a:p>
            <a:pPr hangingPunct="1">
              <a:lnSpc>
                <a:spcPct val="100000"/>
              </a:lnSpc>
            </a:pPr>
            <a:r>
              <a:rPr lang="fr-FR" sz="1400">
                <a:solidFill>
                  <a:srgbClr val="0070C0"/>
                </a:solidFill>
                <a:ea typeface="ＭＳ Ｐゴシック" panose="020B0600070205080204" pitchFamily="34" charset="-128"/>
              </a:rPr>
              <a:t>Bourses et aides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305050" y="1020763"/>
            <a:ext cx="1928813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fr-FR" sz="1400" b="1">
                <a:solidFill>
                  <a:srgbClr val="007F80"/>
                </a:solidFill>
                <a:ea typeface="ＭＳ Ｐゴシック" panose="020B0600070205080204" pitchFamily="34" charset="-128"/>
              </a:rPr>
              <a:t>Christophe Voreux</a:t>
            </a:r>
          </a:p>
          <a:p>
            <a:pPr algn="ctr" hangingPunct="1">
              <a:lnSpc>
                <a:spcPct val="100000"/>
              </a:lnSpc>
            </a:pPr>
            <a:r>
              <a:rPr lang="fr-FR" sz="1400">
                <a:solidFill>
                  <a:srgbClr val="007F80"/>
                </a:solidFill>
                <a:ea typeface="ＭＳ Ｐゴシック" panose="020B0600070205080204" pitchFamily="34" charset="-128"/>
              </a:rPr>
              <a:t>Directeur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270375" y="1511300"/>
            <a:ext cx="191770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fr-FR" sz="1400" b="1">
                <a:solidFill>
                  <a:srgbClr val="9637BC"/>
                </a:solidFill>
                <a:ea typeface="ＭＳ Ｐゴシック" panose="020B0600070205080204" pitchFamily="34" charset="-128"/>
              </a:rPr>
              <a:t>Lucile Gurdak</a:t>
            </a:r>
          </a:p>
          <a:p>
            <a:pPr hangingPunct="1">
              <a:lnSpc>
                <a:spcPct val="100000"/>
              </a:lnSpc>
            </a:pPr>
            <a:endParaRPr lang="fr-FR" sz="1400">
              <a:solidFill>
                <a:srgbClr val="9637BC"/>
              </a:solidFill>
              <a:ea typeface="ＭＳ Ｐゴシック" panose="020B0600070205080204" pitchFamily="34" charset="-128"/>
            </a:endParaRPr>
          </a:p>
          <a:p>
            <a:pPr hangingPunct="1">
              <a:lnSpc>
                <a:spcPct val="100000"/>
              </a:lnSpc>
            </a:pPr>
            <a:r>
              <a:rPr lang="fr-FR" sz="1400">
                <a:solidFill>
                  <a:srgbClr val="9637BC"/>
                </a:solidFill>
                <a:ea typeface="ＭＳ Ｐゴシック" panose="020B0600070205080204" pitchFamily="34" charset="-128"/>
              </a:rPr>
              <a:t>Emploi du temps 2A</a:t>
            </a:r>
          </a:p>
          <a:p>
            <a:pPr hangingPunct="1">
              <a:lnSpc>
                <a:spcPct val="100000"/>
              </a:lnSpc>
            </a:pPr>
            <a:r>
              <a:rPr lang="fr-FR" sz="1400">
                <a:solidFill>
                  <a:srgbClr val="9637BC"/>
                </a:solidFill>
                <a:ea typeface="ＭＳ Ｐゴシック" panose="020B0600070205080204" pitchFamily="34" charset="-128"/>
              </a:rPr>
              <a:t>Langues</a:t>
            </a:r>
          </a:p>
          <a:p>
            <a:pPr hangingPunct="1">
              <a:lnSpc>
                <a:spcPct val="100000"/>
              </a:lnSpc>
            </a:pPr>
            <a:r>
              <a:rPr lang="fr-FR" sz="1400">
                <a:solidFill>
                  <a:srgbClr val="9637BC"/>
                </a:solidFill>
                <a:ea typeface="ＭＳ Ｐゴシック" panose="020B0600070205080204" pitchFamily="34" charset="-128"/>
              </a:rPr>
              <a:t>Sports</a:t>
            </a:r>
          </a:p>
          <a:p>
            <a:pPr hangingPunct="1">
              <a:lnSpc>
                <a:spcPct val="100000"/>
              </a:lnSpc>
            </a:pPr>
            <a:r>
              <a:rPr lang="fr-FR" sz="1400">
                <a:solidFill>
                  <a:srgbClr val="9637BC"/>
                </a:solidFill>
                <a:ea typeface="ＭＳ Ｐゴシック" panose="020B0600070205080204" pitchFamily="34" charset="-128"/>
              </a:rPr>
              <a:t>Ordres de mission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528888" y="1509713"/>
            <a:ext cx="170497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fr-FR" sz="1400" b="1">
                <a:solidFill>
                  <a:srgbClr val="C00000"/>
                </a:solidFill>
              </a:rPr>
              <a:t>Laetitia Thiriet</a:t>
            </a:r>
          </a:p>
          <a:p>
            <a:pPr hangingPunct="1">
              <a:lnSpc>
                <a:spcPct val="100000"/>
              </a:lnSpc>
            </a:pPr>
            <a:endParaRPr lang="fr-FR" sz="1400">
              <a:solidFill>
                <a:srgbClr val="C00000"/>
              </a:solidFill>
            </a:endParaRPr>
          </a:p>
          <a:p>
            <a:pPr hangingPunct="1">
              <a:lnSpc>
                <a:spcPct val="100000"/>
              </a:lnSpc>
            </a:pPr>
            <a:r>
              <a:rPr lang="fr-FR" sz="1400">
                <a:solidFill>
                  <a:srgbClr val="C00000"/>
                </a:solidFill>
              </a:rPr>
              <a:t>Gestion M1</a:t>
            </a:r>
          </a:p>
          <a:p>
            <a:pPr hangingPunct="1">
              <a:lnSpc>
                <a:spcPct val="100000"/>
              </a:lnSpc>
            </a:pPr>
            <a:r>
              <a:rPr lang="fr-FR" sz="1400">
                <a:solidFill>
                  <a:srgbClr val="C00000"/>
                </a:solidFill>
              </a:rPr>
              <a:t>Gestion M2</a:t>
            </a:r>
          </a:p>
          <a:p>
            <a:pPr hangingPunct="1">
              <a:lnSpc>
                <a:spcPct val="100000"/>
              </a:lnSpc>
            </a:pPr>
            <a:r>
              <a:rPr lang="fr-FR" sz="1400">
                <a:solidFill>
                  <a:srgbClr val="C00000"/>
                </a:solidFill>
              </a:rPr>
              <a:t>Gestion ing3A</a:t>
            </a:r>
          </a:p>
          <a:p>
            <a:pPr hangingPunct="1">
              <a:lnSpc>
                <a:spcPct val="100000"/>
              </a:lnSpc>
            </a:pPr>
            <a:r>
              <a:rPr lang="fr-FR" sz="1400">
                <a:solidFill>
                  <a:srgbClr val="C00000"/>
                </a:solidFill>
              </a:rPr>
              <a:t>Élèves étrangers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76213" y="3075806"/>
            <a:ext cx="6589712" cy="202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fr-FR" sz="1400" i="1" dirty="0">
                <a:solidFill>
                  <a:srgbClr val="7E5724"/>
                </a:solidFill>
                <a:ea typeface="ＭＳ Ｐゴシック" panose="020B0600070205080204" pitchFamily="34" charset="-128"/>
              </a:rPr>
              <a:t>Également :</a:t>
            </a:r>
          </a:p>
          <a:p>
            <a:pPr marL="268288" hangingPunct="1">
              <a:lnSpc>
                <a:spcPct val="100000"/>
              </a:lnSpc>
            </a:pPr>
            <a:r>
              <a:rPr lang="fr-FR" sz="1400" b="1" dirty="0">
                <a:solidFill>
                  <a:srgbClr val="7E5724"/>
                </a:solidFill>
                <a:ea typeface="ＭＳ Ｐゴシック" panose="020B0600070205080204" pitchFamily="34" charset="-128"/>
              </a:rPr>
              <a:t>Anne-Sophie Simon</a:t>
            </a:r>
            <a:r>
              <a:rPr lang="fr-FR" sz="1400" dirty="0">
                <a:solidFill>
                  <a:srgbClr val="7E5724"/>
                </a:solidFill>
                <a:ea typeface="ＭＳ Ｐゴシック" panose="020B0600070205080204" pitchFamily="34" charset="-128"/>
              </a:rPr>
              <a:t> Vie étudiante</a:t>
            </a:r>
          </a:p>
          <a:p>
            <a:pPr marL="268288" hangingPunct="1">
              <a:lnSpc>
                <a:spcPct val="100000"/>
              </a:lnSpc>
            </a:pPr>
            <a:r>
              <a:rPr lang="fr-FR" sz="1400" b="1" dirty="0">
                <a:solidFill>
                  <a:srgbClr val="7E5724"/>
                </a:solidFill>
                <a:ea typeface="ＭＳ Ｐゴシック" panose="020B0600070205080204" pitchFamily="34" charset="-128"/>
              </a:rPr>
              <a:t>David Sébastien</a:t>
            </a:r>
            <a:r>
              <a:rPr lang="fr-FR" sz="1400" dirty="0">
                <a:solidFill>
                  <a:srgbClr val="7E5724"/>
                </a:solidFill>
                <a:ea typeface="ＭＳ Ｐゴシック" panose="020B0600070205080204" pitchFamily="34" charset="-128"/>
              </a:rPr>
              <a:t> Logistique</a:t>
            </a:r>
          </a:p>
          <a:p>
            <a:pPr marL="268288" hangingPunct="1">
              <a:lnSpc>
                <a:spcPct val="100000"/>
              </a:lnSpc>
            </a:pPr>
            <a:r>
              <a:rPr lang="fr-FR" sz="1400" b="1" dirty="0">
                <a:solidFill>
                  <a:srgbClr val="7E5724"/>
                </a:solidFill>
                <a:ea typeface="ＭＳ Ｐゴシック" panose="020B0600070205080204" pitchFamily="34" charset="-128"/>
              </a:rPr>
              <a:t>Laurent Vinet</a:t>
            </a:r>
            <a:r>
              <a:rPr lang="fr-FR" sz="1400" dirty="0">
                <a:solidFill>
                  <a:srgbClr val="7E5724"/>
                </a:solidFill>
                <a:ea typeface="ＭＳ Ｐゴシック" panose="020B0600070205080204" pitchFamily="34" charset="-128"/>
              </a:rPr>
              <a:t> Véhicules</a:t>
            </a:r>
          </a:p>
          <a:p>
            <a:pPr marL="268288" hangingPunct="1">
              <a:lnSpc>
                <a:spcPct val="100000"/>
              </a:lnSpc>
            </a:pPr>
            <a:r>
              <a:rPr lang="fr-FR" sz="1400" b="1" dirty="0">
                <a:solidFill>
                  <a:srgbClr val="7E5724"/>
                </a:solidFill>
                <a:ea typeface="ＭＳ Ｐゴシック" panose="020B0600070205080204" pitchFamily="34" charset="-128"/>
              </a:rPr>
              <a:t>Christel Da Mota</a:t>
            </a:r>
            <a:r>
              <a:rPr lang="fr-FR" sz="1400" dirty="0">
                <a:solidFill>
                  <a:srgbClr val="7E5724"/>
                </a:solidFill>
                <a:ea typeface="ＭＳ Ｐゴシック" panose="020B0600070205080204" pitchFamily="34" charset="-128"/>
              </a:rPr>
              <a:t> Accueil rue Girardet, frais des déplacements, badges</a:t>
            </a:r>
          </a:p>
          <a:p>
            <a:pPr marL="268288" hangingPunct="1">
              <a:lnSpc>
                <a:spcPct val="100000"/>
              </a:lnSpc>
            </a:pPr>
            <a:r>
              <a:rPr lang="fr-FR" sz="1400" b="1" dirty="0">
                <a:solidFill>
                  <a:srgbClr val="7E5724"/>
                </a:solidFill>
                <a:ea typeface="ＭＳ Ｐゴシック" panose="020B0600070205080204" pitchFamily="34" charset="-128"/>
              </a:rPr>
              <a:t>Anne-Sophie Nowak</a:t>
            </a:r>
            <a:r>
              <a:rPr lang="fr-FR" sz="1400" dirty="0">
                <a:solidFill>
                  <a:srgbClr val="7E5724"/>
                </a:solidFill>
                <a:ea typeface="ＭＳ Ｐゴシック" panose="020B0600070205080204" pitchFamily="34" charset="-128"/>
              </a:rPr>
              <a:t> Locations à la résidence, loyers</a:t>
            </a:r>
          </a:p>
          <a:p>
            <a:pPr marL="268288" hangingPunct="1">
              <a:lnSpc>
                <a:spcPct val="100000"/>
              </a:lnSpc>
            </a:pPr>
            <a:r>
              <a:rPr lang="fr-FR" sz="1400" b="1" dirty="0">
                <a:solidFill>
                  <a:srgbClr val="7E5724"/>
                </a:solidFill>
                <a:ea typeface="ＭＳ Ｐゴシック" panose="020B0600070205080204" pitchFamily="34" charset="-128"/>
              </a:rPr>
              <a:t>Christophe Goursaud</a:t>
            </a:r>
            <a:r>
              <a:rPr lang="fr-FR" sz="1400" dirty="0">
                <a:solidFill>
                  <a:srgbClr val="7E5724"/>
                </a:solidFill>
                <a:ea typeface="ＭＳ Ｐゴシック" panose="020B0600070205080204" pitchFamily="34" charset="-128"/>
              </a:rPr>
              <a:t> Gardien de la résidence Saint-Georges</a:t>
            </a:r>
          </a:p>
          <a:p>
            <a:pPr marL="268288" hangingPunct="1">
              <a:lnSpc>
                <a:spcPct val="100000"/>
              </a:lnSpc>
            </a:pPr>
            <a:r>
              <a:rPr lang="fr-FR" sz="1400" b="1" dirty="0">
                <a:solidFill>
                  <a:srgbClr val="7E5724"/>
                </a:solidFill>
                <a:ea typeface="ＭＳ Ｐゴシック" panose="020B0600070205080204" pitchFamily="34" charset="-128"/>
              </a:rPr>
              <a:t>Christine Lahais</a:t>
            </a:r>
            <a:r>
              <a:rPr lang="fr-FR" sz="1400" dirty="0">
                <a:solidFill>
                  <a:srgbClr val="7E5724"/>
                </a:solidFill>
                <a:ea typeface="ＭＳ Ｐゴシック" panose="020B0600070205080204" pitchFamily="34" charset="-128"/>
              </a:rPr>
              <a:t> Reprographie, matériel vidéo, matériel de terrain, salles</a:t>
            </a:r>
          </a:p>
          <a:p>
            <a:pPr marL="268288" hangingPunct="1">
              <a:lnSpc>
                <a:spcPct val="100000"/>
              </a:lnSpc>
            </a:pPr>
            <a:r>
              <a:rPr lang="fr-FR" sz="1400" b="1" dirty="0">
                <a:solidFill>
                  <a:srgbClr val="7E5724"/>
                </a:solidFill>
                <a:ea typeface="ＭＳ Ｐゴシック" panose="020B0600070205080204" pitchFamily="34" charset="-128"/>
              </a:rPr>
              <a:t>Bernard Noël</a:t>
            </a:r>
            <a:r>
              <a:rPr lang="fr-FR" sz="1400" dirty="0">
                <a:solidFill>
                  <a:srgbClr val="7E5724"/>
                </a:solidFill>
                <a:ea typeface="ＭＳ Ｐゴシック" panose="020B0600070205080204" pitchFamily="34" charset="-128"/>
              </a:rPr>
              <a:t> Entretien du parc, ronde de surveillance</a:t>
            </a:r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176213" y="600075"/>
            <a:ext cx="6138862" cy="2506663"/>
          </a:xfrm>
          <a:custGeom>
            <a:avLst/>
            <a:gdLst>
              <a:gd name="G0" fmla="+- 0 0 11971"/>
              <a:gd name="G1" fmla="+- 32767 0 11971"/>
              <a:gd name="G2" fmla="?: G1 11971 32767"/>
              <a:gd name="G3" fmla="?: G0 0 G1"/>
              <a:gd name="G4" fmla="min 17052 6962"/>
              <a:gd name="G5" fmla="*/ G4 G3 1"/>
              <a:gd name="G6" fmla="*/ G5 1 32767"/>
              <a:gd name="G7" fmla="+- 17052 0 G6"/>
              <a:gd name="G8" fmla="+- 6962 0 G6"/>
              <a:gd name="G9" fmla="*/ G6 29289 1"/>
              <a:gd name="G10" fmla="*/ G9 1 32767"/>
              <a:gd name="G11" fmla="+- 17052 0 G10"/>
              <a:gd name="G12" fmla="+- 6962 0 G10"/>
              <a:gd name="G13" fmla="*/ 17052 1 2"/>
              <a:gd name="G14" fmla="*/ 6962 1 2"/>
              <a:gd name="G15" fmla="+- 6962 0 0"/>
              <a:gd name="G16" fmla="+- 17052 0 0"/>
              <a:gd name="G17" fmla="+- 180 0 0"/>
              <a:gd name="G18" fmla="+- 90 0 0"/>
              <a:gd name="G19" fmla="+- 270 0 0"/>
              <a:gd name="G20" fmla="+- 90 0 0"/>
              <a:gd name="G21" fmla="+- 0 0 0"/>
              <a:gd name="G22" fmla="+- 90 0 0"/>
              <a:gd name="G23" fmla="+- 90 0 0"/>
              <a:gd name="G24" fmla="+- 9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4419"/>
                </a:moveTo>
                <a:lnTo>
                  <a:pt x="4419" y="4419"/>
                </a:lnTo>
                <a:lnTo>
                  <a:pt x="180" y="90"/>
                </a:lnTo>
                <a:lnTo>
                  <a:pt x="12633" y="0"/>
                </a:lnTo>
                <a:lnTo>
                  <a:pt x="4419" y="4419"/>
                </a:lnTo>
                <a:lnTo>
                  <a:pt x="270" y="90"/>
                </a:lnTo>
                <a:lnTo>
                  <a:pt x="17052" y="2543"/>
                </a:lnTo>
                <a:lnTo>
                  <a:pt x="4419" y="4419"/>
                </a:lnTo>
                <a:close/>
              </a:path>
            </a:pathLst>
          </a:custGeom>
          <a:noFill/>
          <a:ln w="9360" cap="flat">
            <a:solidFill>
              <a:srgbClr val="00B57B"/>
            </a:solidFill>
            <a:round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71488" y="720725"/>
            <a:ext cx="5915025" cy="70485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r>
              <a:rPr lang="fr-FR" sz="2400" b="1">
                <a:solidFill>
                  <a:srgbClr val="00B57B"/>
                </a:solidFill>
                <a:latin typeface="Arial" panose="020B0604020202020204" pitchFamily="34" charset="0"/>
              </a:rPr>
              <a:t>Et aussi</a:t>
            </a: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71488" y="1541463"/>
            <a:ext cx="5915025" cy="243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600" b="1">
                <a:ea typeface="ＭＳ Ｐゴシック" panose="020B0600070205080204" pitchFamily="34" charset="-128"/>
              </a:rPr>
              <a:t> Hygiène et sécurité sur le centre </a:t>
            </a:r>
            <a:r>
              <a:rPr lang="fr-FR" sz="1600">
                <a:ea typeface="ＭＳ Ｐゴシック" panose="020B0600070205080204" pitchFamily="34" charset="-128"/>
              </a:rPr>
              <a:t>: l’assistant de prévention est Laurent Vinet. Exercices incendies dans le courant de l’année, évacuation des salles à faire </a:t>
            </a:r>
            <a:r>
              <a:rPr lang="fr-FR" sz="1600" i="1">
                <a:ea typeface="ＭＳ Ｐゴシック" panose="020B0600070205080204" pitchFamily="34" charset="-128"/>
              </a:rPr>
              <a:t>dans l’ordre</a:t>
            </a:r>
            <a:r>
              <a:rPr lang="fr-FR" sz="1600">
                <a:ea typeface="ＭＳ Ｐゴシック" panose="020B0600070205080204" pitchFamily="34" charset="-128"/>
              </a:rPr>
              <a:t> ; rejoindre le point de rassemblement.</a:t>
            </a:r>
            <a:br>
              <a:rPr lang="fr-FR" sz="1600">
                <a:ea typeface="ＭＳ Ｐゴシック" panose="020B0600070205080204" pitchFamily="34" charset="-128"/>
              </a:rPr>
            </a:br>
            <a:endParaRPr lang="fr-FR" sz="1600">
              <a:ea typeface="ＭＳ Ｐゴシック" panose="020B0600070205080204" pitchFamily="34" charset="-128"/>
            </a:endParaRPr>
          </a:p>
          <a:p>
            <a:pPr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600" b="1">
                <a:ea typeface="ＭＳ Ｐゴシック" panose="020B0600070205080204" pitchFamily="34" charset="-128"/>
              </a:rPr>
              <a:t> Accès aux restaurants du CROUS </a:t>
            </a:r>
            <a:r>
              <a:rPr lang="fr-FR" sz="1600">
                <a:ea typeface="ＭＳ Ｐゴシック" panose="020B0600070205080204" pitchFamily="34" charset="-128"/>
              </a:rPr>
              <a:t>: </a:t>
            </a:r>
            <a:br>
              <a:rPr lang="fr-FR" sz="1600">
                <a:ea typeface="ＭＳ Ｐゴシック" panose="020B0600070205080204" pitchFamily="34" charset="-128"/>
              </a:rPr>
            </a:br>
            <a:r>
              <a:rPr lang="fr-FR" sz="1600">
                <a:ea typeface="ＭＳ Ｐゴシック" panose="020B0600070205080204" pitchFamily="34" charset="-128"/>
              </a:rPr>
              <a:t>Votre carte d’étudiant est liée à un compte Izly. Le Crous Lorraine utilise ce système. Voir Michèle Besançon si problème.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48680" y="472986"/>
            <a:ext cx="6309320" cy="1200329"/>
          </a:xfrm>
          <a:ln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r>
              <a:rPr lang="fr-FR" sz="2400" b="1" dirty="0">
                <a:solidFill>
                  <a:srgbClr val="00B57B"/>
                </a:solidFill>
                <a:latin typeface="Arial" panose="020B0604020202020204" pitchFamily="34" charset="0"/>
              </a:rPr>
              <a:t>Plagiat </a:t>
            </a:r>
            <a:r>
              <a:rPr lang="fr-FR" sz="2400" b="1" dirty="0" smtClean="0">
                <a:solidFill>
                  <a:srgbClr val="00B57B"/>
                </a:solidFill>
                <a:latin typeface="Arial" panose="020B0604020202020204" pitchFamily="34" charset="0"/>
              </a:rPr>
              <a:t/>
            </a:r>
            <a:br>
              <a:rPr lang="fr-FR" sz="2400" b="1" dirty="0" smtClean="0">
                <a:solidFill>
                  <a:srgbClr val="00B57B"/>
                </a:solidFill>
                <a:latin typeface="Arial" panose="020B0604020202020204" pitchFamily="34" charset="0"/>
              </a:rPr>
            </a:br>
            <a:r>
              <a:rPr lang="fr-FR" sz="2400" b="1" dirty="0" smtClean="0">
                <a:solidFill>
                  <a:srgbClr val="00B57B"/>
                </a:solidFill>
                <a:latin typeface="Arial" panose="020B0604020202020204" pitchFamily="34" charset="0"/>
              </a:rPr>
              <a:t>et </a:t>
            </a:r>
            <a:br>
              <a:rPr lang="fr-FR" sz="2400" b="1" dirty="0" smtClean="0">
                <a:solidFill>
                  <a:srgbClr val="00B57B"/>
                </a:solidFill>
                <a:latin typeface="Arial" panose="020B0604020202020204" pitchFamily="34" charset="0"/>
              </a:rPr>
            </a:br>
            <a:r>
              <a:rPr lang="fr-FR" sz="2400" b="1" dirty="0" smtClean="0">
                <a:solidFill>
                  <a:srgbClr val="00B57B"/>
                </a:solidFill>
                <a:latin typeface="Arial" panose="020B0604020202020204" pitchFamily="34" charset="0"/>
              </a:rPr>
              <a:t>Intelligence artificielle conversationnelle</a:t>
            </a:r>
            <a:endParaRPr lang="fr-FR" sz="2400" b="1" dirty="0">
              <a:solidFill>
                <a:srgbClr val="00B57B"/>
              </a:solidFill>
              <a:latin typeface="Arial" panose="020B0604020202020204" pitchFamily="34" charset="0"/>
            </a:endParaRP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561477" y="1923678"/>
            <a:ext cx="5915025" cy="2847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fr-FR" sz="1600" b="1" dirty="0" smtClean="0"/>
              <a:t>Aucune </a:t>
            </a:r>
            <a:r>
              <a:rPr lang="fr-FR" sz="1600" b="1" dirty="0"/>
              <a:t>directive des établissements français d’enseignement à ce sujet pour le </a:t>
            </a:r>
            <a:r>
              <a:rPr lang="fr-FR" sz="1600" b="1" dirty="0" smtClean="0"/>
              <a:t>moment </a:t>
            </a:r>
          </a:p>
          <a:p>
            <a:endParaRPr lang="fr-FR" sz="1600" dirty="0"/>
          </a:p>
          <a:p>
            <a:pPr>
              <a:lnSpc>
                <a:spcPct val="120000"/>
              </a:lnSpc>
            </a:pPr>
            <a:r>
              <a:rPr lang="fr-FR" sz="1600" dirty="0" smtClean="0"/>
              <a:t>Une </a:t>
            </a:r>
            <a:r>
              <a:rPr lang="fr-FR" sz="1600" dirty="0"/>
              <a:t>sensibilisation </a:t>
            </a:r>
            <a:r>
              <a:rPr lang="fr-FR" sz="1600" dirty="0" smtClean="0"/>
              <a:t>va </a:t>
            </a:r>
            <a:r>
              <a:rPr lang="fr-FR" sz="1600" dirty="0"/>
              <a:t>être dispensée </a:t>
            </a:r>
            <a:r>
              <a:rPr lang="fr-FR" sz="1600" smtClean="0"/>
              <a:t>à APT aux </a:t>
            </a:r>
            <a:r>
              <a:rPr lang="fr-FR" sz="1600" dirty="0"/>
              <a:t>ing1A</a:t>
            </a:r>
            <a:r>
              <a:rPr lang="fr-FR" sz="1600"/>
              <a:t>. </a:t>
            </a:r>
            <a:endParaRPr lang="fr-FR" sz="1600" smtClean="0"/>
          </a:p>
          <a:p>
            <a:pPr>
              <a:lnSpc>
                <a:spcPct val="120000"/>
              </a:lnSpc>
            </a:pPr>
            <a:r>
              <a:rPr lang="fr-FR" sz="1600" smtClean="0"/>
              <a:t>Trois </a:t>
            </a:r>
            <a:r>
              <a:rPr lang="fr-FR" sz="1600" dirty="0"/>
              <a:t>points </a:t>
            </a:r>
            <a:r>
              <a:rPr lang="fr-FR" sz="1600" dirty="0" smtClean="0"/>
              <a:t>forts</a:t>
            </a:r>
            <a:r>
              <a:rPr lang="fr-FR" sz="1600" dirty="0"/>
              <a:t> : </a:t>
            </a:r>
            <a:endParaRPr lang="fr-FR" sz="1600" dirty="0" smtClean="0"/>
          </a:p>
          <a:p>
            <a:pPr>
              <a:lnSpc>
                <a:spcPct val="120000"/>
              </a:lnSpc>
            </a:pPr>
            <a:r>
              <a:rPr lang="fr-FR" sz="1600" dirty="0" smtClean="0"/>
              <a:t>1</a:t>
            </a:r>
            <a:r>
              <a:rPr lang="fr-FR" sz="1600" dirty="0"/>
              <a:t>) l’étudiant a la responsabilité de vérifier ce qui est généré ; </a:t>
            </a:r>
            <a:endParaRPr lang="fr-FR" sz="1600" dirty="0" smtClean="0"/>
          </a:p>
          <a:p>
            <a:pPr>
              <a:lnSpc>
                <a:spcPct val="120000"/>
              </a:lnSpc>
            </a:pPr>
            <a:r>
              <a:rPr lang="fr-FR" sz="1600" dirty="0" smtClean="0"/>
              <a:t>2</a:t>
            </a:r>
            <a:r>
              <a:rPr lang="fr-FR" sz="1600" dirty="0"/>
              <a:t>) il doit indiquer avec des guillemets et </a:t>
            </a:r>
            <a:r>
              <a:rPr lang="fr-FR" sz="1600" dirty="0" err="1"/>
              <a:t>sourcer</a:t>
            </a:r>
            <a:r>
              <a:rPr lang="fr-FR" sz="1600" dirty="0"/>
              <a:t> explicitement le texte généré qu’il cite ; </a:t>
            </a:r>
            <a:endParaRPr lang="fr-FR" sz="1600" dirty="0" smtClean="0"/>
          </a:p>
          <a:p>
            <a:pPr>
              <a:lnSpc>
                <a:spcPct val="120000"/>
              </a:lnSpc>
            </a:pPr>
            <a:r>
              <a:rPr lang="fr-FR" sz="1600" dirty="0" smtClean="0"/>
              <a:t>3</a:t>
            </a:r>
            <a:r>
              <a:rPr lang="fr-FR" sz="1600" dirty="0"/>
              <a:t>) </a:t>
            </a:r>
            <a:r>
              <a:rPr lang="fr-FR" sz="1600" i="1" dirty="0" err="1" smtClean="0"/>
              <a:t>Compilatio</a:t>
            </a:r>
            <a:r>
              <a:rPr lang="fr-FR" sz="1600" dirty="0" smtClean="0"/>
              <a:t> </a:t>
            </a:r>
            <a:r>
              <a:rPr lang="fr-FR" sz="1600" dirty="0"/>
              <a:t>détecte assez bien les passages générés par une I.A. conversationnelle.</a:t>
            </a:r>
            <a:endParaRPr lang="fr-FR" sz="16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67310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85775" y="411510"/>
            <a:ext cx="5915025" cy="70485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r>
              <a:rPr lang="fr-FR" sz="2400" b="1" dirty="0">
                <a:solidFill>
                  <a:srgbClr val="00B57B"/>
                </a:solidFill>
                <a:latin typeface="Arial" panose="020B0604020202020204" pitchFamily="34" charset="0"/>
              </a:rPr>
              <a:t>Et encore</a:t>
            </a: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255586" y="987574"/>
            <a:ext cx="6485781" cy="326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6289675" indent="-6289675">
              <a:tabLst>
                <a:tab pos="255588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55588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55588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55588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55588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55588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55588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55588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55588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55588" indent="-255588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500" b="1" dirty="0">
                <a:ea typeface="ＭＳ Ｐゴシック" panose="020B0600070205080204" pitchFamily="34" charset="-128"/>
              </a:rPr>
              <a:t>Centre de documentation</a:t>
            </a:r>
            <a:r>
              <a:rPr lang="fr-FR" sz="1500" dirty="0">
                <a:ea typeface="ＭＳ Ｐゴシック" panose="020B0600070205080204" pitchFamily="34" charset="-128"/>
              </a:rPr>
              <a:t> : idéal pour vos recherches bibliographiques avec des documentalistes compétents et disponibles : Toute la science n’est pas sur le web, et le web contient beaucoup de fausse science.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endParaRPr lang="fr-FR" sz="1500" dirty="0">
              <a:ea typeface="ＭＳ Ｐゴシック" panose="020B0600070205080204" pitchFamily="34" charset="-128"/>
            </a:endParaRPr>
          </a:p>
          <a:p>
            <a:pPr marL="255588" indent="-255588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500" b="1" dirty="0">
                <a:ea typeface="ＭＳ Ｐゴシック" panose="020B0600070205080204" pitchFamily="34" charset="-128"/>
              </a:rPr>
              <a:t>Véhicules</a:t>
            </a:r>
            <a:r>
              <a:rPr lang="fr-FR" sz="1500" dirty="0">
                <a:ea typeface="ＭＳ Ｐゴシック" panose="020B0600070205080204" pitchFamily="34" charset="-128"/>
              </a:rPr>
              <a:t> : rendez-vous au garage </a:t>
            </a:r>
            <a:r>
              <a:rPr lang="fr-FR" sz="1500" u="sng" dirty="0">
                <a:ea typeface="ＭＳ Ｐゴシック" panose="020B0600070205080204" pitchFamily="34" charset="-128"/>
              </a:rPr>
              <a:t>en tenue adaptée</a:t>
            </a:r>
            <a:r>
              <a:rPr lang="fr-FR" sz="1500" dirty="0">
                <a:ea typeface="ＭＳ Ｐゴシック" panose="020B0600070205080204" pitchFamily="34" charset="-128"/>
              </a:rPr>
              <a:t> à une sortie en forêt.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endParaRPr lang="fr-FR" sz="1500" dirty="0">
              <a:ea typeface="ＭＳ Ｐゴシック" panose="020B0600070205080204" pitchFamily="34" charset="-128"/>
            </a:endParaRPr>
          </a:p>
          <a:p>
            <a:pPr marL="255588" indent="-255588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500" b="1" dirty="0">
                <a:ea typeface="ＭＳ Ｐゴシック" panose="020B0600070205080204" pitchFamily="34" charset="-128"/>
              </a:rPr>
              <a:t>Bus</a:t>
            </a:r>
            <a:r>
              <a:rPr lang="fr-FR" sz="1500" dirty="0">
                <a:ea typeface="ＭＳ Ｐゴシック" panose="020B0600070205080204" pitchFamily="34" charset="-128"/>
              </a:rPr>
              <a:t> : rendez-vous au portail du 11, rue de l’Île-de-Corse. Ayez une 2</a:t>
            </a:r>
            <a:r>
              <a:rPr lang="fr-FR" sz="1500" baseline="30000" dirty="0">
                <a:ea typeface="ＭＳ Ｐゴシック" panose="020B0600070205080204" pitchFamily="34" charset="-128"/>
              </a:rPr>
              <a:t>e</a:t>
            </a:r>
            <a:r>
              <a:rPr lang="fr-FR" sz="1500" dirty="0">
                <a:ea typeface="ＭＳ Ｐゴシック" panose="020B0600070205080204" pitchFamily="34" charset="-128"/>
              </a:rPr>
              <a:t> paire de chaussures (en plus des chaussures de forêt ou des bottes).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endParaRPr lang="fr-FR" sz="1500" dirty="0">
              <a:ea typeface="ＭＳ Ｐゴシック" panose="020B0600070205080204" pitchFamily="34" charset="-128"/>
            </a:endParaRPr>
          </a:p>
          <a:p>
            <a:pPr marL="255588" indent="-255588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500" b="1" dirty="0">
                <a:ea typeface="ＭＳ Ｐゴシック" panose="020B0600070205080204" pitchFamily="34" charset="-128"/>
              </a:rPr>
              <a:t>Absences</a:t>
            </a:r>
            <a:r>
              <a:rPr lang="fr-FR" sz="1500" dirty="0">
                <a:ea typeface="ＭＳ Ｐゴシック" panose="020B0600070205080204" pitchFamily="34" charset="-128"/>
              </a:rPr>
              <a:t> : soumises à </a:t>
            </a:r>
            <a:r>
              <a:rPr lang="fr-FR" sz="1500" u="sng" dirty="0">
                <a:ea typeface="ＭＳ Ｐゴシック" panose="020B0600070205080204" pitchFamily="34" charset="-128"/>
              </a:rPr>
              <a:t>autorisation</a:t>
            </a:r>
            <a:r>
              <a:rPr lang="fr-FR" sz="1500" dirty="0">
                <a:ea typeface="ＭＳ Ｐゴシック" panose="020B0600070205080204" pitchFamily="34" charset="-128"/>
              </a:rPr>
              <a:t> préalable de la DEP, sans ça : pénalités sur les notes et déconsidération. </a:t>
            </a:r>
            <a:br>
              <a:rPr lang="fr-FR" sz="1500" dirty="0">
                <a:ea typeface="ＭＳ Ｐゴシック" panose="020B0600070205080204" pitchFamily="34" charset="-128"/>
              </a:rPr>
            </a:br>
            <a:r>
              <a:rPr lang="fr-FR" sz="1500" b="1" dirty="0">
                <a:ea typeface="ＭＳ Ｐゴシック" panose="020B0600070205080204" pitchFamily="34" charset="-128"/>
              </a:rPr>
              <a:t>Si absence imprévue</a:t>
            </a:r>
            <a:r>
              <a:rPr lang="fr-FR" sz="1500" dirty="0">
                <a:ea typeface="ＭＳ Ｐゴシック" panose="020B0600070205080204" pitchFamily="34" charset="-128"/>
              </a:rPr>
              <a:t> (ex. accident, maladie), avertir la DEP par mel </a:t>
            </a:r>
            <a:r>
              <a:rPr lang="fr-FR" sz="1500" dirty="0" smtClean="0">
                <a:solidFill>
                  <a:srgbClr val="00B57B"/>
                </a:solidFill>
                <a:ea typeface="ＭＳ Ｐゴシック" panose="020B0600070205080204" pitchFamily="34" charset="-128"/>
              </a:rPr>
              <a:t>depnancy@agroparistech.fr</a:t>
            </a:r>
            <a:r>
              <a:rPr lang="fr-FR" sz="1500" dirty="0" smtClean="0">
                <a:ea typeface="ＭＳ Ｐゴシック" panose="020B0600070205080204" pitchFamily="34" charset="-128"/>
              </a:rPr>
              <a:t> puis </a:t>
            </a:r>
            <a:r>
              <a:rPr lang="fr-FR" sz="1500" dirty="0">
                <a:ea typeface="ＭＳ Ｐゴシック" panose="020B0600070205080204" pitchFamily="34" charset="-128"/>
              </a:rPr>
              <a:t>donner les justificatifs ultérieurement.</a:t>
            </a:r>
          </a:p>
          <a:p>
            <a:pPr hangingPunct="1">
              <a:lnSpc>
                <a:spcPct val="100000"/>
              </a:lnSpc>
              <a:spcBef>
                <a:spcPts val="288"/>
              </a:spcBef>
              <a:buClrTx/>
              <a:buSzTx/>
              <a:buFontTx/>
              <a:buNone/>
            </a:pPr>
            <a:endParaRPr lang="fr-FR" sz="15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71488" y="720725"/>
            <a:ext cx="5915025" cy="70485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r>
              <a:rPr lang="fr-FR" sz="2400" b="1">
                <a:solidFill>
                  <a:srgbClr val="00B57B"/>
                </a:solidFill>
                <a:latin typeface="Arial" panose="020B0604020202020204" pitchFamily="34" charset="0"/>
              </a:rPr>
              <a:t>Prière de vous signaler à la DEP si…</a:t>
            </a:r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471488" y="1541463"/>
            <a:ext cx="5915025" cy="326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5840413" indent="-5840413"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342900" indent="-341313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ea typeface="ＭＳ Ｐゴシック" panose="020B0600070205080204" pitchFamily="34" charset="-128"/>
              </a:rPr>
              <a:t>si vous avez une reconnaissance de handicap, visible ou invisible (vous avez droit à des aménagements pour les examens et les contrôles) ;</a:t>
            </a:r>
          </a:p>
          <a:p>
            <a:pPr marL="342900" indent="-341313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ea typeface="ＭＳ Ｐゴシック" panose="020B0600070205080204" pitchFamily="34" charset="-128"/>
              </a:rPr>
              <a:t>si votre </a:t>
            </a:r>
            <a:r>
              <a:rPr lang="fr-FR" sz="2000" dirty="0" smtClean="0">
                <a:ea typeface="ＭＳ Ｐゴシック" panose="020B0600070205080204" pitchFamily="34" charset="-128"/>
              </a:rPr>
              <a:t>ordinateur </a:t>
            </a:r>
            <a:r>
              <a:rPr lang="fr-FR" sz="2000" dirty="0">
                <a:ea typeface="ＭＳ Ｐゴシック" panose="020B0600070205080204" pitchFamily="34" charset="-128"/>
              </a:rPr>
              <a:t>ne </a:t>
            </a:r>
            <a:r>
              <a:rPr lang="fr-FR" sz="2000" dirty="0" smtClean="0">
                <a:ea typeface="ＭＳ Ｐゴシック" panose="020B0600070205080204" pitchFamily="34" charset="-128"/>
              </a:rPr>
              <a:t>vous suffit </a:t>
            </a:r>
            <a:r>
              <a:rPr lang="fr-FR" sz="2000" dirty="0">
                <a:ea typeface="ＭＳ Ｐゴシック" panose="020B0600070205080204" pitchFamily="34" charset="-128"/>
              </a:rPr>
              <a:t>plus pour l’enseignement.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</a:pPr>
            <a:endParaRPr lang="fr-FR" sz="2000" dirty="0">
              <a:solidFill>
                <a:srgbClr val="00B57B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0650" y="538163"/>
            <a:ext cx="5915025" cy="70485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r>
              <a:rPr lang="fr-FR" sz="2400" b="1" dirty="0">
                <a:solidFill>
                  <a:srgbClr val="00B57B"/>
                </a:solidFill>
                <a:latin typeface="Arial" panose="020B0604020202020204" pitchFamily="34" charset="0"/>
              </a:rPr>
              <a:t>Et aussi</a:t>
            </a: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06388" y="1243013"/>
            <a:ext cx="6008687" cy="363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74625" indent="-174625"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0"/>
              </a:spcBef>
            </a:pPr>
            <a:r>
              <a:rPr lang="fr-FR" sz="2000" dirty="0">
                <a:ea typeface="ＭＳ Ｐゴシック" panose="020B0600070205080204" pitchFamily="34" charset="-128"/>
              </a:rPr>
              <a:t>Si vous êtes intéressés par </a:t>
            </a:r>
            <a:r>
              <a:rPr lang="fr-FR" sz="2000" dirty="0" smtClean="0">
                <a:ea typeface="ＭＳ Ｐゴシック" panose="020B0600070205080204" pitchFamily="34" charset="-128"/>
              </a:rPr>
              <a:t>le </a:t>
            </a:r>
            <a:r>
              <a:rPr lang="fr-FR" sz="2000" dirty="0">
                <a:ea typeface="ＭＳ Ｐゴシック" panose="020B0600070205080204" pitchFamily="34" charset="-128"/>
              </a:rPr>
              <a:t>parcours</a:t>
            </a:r>
            <a:r>
              <a:rPr lang="fr-FR" sz="2000" b="1" dirty="0">
                <a:ea typeface="ＭＳ Ｐゴシック" panose="020B0600070205080204" pitchFamily="34" charset="-128"/>
              </a:rPr>
              <a:t> La recherche et </a:t>
            </a:r>
            <a:r>
              <a:rPr lang="fr-FR" sz="2000" b="1" dirty="0" smtClean="0">
                <a:ea typeface="ＭＳ Ｐゴシック" panose="020B0600070205080204" pitchFamily="34" charset="-128"/>
              </a:rPr>
              <a:t>moi</a:t>
            </a:r>
            <a:r>
              <a:rPr lang="fr-FR" sz="2000" dirty="0" smtClean="0">
                <a:ea typeface="ＭＳ Ｐゴシック" panose="020B0600070205080204" pitchFamily="34" charset="-128"/>
              </a:rPr>
              <a:t>, </a:t>
            </a:r>
            <a:r>
              <a:rPr lang="fr-FR" sz="2000" dirty="0">
                <a:ea typeface="ＭＳ Ｐゴシック" panose="020B0600070205080204" pitchFamily="34" charset="-128"/>
              </a:rPr>
              <a:t>voyez François </a:t>
            </a:r>
            <a:r>
              <a:rPr lang="fr-FR" sz="2000" dirty="0" smtClean="0">
                <a:ea typeface="ＭＳ Ｐゴシック" panose="020B0600070205080204" pitchFamily="34" charset="-128"/>
              </a:rPr>
              <a:t>Lebourgeois,</a:t>
            </a:r>
            <a:endParaRPr lang="fr-FR" sz="2000" dirty="0">
              <a:ea typeface="ＭＳ Ｐゴシック" panose="020B0600070205080204" pitchFamily="34" charset="-128"/>
            </a:endParaRPr>
          </a:p>
          <a:p>
            <a:pPr hangingPunct="1">
              <a:lnSpc>
                <a:spcPct val="100000"/>
              </a:lnSpc>
              <a:spcBef>
                <a:spcPts val="0"/>
              </a:spcBef>
            </a:pPr>
            <a:endParaRPr lang="fr-FR" sz="2000" dirty="0" smtClean="0">
              <a:ea typeface="ＭＳ Ｐゴシック" panose="020B0600070205080204" pitchFamily="34" charset="-128"/>
            </a:endParaRPr>
          </a:p>
          <a:p>
            <a:pPr hangingPunct="1">
              <a:lnSpc>
                <a:spcPct val="100000"/>
              </a:lnSpc>
              <a:spcBef>
                <a:spcPts val="0"/>
              </a:spcBef>
            </a:pPr>
            <a:r>
              <a:rPr lang="fr-FR" sz="2000" dirty="0" smtClean="0">
                <a:ea typeface="ＭＳ Ｐゴシック" panose="020B0600070205080204" pitchFamily="34" charset="-128"/>
              </a:rPr>
              <a:t>Pour</a:t>
            </a:r>
            <a:endParaRPr lang="fr-FR" sz="2000" dirty="0">
              <a:ea typeface="ＭＳ Ｐゴシック" panose="020B0600070205080204" pitchFamily="34" charset="-128"/>
            </a:endParaRPr>
          </a:p>
          <a:p>
            <a:pPr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ea typeface="ＭＳ Ｐゴシック" panose="020B0600070205080204" pitchFamily="34" charset="-128"/>
              </a:rPr>
              <a:t>le concours d’accès au corps des </a:t>
            </a:r>
            <a:r>
              <a:rPr lang="fr-FR" sz="2000" dirty="0" err="1">
                <a:ea typeface="ＭＳ Ｐゴシック" panose="020B0600070205080204" pitchFamily="34" charset="-128"/>
              </a:rPr>
              <a:t>IPEF</a:t>
            </a:r>
            <a:r>
              <a:rPr lang="fr-FR" sz="2000" dirty="0">
                <a:ea typeface="ＭＳ Ｐゴシック" panose="020B0600070205080204" pitchFamily="34" charset="-128"/>
              </a:rPr>
              <a:t> (en 3A),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ea typeface="ＭＳ Ｐゴシック" panose="020B0600070205080204" pitchFamily="34" charset="-128"/>
              </a:rPr>
              <a:t>un double </a:t>
            </a:r>
            <a:r>
              <a:rPr lang="fr-FR" sz="2000" dirty="0" smtClean="0">
                <a:ea typeface="ＭＳ Ｐゴシック" panose="020B0600070205080204" pitchFamily="34" charset="-128"/>
              </a:rPr>
              <a:t>diplôme l’an prochain, </a:t>
            </a:r>
            <a:endParaRPr lang="fr-FR" sz="2000" dirty="0">
              <a:ea typeface="ＭＳ Ｐゴシック" panose="020B0600070205080204" pitchFamily="34" charset="-128"/>
            </a:endParaRPr>
          </a:p>
          <a:p>
            <a:pPr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fr-FR" sz="2000" dirty="0" smtClean="0">
                <a:ea typeface="ＭＳ Ｐゴシック" panose="020B0600070205080204" pitchFamily="34" charset="-128"/>
              </a:rPr>
              <a:t>je pourrai vous orienter.</a:t>
            </a:r>
            <a:endParaRPr lang="fr-FR" sz="2000" dirty="0">
              <a:ea typeface="ＭＳ Ｐゴシック" panose="020B0600070205080204" pitchFamily="34" charset="-128"/>
            </a:endParaRPr>
          </a:p>
          <a:p>
            <a:pPr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endParaRPr lang="fr-FR" sz="2000" i="1" dirty="0">
              <a:ea typeface="ＭＳ Ｐゴシック" panose="020B0600070205080204" pitchFamily="34" charset="-128"/>
            </a:endParaRPr>
          </a:p>
          <a:p>
            <a:pPr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fr-FR" sz="2000" b="1" dirty="0">
                <a:ea typeface="ＭＳ Ｐゴシック" panose="020B0600070205080204" pitchFamily="34" charset="-128"/>
              </a:rPr>
              <a:t>Le Livre sur la place </a:t>
            </a:r>
            <a:r>
              <a:rPr lang="fr-FR" sz="2000" dirty="0">
                <a:ea typeface="ＭＳ Ｐゴシック" panose="020B0600070205080204" pitchFamily="34" charset="-128"/>
              </a:rPr>
              <a:t>: les 8, 9, 10 septembre 2023.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endParaRPr lang="fr-FR" sz="2000" dirty="0">
              <a:solidFill>
                <a:srgbClr val="00B57B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839760" y="3579862"/>
            <a:ext cx="5059362" cy="521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fr-FR" sz="1400" b="1" dirty="0">
                <a:solidFill>
                  <a:schemeClr val="bg1"/>
                </a:solidFill>
              </a:rPr>
              <a:t>Contact : Christophe Voreux, DEP de Nancy</a:t>
            </a:r>
          </a:p>
          <a:p>
            <a:pPr algn="ctr" hangingPunct="1">
              <a:lnSpc>
                <a:spcPct val="100000"/>
              </a:lnSpc>
            </a:pPr>
            <a:r>
              <a:rPr lang="fr-FR" sz="1400" dirty="0">
                <a:solidFill>
                  <a:srgbClr val="00B57B"/>
                </a:solidFill>
              </a:rPr>
              <a:t>christophe.voreux@agroparistech.fr</a:t>
            </a: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839760" y="2499742"/>
            <a:ext cx="5059362" cy="583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fr-FR" sz="3200" dirty="0" smtClean="0">
                <a:solidFill>
                  <a:schemeClr val="bg1"/>
                </a:solidFill>
              </a:rPr>
              <a:t>Bonne </a:t>
            </a:r>
            <a:r>
              <a:rPr lang="fr-FR" sz="3200" dirty="0">
                <a:solidFill>
                  <a:schemeClr val="bg1"/>
                </a:solidFill>
              </a:rPr>
              <a:t>2</a:t>
            </a:r>
            <a:r>
              <a:rPr lang="fr-FR" sz="3200" baseline="30000" dirty="0">
                <a:solidFill>
                  <a:schemeClr val="bg1"/>
                </a:solidFill>
              </a:rPr>
              <a:t>e</a:t>
            </a:r>
            <a:r>
              <a:rPr lang="fr-FR" sz="3200" dirty="0">
                <a:solidFill>
                  <a:schemeClr val="bg1"/>
                </a:solidFill>
              </a:rPr>
              <a:t> année à </a:t>
            </a:r>
            <a:r>
              <a:rPr lang="fr-FR" sz="3200" dirty="0" smtClean="0">
                <a:solidFill>
                  <a:schemeClr val="bg1"/>
                </a:solidFill>
              </a:rPr>
              <a:t>tous.</a:t>
            </a:r>
            <a:endParaRPr lang="fr-FR" sz="3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71488" y="720725"/>
            <a:ext cx="5915025" cy="70485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r>
              <a:rPr lang="fr-FR" sz="2400" b="1">
                <a:solidFill>
                  <a:srgbClr val="00B57B"/>
                </a:solidFill>
                <a:latin typeface="Arial" panose="020B0604020202020204" pitchFamily="34" charset="0"/>
              </a:rPr>
              <a:t>Déroulement de la 2A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38125" y="1377950"/>
            <a:ext cx="6424613" cy="316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358775" indent="-169863"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1200"/>
              </a:spcBef>
            </a:pPr>
            <a:r>
              <a:rPr lang="fr-FR" b="1" dirty="0">
                <a:ea typeface="ＭＳ Ｐゴシック" panose="020B0600070205080204" pitchFamily="34" charset="-128"/>
              </a:rPr>
              <a:t>Éric Lacombe</a:t>
            </a:r>
            <a:r>
              <a:rPr lang="fr-FR" dirty="0">
                <a:ea typeface="ＭＳ Ｐゴシック" panose="020B0600070205080204" pitchFamily="34" charset="-128"/>
              </a:rPr>
              <a:t> :</a:t>
            </a:r>
          </a:p>
          <a:p>
            <a:pPr lvl="2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ea typeface="ＭＳ Ｐゴシック" panose="020B0600070205080204" pitchFamily="34" charset="-128"/>
              </a:rPr>
              <a:t>domaine 1 Nancy </a:t>
            </a:r>
            <a:r>
              <a:rPr lang="fr-FR" sz="1600" dirty="0" smtClean="0">
                <a:ea typeface="ＭＳ Ｐゴシック" panose="020B0600070205080204" pitchFamily="34" charset="-128"/>
              </a:rPr>
              <a:t>Productions </a:t>
            </a:r>
            <a:r>
              <a:rPr lang="fr-FR" sz="1600" dirty="0">
                <a:ea typeface="ＭＳ Ｐゴシック" panose="020B0600070205080204" pitchFamily="34" charset="-128"/>
              </a:rPr>
              <a:t>durables, filières, </a:t>
            </a:r>
            <a:r>
              <a:rPr lang="fr-FR" sz="1600" dirty="0" smtClean="0">
                <a:ea typeface="ＭＳ Ｐゴシック" panose="020B0600070205080204" pitchFamily="34" charset="-128"/>
              </a:rPr>
              <a:t>territoires</a:t>
            </a:r>
            <a:endParaRPr lang="fr-FR" sz="1600" dirty="0">
              <a:ea typeface="ＭＳ Ｐゴシック" panose="020B0600070205080204" pitchFamily="34" charset="-128"/>
            </a:endParaRPr>
          </a:p>
          <a:p>
            <a:pPr lvl="2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ea typeface="ＭＳ Ｐゴシック" panose="020B0600070205080204" pitchFamily="34" charset="-128"/>
              </a:rPr>
              <a:t>parcours </a:t>
            </a:r>
            <a:r>
              <a:rPr lang="fr-FR" sz="1600" dirty="0" smtClean="0">
                <a:ea typeface="ＭＳ Ｐゴシック" panose="020B0600070205080204" pitchFamily="34" charset="-128"/>
              </a:rPr>
              <a:t>Forêt</a:t>
            </a:r>
            <a:endParaRPr lang="fr-FR" sz="1600" dirty="0">
              <a:ea typeface="ＭＳ Ｐゴシック" panose="020B0600070205080204" pitchFamily="34" charset="-128"/>
            </a:endParaRPr>
          </a:p>
          <a:p>
            <a:pPr lvl="2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ea typeface="ＭＳ Ｐゴシック" panose="020B0600070205080204" pitchFamily="34" charset="-128"/>
              </a:rPr>
              <a:t>diplôme en sciences et ingénierie forestière (SIF)</a:t>
            </a:r>
          </a:p>
          <a:p>
            <a:pPr hangingPunct="1">
              <a:lnSpc>
                <a:spcPct val="100000"/>
              </a:lnSpc>
              <a:spcBef>
                <a:spcPts val="1200"/>
              </a:spcBef>
              <a:buClrTx/>
              <a:buSzTx/>
              <a:buFontTx/>
              <a:buNone/>
            </a:pPr>
            <a:r>
              <a:rPr lang="fr-FR" b="1" strike="sngStrike" dirty="0">
                <a:ea typeface="ＭＳ Ｐゴシック" panose="020B0600070205080204" pitchFamily="34" charset="-128"/>
              </a:rPr>
              <a:t>François Lebourgeois</a:t>
            </a:r>
            <a:r>
              <a:rPr lang="fr-FR" dirty="0">
                <a:ea typeface="ＭＳ Ｐゴシック" panose="020B0600070205080204" pitchFamily="34" charset="-128"/>
              </a:rPr>
              <a:t> :</a:t>
            </a:r>
          </a:p>
          <a:p>
            <a:pPr lvl="2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ea typeface="ＭＳ Ｐゴシック" panose="020B0600070205080204" pitchFamily="34" charset="-128"/>
              </a:rPr>
              <a:t>domaine 3 Nancy </a:t>
            </a:r>
            <a:r>
              <a:rPr lang="fr-FR" sz="1600" dirty="0" smtClean="0">
                <a:ea typeface="ＭＳ Ｐゴシック" panose="020B0600070205080204" pitchFamily="34" charset="-128"/>
              </a:rPr>
              <a:t>Gestion </a:t>
            </a:r>
            <a:r>
              <a:rPr lang="fr-FR" sz="1600" dirty="0">
                <a:ea typeface="ＭＳ Ｐゴシック" panose="020B0600070205080204" pitchFamily="34" charset="-128"/>
              </a:rPr>
              <a:t>et ingénierie de </a:t>
            </a:r>
            <a:r>
              <a:rPr lang="fr-FR" sz="1600" dirty="0" smtClean="0">
                <a:ea typeface="ＭＳ Ｐゴシック" panose="020B0600070205080204" pitchFamily="34" charset="-128"/>
              </a:rPr>
              <a:t>l’environnement</a:t>
            </a:r>
            <a:endParaRPr lang="fr-FR" sz="1600" dirty="0">
              <a:ea typeface="ＭＳ Ｐゴシック" panose="020B0600070205080204" pitchFamily="34" charset="-128"/>
            </a:endParaRPr>
          </a:p>
          <a:p>
            <a:pPr lvl="2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ea typeface="ＭＳ Ｐゴシック" panose="020B0600070205080204" pitchFamily="34" charset="-128"/>
              </a:rPr>
              <a:t>parcours </a:t>
            </a:r>
            <a:r>
              <a:rPr lang="fr-FR" sz="1600" u="sng" dirty="0" smtClean="0">
                <a:ea typeface="ＭＳ Ｐゴシック" panose="020B0600070205080204" pitchFamily="34" charset="-128"/>
              </a:rPr>
              <a:t>G</a:t>
            </a:r>
            <a:r>
              <a:rPr lang="fr-FR" sz="1600" dirty="0" smtClean="0">
                <a:ea typeface="ＭＳ Ｐゴシック" panose="020B0600070205080204" pitchFamily="34" charset="-128"/>
              </a:rPr>
              <a:t>estion </a:t>
            </a:r>
            <a:r>
              <a:rPr lang="fr-FR" sz="1600" dirty="0">
                <a:ea typeface="ＭＳ Ｐゴシック" panose="020B0600070205080204" pitchFamily="34" charset="-128"/>
              </a:rPr>
              <a:t>des </a:t>
            </a:r>
            <a:r>
              <a:rPr lang="fr-FR" sz="1600" u="sng" dirty="0">
                <a:ea typeface="ＭＳ Ｐゴシック" panose="020B0600070205080204" pitchFamily="34" charset="-128"/>
              </a:rPr>
              <a:t>m</a:t>
            </a:r>
            <a:r>
              <a:rPr lang="fr-FR" sz="1600" dirty="0">
                <a:ea typeface="ＭＳ Ｐゴシック" panose="020B0600070205080204" pitchFamily="34" charset="-128"/>
              </a:rPr>
              <a:t>ilieux </a:t>
            </a:r>
            <a:r>
              <a:rPr lang="fr-FR" sz="1600" u="sng" dirty="0">
                <a:ea typeface="ＭＳ Ｐゴシック" panose="020B0600070205080204" pitchFamily="34" charset="-128"/>
              </a:rPr>
              <a:t>n</a:t>
            </a:r>
            <a:r>
              <a:rPr lang="fr-FR" sz="1600" dirty="0">
                <a:ea typeface="ＭＳ Ｐゴシック" panose="020B0600070205080204" pitchFamily="34" charset="-128"/>
              </a:rPr>
              <a:t>aturels </a:t>
            </a:r>
            <a:r>
              <a:rPr lang="fr-FR" sz="1600" u="sng" dirty="0">
                <a:ea typeface="ＭＳ Ｐゴシック" panose="020B0600070205080204" pitchFamily="34" charset="-128"/>
              </a:rPr>
              <a:t>o</a:t>
            </a:r>
            <a:r>
              <a:rPr lang="fr-FR" sz="1600" dirty="0">
                <a:ea typeface="ＭＳ Ｐゴシック" panose="020B0600070205080204" pitchFamily="34" charset="-128"/>
              </a:rPr>
              <a:t>uverts et </a:t>
            </a:r>
            <a:r>
              <a:rPr lang="fr-FR" sz="1600" u="sng" dirty="0" smtClean="0">
                <a:ea typeface="ＭＳ Ｐゴシック" panose="020B0600070205080204" pitchFamily="34" charset="-128"/>
              </a:rPr>
              <a:t>b</a:t>
            </a:r>
            <a:r>
              <a:rPr lang="fr-FR" sz="1600" dirty="0" smtClean="0">
                <a:ea typeface="ＭＳ Ｐゴシック" panose="020B0600070205080204" pitchFamily="34" charset="-128"/>
              </a:rPr>
              <a:t>oisés</a:t>
            </a:r>
            <a:endParaRPr lang="fr-FR" sz="16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71488" y="381000"/>
            <a:ext cx="5915025" cy="70485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r>
              <a:rPr lang="fr-FR" sz="2400" b="1">
                <a:solidFill>
                  <a:srgbClr val="00B57B"/>
                </a:solidFill>
                <a:latin typeface="Arial" panose="020B0604020202020204" pitchFamily="34" charset="0"/>
              </a:rPr>
              <a:t>Les cours de sport en 2023/2024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38113" y="995363"/>
            <a:ext cx="6719887" cy="394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55588" indent="-255588"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20000"/>
              </a:lnSpc>
              <a:spcBef>
                <a:spcPts val="288"/>
              </a:spcBef>
            </a:pPr>
            <a:r>
              <a:rPr lang="fr-FR" sz="1400">
                <a:ea typeface="ＭＳ Ｐゴシック" panose="020B0600070205080204" pitchFamily="34" charset="-128"/>
              </a:rPr>
              <a:t>Les lundis de 15 h à 16 h 30 </a:t>
            </a:r>
          </a:p>
          <a:p>
            <a:pPr hangingPunct="1">
              <a:lnSpc>
                <a:spcPct val="120000"/>
              </a:lnSpc>
              <a:spcBef>
                <a:spcPts val="288"/>
              </a:spcBef>
            </a:pPr>
            <a:r>
              <a:rPr lang="fr-FR" sz="1400">
                <a:ea typeface="ＭＳ Ｐゴシック" panose="020B0600070205080204" pitchFamily="34" charset="-128"/>
              </a:rPr>
              <a:t>au gymnase Lefebvre (1 bis, b</a:t>
            </a:r>
            <a:r>
              <a:rPr lang="fr-FR" sz="1400" baseline="30000">
                <a:ea typeface="ＭＳ Ｐゴシック" panose="020B0600070205080204" pitchFamily="34" charset="-128"/>
              </a:rPr>
              <a:t>d</a:t>
            </a:r>
            <a:r>
              <a:rPr lang="fr-FR" sz="1400">
                <a:ea typeface="ＭＳ Ｐゴシック" panose="020B0600070205080204" pitchFamily="34" charset="-128"/>
              </a:rPr>
              <a:t> Albert-I</a:t>
            </a:r>
            <a:r>
              <a:rPr lang="fr-FR" sz="1400" baseline="30000">
                <a:ea typeface="ＭＳ Ｐゴシック" panose="020B0600070205080204" pitchFamily="34" charset="-128"/>
              </a:rPr>
              <a:t>er</a:t>
            </a:r>
            <a:r>
              <a:rPr lang="fr-FR" sz="1400">
                <a:ea typeface="ＭＳ Ｐゴシック" panose="020B0600070205080204" pitchFamily="34" charset="-128"/>
              </a:rPr>
              <a:t>) ou aux Océanautes</a:t>
            </a:r>
          </a:p>
          <a:p>
            <a:pPr hangingPunct="1">
              <a:lnSpc>
                <a:spcPct val="100000"/>
              </a:lnSpc>
              <a:spcBef>
                <a:spcPts val="288"/>
              </a:spcBef>
            </a:pPr>
            <a:endParaRPr lang="fr-FR" sz="1400">
              <a:ea typeface="ＭＳ Ｐゴシック" panose="020B0600070205080204" pitchFamily="34" charset="-128"/>
            </a:endParaRPr>
          </a:p>
          <a:p>
            <a:pPr marL="400050" indent="0" hangingPunct="1">
              <a:lnSpc>
                <a:spcPct val="100000"/>
              </a:lnSpc>
              <a:spcBef>
                <a:spcPts val="250"/>
              </a:spcBef>
            </a:pPr>
            <a:r>
              <a:rPr lang="fr-FR" sz="1200">
                <a:ea typeface="ＭＳ Ｐゴシック" panose="020B0600070205080204" pitchFamily="34" charset="-128"/>
              </a:rPr>
              <a:t>1</a:t>
            </a:r>
            <a:r>
              <a:rPr lang="fr-FR" sz="1200" baseline="30000">
                <a:ea typeface="ＭＳ Ｐゴシック" panose="020B0600070205080204" pitchFamily="34" charset="-128"/>
              </a:rPr>
              <a:t>er</a:t>
            </a:r>
            <a:r>
              <a:rPr lang="fr-FR" sz="1200">
                <a:ea typeface="ＭＳ Ｐゴシック" panose="020B0600070205080204" pitchFamily="34" charset="-128"/>
              </a:rPr>
              <a:t> « semestre », 2 octobre – 18 décembre 2023 (10 séances)</a:t>
            </a:r>
          </a:p>
          <a:p>
            <a:pPr hangingPunct="1">
              <a:lnSpc>
                <a:spcPct val="100000"/>
              </a:lnSpc>
              <a:spcBef>
                <a:spcPts val="288"/>
              </a:spcBef>
              <a:buFont typeface="Arial" panose="020B0604020202020204" pitchFamily="34" charset="0"/>
              <a:buChar char="•"/>
            </a:pPr>
            <a:r>
              <a:rPr lang="fr-FR" sz="1400" b="1">
                <a:ea typeface="ＭＳ Ｐゴシック" panose="020B0600070205080204" pitchFamily="34" charset="-128"/>
              </a:rPr>
              <a:t>Basket-ball</a:t>
            </a:r>
          </a:p>
          <a:p>
            <a:pPr hangingPunct="1">
              <a:lnSpc>
                <a:spcPct val="100000"/>
              </a:lnSpc>
              <a:spcBef>
                <a:spcPts val="288"/>
              </a:spcBef>
              <a:buFont typeface="Arial" panose="020B0604020202020204" pitchFamily="34" charset="0"/>
              <a:buChar char="•"/>
            </a:pPr>
            <a:r>
              <a:rPr lang="fr-FR" sz="1400" b="1">
                <a:ea typeface="ＭＳ Ｐゴシック" panose="020B0600070205080204" pitchFamily="34" charset="-128"/>
              </a:rPr>
              <a:t>Savate, boxe française</a:t>
            </a:r>
          </a:p>
          <a:p>
            <a:pPr hangingPunct="1">
              <a:lnSpc>
                <a:spcPct val="100000"/>
              </a:lnSpc>
              <a:spcBef>
                <a:spcPts val="288"/>
              </a:spcBef>
              <a:buFont typeface="Arial" panose="020B0604020202020204" pitchFamily="34" charset="0"/>
              <a:buChar char="•"/>
            </a:pPr>
            <a:r>
              <a:rPr lang="fr-FR" sz="1400" b="1">
                <a:ea typeface="ＭＳ Ｐゴシック" panose="020B0600070205080204" pitchFamily="34" charset="-128"/>
              </a:rPr>
              <a:t>Musculation, cross training</a:t>
            </a:r>
          </a:p>
          <a:p>
            <a:pPr marL="400050" indent="0" hangingPunct="1">
              <a:lnSpc>
                <a:spcPct val="100000"/>
              </a:lnSpc>
              <a:spcBef>
                <a:spcPts val="250"/>
              </a:spcBef>
              <a:buClrTx/>
              <a:buSzTx/>
              <a:buFontTx/>
              <a:buNone/>
            </a:pPr>
            <a:r>
              <a:rPr lang="fr-FR" sz="1200">
                <a:ea typeface="ＭＳ Ｐゴシック" panose="020B0600070205080204" pitchFamily="34" charset="-128"/>
              </a:rPr>
              <a:t/>
            </a:r>
            <a:br>
              <a:rPr lang="fr-FR" sz="1200">
                <a:ea typeface="ＭＳ Ｐゴシック" panose="020B0600070205080204" pitchFamily="34" charset="-128"/>
              </a:rPr>
            </a:br>
            <a:r>
              <a:rPr lang="fr-FR" sz="1200">
                <a:ea typeface="ＭＳ Ｐゴシック" panose="020B0600070205080204" pitchFamily="34" charset="-128"/>
              </a:rPr>
              <a:t>2</a:t>
            </a:r>
            <a:r>
              <a:rPr lang="fr-FR" sz="1200" baseline="30000">
                <a:ea typeface="ＭＳ Ｐゴシック" panose="020B0600070205080204" pitchFamily="34" charset="-128"/>
              </a:rPr>
              <a:t>e</a:t>
            </a:r>
            <a:r>
              <a:rPr lang="fr-FR" sz="1200">
                <a:ea typeface="ＭＳ Ｐゴシック" panose="020B0600070205080204" pitchFamily="34" charset="-128"/>
              </a:rPr>
              <a:t> « semestre », 8 janvier – 18 mars 2024 (10 séances)</a:t>
            </a:r>
          </a:p>
          <a:p>
            <a:pPr hangingPunct="1">
              <a:lnSpc>
                <a:spcPct val="100000"/>
              </a:lnSpc>
              <a:spcBef>
                <a:spcPts val="288"/>
              </a:spcBef>
              <a:buFont typeface="Arial" panose="020B0604020202020204" pitchFamily="34" charset="0"/>
              <a:buChar char="•"/>
            </a:pPr>
            <a:r>
              <a:rPr lang="fr-FR" sz="1400" b="1">
                <a:ea typeface="ＭＳ Ｐゴシック" panose="020B0600070205080204" pitchFamily="34" charset="-128"/>
              </a:rPr>
              <a:t>Badminton</a:t>
            </a:r>
          </a:p>
          <a:p>
            <a:pPr hangingPunct="1">
              <a:lnSpc>
                <a:spcPct val="100000"/>
              </a:lnSpc>
              <a:spcBef>
                <a:spcPts val="288"/>
              </a:spcBef>
              <a:buFont typeface="Arial" panose="020B0604020202020204" pitchFamily="34" charset="0"/>
              <a:buChar char="•"/>
            </a:pPr>
            <a:r>
              <a:rPr lang="fr-FR" sz="1400" b="1">
                <a:ea typeface="ＭＳ Ｐゴシック" panose="020B0600070205080204" pitchFamily="34" charset="-128"/>
              </a:rPr>
              <a:t>Activités aquatiques</a:t>
            </a:r>
          </a:p>
          <a:p>
            <a:pPr hangingPunct="1">
              <a:lnSpc>
                <a:spcPct val="100000"/>
              </a:lnSpc>
              <a:spcBef>
                <a:spcPts val="288"/>
              </a:spcBef>
              <a:buFont typeface="Arial" panose="020B0604020202020204" pitchFamily="34" charset="0"/>
              <a:buChar char="•"/>
            </a:pPr>
            <a:r>
              <a:rPr lang="fr-FR" sz="1400" b="1">
                <a:ea typeface="ＭＳ Ｐゴシック" panose="020B0600070205080204" pitchFamily="34" charset="-128"/>
              </a:rPr>
              <a:t>Yoga</a:t>
            </a:r>
          </a:p>
          <a:p>
            <a:pPr hangingPunct="1">
              <a:lnSpc>
                <a:spcPct val="100000"/>
              </a:lnSpc>
              <a:spcBef>
                <a:spcPts val="288"/>
              </a:spcBef>
              <a:buClrTx/>
              <a:buSzTx/>
              <a:buFontTx/>
              <a:buNone/>
            </a:pPr>
            <a:r>
              <a:rPr lang="fr-FR" sz="1400">
                <a:ea typeface="ＭＳ Ｐゴシック" panose="020B0600070205080204" pitchFamily="34" charset="-128"/>
              </a:rPr>
              <a:t>Intervention de Katharina Hechner (U.L.)  le 13 septembre à 17 h.</a:t>
            </a:r>
          </a:p>
          <a:p>
            <a:pPr hangingPunct="1">
              <a:lnSpc>
                <a:spcPct val="100000"/>
              </a:lnSpc>
              <a:spcBef>
                <a:spcPts val="288"/>
              </a:spcBef>
              <a:buClrTx/>
              <a:buSzTx/>
              <a:buFontTx/>
              <a:buNone/>
            </a:pPr>
            <a:r>
              <a:rPr lang="fr-FR" sz="1400">
                <a:ea typeface="ＭＳ Ｐゴシック" panose="020B0600070205080204" pitchFamily="34" charset="-128"/>
              </a:rPr>
              <a:t>Répartition organisée par Lucile Gurdak (répondez au sondage).</a:t>
            </a:r>
          </a:p>
          <a:p>
            <a:pPr hangingPunct="1">
              <a:lnSpc>
                <a:spcPct val="100000"/>
              </a:lnSpc>
              <a:spcBef>
                <a:spcPts val="288"/>
              </a:spcBef>
              <a:buClrTx/>
              <a:buSzTx/>
              <a:buFontTx/>
              <a:buNone/>
            </a:pPr>
            <a:r>
              <a:rPr lang="fr-FR" sz="1400">
                <a:ea typeface="ＭＳ Ｐゴシック" panose="020B0600070205080204" pitchFamily="34" charset="-128"/>
              </a:rPr>
              <a:t>Certificat d’aptitude daté de moins de 3 ans, sauf si vous l‘avez déjà remis en 2022 en 1A. </a:t>
            </a:r>
            <a:r>
              <a:rPr lang="fr-FR" sz="1400" b="1">
                <a:ea typeface="ＭＳ Ｐゴシック" panose="020B0600070205080204" pitchFamily="34" charset="-128"/>
              </a:rPr>
              <a:t>Dispense seulement sur certificat médical déposé à la DEP</a:t>
            </a:r>
            <a:r>
              <a:rPr lang="fr-FR" sz="1400">
                <a:ea typeface="ＭＳ Ｐゴシック" panose="020B0600070205080204" pitchFamily="34" charset="-128"/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71488" y="720725"/>
            <a:ext cx="5915025" cy="70485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r>
              <a:rPr lang="fr-FR" sz="2400" b="1" dirty="0">
                <a:solidFill>
                  <a:srgbClr val="00B57B"/>
                </a:solidFill>
                <a:latin typeface="Arial" panose="020B0604020202020204" pitchFamily="34" charset="0"/>
              </a:rPr>
              <a:t>Le sport libre en 2023/2024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04664" y="1563638"/>
            <a:ext cx="6362700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Pratique volontaire du sport à Nancy </a:t>
            </a:r>
            <a:r>
              <a:rPr lang="fr-FR" dirty="0">
                <a:solidFill>
                  <a:schemeClr val="tx1"/>
                </a:solidFill>
                <a:ea typeface="ＭＳ Ｐゴシック" panose="020B0600070205080204" pitchFamily="34" charset="-128"/>
              </a:rPr>
              <a:t>les soirs ou les jeudis après-midi.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fr-FR" dirty="0">
                <a:solidFill>
                  <a:schemeClr val="tx1"/>
                </a:solidFill>
                <a:ea typeface="ＭＳ Ｐゴシック" panose="020B0600070205080204" pitchFamily="34" charset="-128"/>
              </a:rPr>
              <a:t>Accès au </a:t>
            </a:r>
            <a:r>
              <a:rPr lang="fr-FR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SUAPS</a:t>
            </a:r>
            <a:r>
              <a:rPr lang="fr-FR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possible sur inscription en ligne et retrait d’un sticker à apposer sur la carte étudiant (à partir de mi-septembre). Plus d’information </a:t>
            </a:r>
            <a:r>
              <a:rPr lang="fr-FR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sur :</a:t>
            </a:r>
          </a:p>
          <a:p>
            <a:pPr algn="ctr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fr-FR" dirty="0" smtClean="0">
                <a:solidFill>
                  <a:srgbClr val="00B57B"/>
                </a:solidFill>
                <a:ea typeface="ＭＳ Ｐゴシック" panose="020B0600070205080204" pitchFamily="34" charset="-128"/>
              </a:rPr>
              <a:t>http</a:t>
            </a:r>
            <a:r>
              <a:rPr lang="fr-FR" dirty="0">
                <a:solidFill>
                  <a:srgbClr val="00B57B"/>
                </a:solidFill>
                <a:ea typeface="ＭＳ Ｐゴシック" panose="020B0600070205080204" pitchFamily="34" charset="-128"/>
              </a:rPr>
              <a:t>://</a:t>
            </a:r>
            <a:r>
              <a:rPr lang="fr-FR" dirty="0" smtClean="0">
                <a:solidFill>
                  <a:srgbClr val="00B57B"/>
                </a:solidFill>
                <a:ea typeface="ＭＳ Ｐゴシック" panose="020B0600070205080204" pitchFamily="34" charset="-128"/>
              </a:rPr>
              <a:t>suaps.univ-lorraine.fr</a:t>
            </a:r>
            <a:endParaRPr lang="fr-FR" u="sng" dirty="0">
              <a:solidFill>
                <a:srgbClr val="00B57B"/>
              </a:solidFill>
              <a:ea typeface="ＭＳ Ｐゴシック" panose="020B0600070205080204" pitchFamily="34" charset="-128"/>
              <a:hlinkClick r:id="rId3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71488" y="720725"/>
            <a:ext cx="5915025" cy="70485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r>
              <a:rPr lang="fr-FR" sz="2400" b="1">
                <a:solidFill>
                  <a:srgbClr val="00B57B"/>
                </a:solidFill>
                <a:latin typeface="Arial" panose="020B0604020202020204" pitchFamily="34" charset="0"/>
              </a:rPr>
              <a:t>Promo 2023 de 2A, qui es-tu ?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71488" y="1414463"/>
            <a:ext cx="5915025" cy="309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360363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60363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60363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60363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60363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0363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0363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0363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0363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360363" indent="-184150" hangingPunct="1">
              <a:lnSpc>
                <a:spcPct val="100000"/>
              </a:lnSpc>
              <a:spcBef>
                <a:spcPts val="325"/>
              </a:spcBef>
            </a:pPr>
            <a:r>
              <a:rPr lang="fr-FR" sz="1600" b="1">
                <a:ea typeface="ＭＳ Ｐゴシック" panose="020B0600070205080204" pitchFamily="34" charset="-128"/>
              </a:rPr>
              <a:t>35</a:t>
            </a:r>
            <a:r>
              <a:rPr lang="fr-FR" sz="1600">
                <a:ea typeface="ＭＳ Ｐゴシック" panose="020B0600070205080204" pitchFamily="34" charset="-128"/>
              </a:rPr>
              <a:t>  élèves ingénieurs issus de 1A classique</a:t>
            </a:r>
          </a:p>
          <a:p>
            <a:pPr marL="360363" indent="-184150" hangingPunct="1">
              <a:lnSpc>
                <a:spcPct val="100000"/>
              </a:lnSpc>
              <a:spcBef>
                <a:spcPts val="325"/>
              </a:spcBef>
            </a:pPr>
            <a:r>
              <a:rPr lang="fr-FR" sz="1600" b="1">
                <a:ea typeface="ＭＳ Ｐゴシック" panose="020B0600070205080204" pitchFamily="34" charset="-128"/>
              </a:rPr>
              <a:t>7  </a:t>
            </a:r>
            <a:r>
              <a:rPr lang="fr-FR" sz="1600">
                <a:ea typeface="ＭＳ Ｐゴシック" panose="020B0600070205080204" pitchFamily="34" charset="-128"/>
              </a:rPr>
              <a:t>élèves ingénieurs issus de 1A apprentissage</a:t>
            </a:r>
          </a:p>
          <a:p>
            <a:pPr marL="360363" indent="-184150" hangingPunct="1">
              <a:lnSpc>
                <a:spcPct val="100000"/>
              </a:lnSpc>
              <a:spcBef>
                <a:spcPts val="325"/>
              </a:spcBef>
            </a:pPr>
            <a:r>
              <a:rPr lang="fr-FR" sz="1600" b="1">
                <a:ea typeface="ＭＳ Ｐゴシック" panose="020B0600070205080204" pitchFamily="34" charset="-128"/>
              </a:rPr>
              <a:t>3</a:t>
            </a:r>
            <a:r>
              <a:rPr lang="fr-FR" sz="1600">
                <a:ea typeface="ＭＳ Ｐゴシック" panose="020B0600070205080204" pitchFamily="34" charset="-128"/>
              </a:rPr>
              <a:t>  élèves ingénieures en double diplôme avec AgroParisTech (</a:t>
            </a:r>
            <a:r>
              <a:rPr lang="fr-FR" sz="1600" b="1">
                <a:ea typeface="ＭＳ Ｐゴシック" panose="020B0600070205080204" pitchFamily="34" charset="-128"/>
              </a:rPr>
              <a:t>2</a:t>
            </a:r>
            <a:r>
              <a:rPr lang="fr-FR" sz="1600">
                <a:ea typeface="ＭＳ Ｐゴシック" panose="020B0600070205080204" pitchFamily="34" charset="-128"/>
              </a:rPr>
              <a:t> de l’Enstib et </a:t>
            </a:r>
            <a:r>
              <a:rPr lang="fr-FR" sz="1600" b="1">
                <a:ea typeface="ＭＳ Ｐゴシック" panose="020B0600070205080204" pitchFamily="34" charset="-128"/>
              </a:rPr>
              <a:t>1</a:t>
            </a:r>
            <a:r>
              <a:rPr lang="fr-FR" sz="1600">
                <a:ea typeface="ＭＳ Ｐゴシック" panose="020B0600070205080204" pitchFamily="34" charset="-128"/>
              </a:rPr>
              <a:t> des Mines de Paris)</a:t>
            </a:r>
          </a:p>
          <a:p>
            <a:pPr marL="360363" indent="-184150" hangingPunct="1">
              <a:lnSpc>
                <a:spcPct val="100000"/>
              </a:lnSpc>
              <a:spcBef>
                <a:spcPts val="325"/>
              </a:spcBef>
            </a:pPr>
            <a:r>
              <a:rPr lang="fr-FR" sz="1600" b="1">
                <a:ea typeface="ＭＳ Ｐゴシック" panose="020B0600070205080204" pitchFamily="34" charset="-128"/>
              </a:rPr>
              <a:t>1</a:t>
            </a:r>
            <a:r>
              <a:rPr lang="fr-FR" sz="1600">
                <a:ea typeface="ＭＳ Ｐゴシック" panose="020B0600070205080204" pitchFamily="34" charset="-128"/>
              </a:rPr>
              <a:t>  Camerounaise admise au concours DE « étrangers »</a:t>
            </a:r>
          </a:p>
          <a:p>
            <a:pPr marL="360363" indent="-184150" hangingPunct="1">
              <a:lnSpc>
                <a:spcPct val="100000"/>
              </a:lnSpc>
              <a:spcBef>
                <a:spcPts val="325"/>
              </a:spcBef>
            </a:pPr>
            <a:r>
              <a:rPr lang="fr-FR" sz="1600" b="1">
                <a:ea typeface="ＭＳ Ｐゴシック" panose="020B0600070205080204" pitchFamily="34" charset="-128"/>
              </a:rPr>
              <a:t>11</a:t>
            </a:r>
            <a:r>
              <a:rPr lang="fr-FR" sz="1600">
                <a:ea typeface="ＭＳ Ｐゴシック" panose="020B0600070205080204" pitchFamily="34" charset="-128"/>
              </a:rPr>
              <a:t>  étudiants de l’Institut Agro Dijon : les IAE forestiers, venant suivre 2 ans d’enseignement à Nancy</a:t>
            </a:r>
          </a:p>
          <a:p>
            <a:pPr marL="360363" indent="-184150" hangingPunct="1">
              <a:lnSpc>
                <a:spcPct val="100000"/>
              </a:lnSpc>
              <a:spcBef>
                <a:spcPts val="325"/>
              </a:spcBef>
            </a:pPr>
            <a:r>
              <a:rPr lang="fr-FR" sz="1600" b="1">
                <a:ea typeface="ＭＳ Ｐゴシック" panose="020B0600070205080204" pitchFamily="34" charset="-128"/>
              </a:rPr>
              <a:t>1</a:t>
            </a:r>
            <a:r>
              <a:rPr lang="fr-FR" sz="1600">
                <a:ea typeface="ＭＳ Ｐゴシック" panose="020B0600070205080204" pitchFamily="34" charset="-128"/>
              </a:rPr>
              <a:t>  élève ingénieur issu de la 2A (pour raison de santé)</a:t>
            </a:r>
          </a:p>
          <a:p>
            <a:pPr marL="360363" indent="-184150" hangingPunct="1">
              <a:lnSpc>
                <a:spcPct val="100000"/>
              </a:lnSpc>
              <a:spcBef>
                <a:spcPts val="325"/>
              </a:spcBef>
            </a:pPr>
            <a:r>
              <a:rPr lang="fr-FR" sz="1600" b="1">
                <a:ea typeface="ＭＳ Ｐゴシック" panose="020B0600070205080204" pitchFamily="34" charset="-128"/>
              </a:rPr>
              <a:t>1</a:t>
            </a:r>
            <a:r>
              <a:rPr lang="fr-FR" sz="1600">
                <a:ea typeface="ＭＳ Ｐゴシック" panose="020B0600070205080204" pitchFamily="34" charset="-128"/>
              </a:rPr>
              <a:t>  IAE en arrêt maladie qui sera là au 2</a:t>
            </a:r>
            <a:r>
              <a:rPr lang="fr-FR" sz="1600" baseline="30000">
                <a:ea typeface="ＭＳ Ｐゴシック" panose="020B0600070205080204" pitchFamily="34" charset="-128"/>
              </a:rPr>
              <a:t>e</a:t>
            </a:r>
            <a:r>
              <a:rPr lang="fr-FR" sz="1600">
                <a:ea typeface="ＭＳ Ｐゴシック" panose="020B0600070205080204" pitchFamily="34" charset="-128"/>
              </a:rPr>
              <a:t> semestre.</a:t>
            </a:r>
          </a:p>
          <a:p>
            <a:pPr hangingPunct="1">
              <a:lnSpc>
                <a:spcPct val="100000"/>
              </a:lnSpc>
              <a:spcBef>
                <a:spcPts val="325"/>
              </a:spcBef>
            </a:pPr>
            <a:endParaRPr lang="fr-FR" sz="1600">
              <a:ea typeface="ＭＳ Ｐゴシック" panose="020B0600070205080204" pitchFamily="34" charset="-128"/>
            </a:endParaRPr>
          </a:p>
          <a:p>
            <a:pPr hangingPunct="1">
              <a:lnSpc>
                <a:spcPct val="100000"/>
              </a:lnSpc>
              <a:spcBef>
                <a:spcPts val="325"/>
              </a:spcBef>
            </a:pPr>
            <a:r>
              <a:rPr lang="fr-FR" sz="1600">
                <a:ea typeface="ＭＳ Ｐゴシック" panose="020B0600070205080204" pitchFamily="34" charset="-128"/>
              </a:rPr>
              <a:t>soit </a:t>
            </a:r>
            <a:r>
              <a:rPr lang="fr-FR" sz="1600" b="1">
                <a:ea typeface="ＭＳ Ｐゴシック" panose="020B0600070205080204" pitchFamily="34" charset="-128"/>
              </a:rPr>
              <a:t>59</a:t>
            </a:r>
            <a:r>
              <a:rPr lang="fr-FR" sz="1600">
                <a:ea typeface="ＭＳ Ｐゴシック" panose="020B0600070205080204" pitchFamily="34" charset="-128"/>
              </a:rPr>
              <a:t> inscrits en 2A (62 l’année passée).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77838" y="561975"/>
            <a:ext cx="5915025" cy="70485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r>
              <a:rPr lang="fr-FR" sz="2400" b="1">
                <a:solidFill>
                  <a:srgbClr val="00B57B"/>
                </a:solidFill>
                <a:latin typeface="Arial" panose="020B0604020202020204" pitchFamily="34" charset="0"/>
              </a:rPr>
              <a:t>Effectifs à Nancy</a:t>
            </a:r>
          </a:p>
        </p:txBody>
      </p:sp>
      <p:graphicFrame>
        <p:nvGraphicFramePr>
          <p:cNvPr id="13314" name="Group 2"/>
          <p:cNvGraphicFramePr>
            <a:graphicFrameLocks noGrp="1"/>
          </p:cNvGraphicFramePr>
          <p:nvPr/>
        </p:nvGraphicFramePr>
        <p:xfrm>
          <a:off x="347663" y="1268413"/>
          <a:ext cx="6176962" cy="2182815"/>
        </p:xfrm>
        <a:graphic>
          <a:graphicData uri="http://schemas.openxmlformats.org/drawingml/2006/table">
            <a:tbl>
              <a:tblPr/>
              <a:tblGrid>
                <a:gridCol w="2663825"/>
                <a:gridCol w="3513137"/>
              </a:tblGrid>
              <a:tr h="338138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 sz="1400">
                          <a:solidFill>
                            <a:srgbClr val="00B57B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 sz="1200"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 sz="1000"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 sz="1000"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Formation, niveau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57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 sz="1400">
                          <a:solidFill>
                            <a:srgbClr val="00B57B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 sz="1200"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 sz="1000"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 sz="1000"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Effectifs </a:t>
                      </a:r>
                      <a:r>
                        <a:rPr kumimoji="0" lang="fr-F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au 30 août 2023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57B"/>
                    </a:solidFill>
                  </a:tcPr>
                </a:tc>
              </a:tr>
              <a:tr h="338138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 sz="1400">
                          <a:solidFill>
                            <a:srgbClr val="00B57B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 sz="1200"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 sz="1000"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 sz="1000"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ingénieur 2A et assimilés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5D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 sz="1400">
                          <a:solidFill>
                            <a:srgbClr val="00B57B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 sz="1200"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 sz="1000"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 sz="1000"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59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: 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27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D1 + 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32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D3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5D6"/>
                    </a:solidFill>
                  </a:tcPr>
                </a:tc>
              </a:tr>
              <a:tr h="338138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 sz="1400">
                          <a:solidFill>
                            <a:srgbClr val="00B57B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 sz="1200"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 sz="1000"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 sz="1000"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ingénieur 3A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et assimilés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2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 sz="1400">
                          <a:solidFill>
                            <a:srgbClr val="00B57B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 sz="1200"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 sz="1000"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 sz="1000"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51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 : 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23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 GF + 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28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 GMN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2EC"/>
                    </a:solidFill>
                  </a:tcPr>
                </a:tc>
              </a:tr>
              <a:tr h="338138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 sz="1400">
                          <a:solidFill>
                            <a:srgbClr val="00B57B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 sz="1200"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 sz="1000"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 sz="1000"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master 1 AETPF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5D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 sz="1400">
                          <a:solidFill>
                            <a:srgbClr val="00B57B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 sz="1200"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 sz="1000"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 sz="1000"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9 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inscrits à APT + les inscrits à l’UL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5D6"/>
                    </a:solidFill>
                  </a:tcPr>
                </a:tc>
              </a:tr>
              <a:tr h="338138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 sz="1400">
                          <a:solidFill>
                            <a:srgbClr val="00B57B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 sz="1200"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 sz="1000"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 sz="1000"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master 2 AETPF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2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 sz="1400">
                          <a:solidFill>
                            <a:srgbClr val="00B57B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 sz="1200"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 sz="1000"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 sz="1000"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23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 inscrits à APT + les inscrits à l’UL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2EC"/>
                    </a:solidFill>
                  </a:tcPr>
                </a:tc>
              </a:tr>
              <a:tr h="492125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 sz="1400">
                          <a:solidFill>
                            <a:srgbClr val="00B57B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 sz="1200"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 sz="1000"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 sz="1000"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mastère spécialisé FNS-MI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5D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 sz="1400">
                          <a:solidFill>
                            <a:srgbClr val="00B57B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 sz="1200"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 sz="1000"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 sz="1000"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  <a:defRPr>
                          <a:solidFill>
                            <a:srgbClr val="005556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</a:tabLst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11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 auditeurs ( de 23 à 41 ans ; à Nancy du 27 septembre à mi-novembre 2023)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5D6"/>
                    </a:solidFill>
                  </a:tcPr>
                </a:tc>
              </a:tr>
            </a:tbl>
          </a:graphicData>
        </a:graphic>
      </p:graphicFrame>
      <p:sp>
        <p:nvSpPr>
          <p:cNvPr id="13359" name="Rectangle 47"/>
          <p:cNvSpPr>
            <a:spLocks noChangeArrowheads="1"/>
          </p:cNvSpPr>
          <p:nvPr/>
        </p:nvSpPr>
        <p:spPr bwMode="auto">
          <a:xfrm>
            <a:off x="347663" y="3841750"/>
            <a:ext cx="61753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fr-FR" sz="1400">
                <a:ea typeface="ＭＳ Ｐゴシック" panose="020B0600070205080204" pitchFamily="34" charset="-128"/>
              </a:rPr>
              <a:t>Environ 40 000 étudiants dans la métropole du Grand Nancy.</a:t>
            </a:r>
          </a:p>
          <a:p>
            <a:pPr hangingPunct="1">
              <a:lnSpc>
                <a:spcPct val="100000"/>
              </a:lnSpc>
            </a:pPr>
            <a:r>
              <a:rPr lang="fr-FR" sz="1400">
                <a:ea typeface="ＭＳ Ｐゴシック" panose="020B0600070205080204" pitchFamily="34" charset="-128"/>
              </a:rPr>
              <a:t>Une dizaine d’écoles d’ingénieurs.</a:t>
            </a:r>
          </a:p>
          <a:p>
            <a:pPr hangingPunct="1">
              <a:lnSpc>
                <a:spcPct val="100000"/>
              </a:lnSpc>
            </a:pPr>
            <a:r>
              <a:rPr lang="fr-FR" sz="1400">
                <a:ea typeface="ＭＳ Ｐゴシック" panose="020B0600070205080204" pitchFamily="34" charset="-128"/>
              </a:rPr>
              <a:t>Conseil de la vie étudiante de la métropole du Grand Nancy : me contacter.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71488" y="593725"/>
            <a:ext cx="5915025" cy="70485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r>
              <a:rPr lang="fr-FR" sz="2400" b="1">
                <a:solidFill>
                  <a:srgbClr val="00B57B"/>
                </a:solidFill>
                <a:latin typeface="Arial" panose="020B0604020202020204" pitchFamily="34" charset="0"/>
              </a:rPr>
              <a:t>Le campus de Nancy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71488" y="1276350"/>
            <a:ext cx="6111875" cy="359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55588" indent="-255588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534988" indent="-192088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ea typeface="ＭＳ Ｐゴシック" panose="020B0600070205080204" pitchFamily="34" charset="-128"/>
              </a:rPr>
              <a:t>Le site n’est pas uniquement destiné à l’enseignement.</a:t>
            </a:r>
          </a:p>
          <a:p>
            <a:pPr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ea typeface="ＭＳ Ｐゴシック" panose="020B0600070205080204" pitchFamily="34" charset="-128"/>
              </a:rPr>
              <a:t>Organismes présents sur le campus</a:t>
            </a:r>
          </a:p>
          <a:p>
            <a:pPr lvl="1" hangingPunct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fr-FR" sz="1400" dirty="0" err="1">
                <a:ea typeface="ＭＳ Ｐゴシック" panose="020B0600070205080204" pitchFamily="34" charset="-128"/>
              </a:rPr>
              <a:t>Inrae</a:t>
            </a:r>
            <a:r>
              <a:rPr lang="fr-FR" sz="1400" dirty="0">
                <a:ea typeface="ＭＳ Ｐゴシック" panose="020B0600070205080204" pitchFamily="34" charset="-128"/>
              </a:rPr>
              <a:t> (deux unités mixtes de recherche : Silva et BETA), </a:t>
            </a:r>
          </a:p>
          <a:p>
            <a:pPr lvl="1" hangingPunct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fr-FR" sz="1400" dirty="0">
                <a:ea typeface="ＭＳ Ｐゴシック" panose="020B0600070205080204" pitchFamily="34" charset="-128"/>
              </a:rPr>
              <a:t>IGN (avec le Laboratoire de l’inventaire forestier – </a:t>
            </a:r>
            <a:r>
              <a:rPr lang="fr-FR" sz="1400" dirty="0" err="1">
                <a:ea typeface="ＭＳ Ｐゴシック" panose="020B0600070205080204" pitchFamily="34" charset="-128"/>
              </a:rPr>
              <a:t>LIF</a:t>
            </a:r>
            <a:r>
              <a:rPr lang="fr-FR" sz="1400" dirty="0">
                <a:ea typeface="ＭＳ Ｐゴシック" panose="020B0600070205080204" pitchFamily="34" charset="-128"/>
              </a:rPr>
              <a:t>), </a:t>
            </a:r>
          </a:p>
          <a:p>
            <a:pPr lvl="1" hangingPunct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fr-FR" sz="1400" dirty="0">
                <a:ea typeface="ＭＳ Ｐゴシック" panose="020B0600070205080204" pitchFamily="34" charset="-128"/>
              </a:rPr>
              <a:t>Infoma (Institut de formation des personnels du ministère de l’Agriculture) </a:t>
            </a:r>
          </a:p>
          <a:p>
            <a:pPr lvl="1" hangingPunct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fr-FR" sz="1400" dirty="0" err="1">
                <a:ea typeface="ＭＳ Ｐゴシック" panose="020B0600070205080204" pitchFamily="34" charset="-128"/>
              </a:rPr>
              <a:t>DREAL</a:t>
            </a:r>
            <a:r>
              <a:rPr lang="fr-FR" sz="1400" dirty="0">
                <a:ea typeface="ＭＳ Ｐゴシック" panose="020B0600070205080204" pitchFamily="34" charset="-128"/>
              </a:rPr>
              <a:t> (direction régionale de l’environnement, de l’aménagement et du logement).</a:t>
            </a:r>
          </a:p>
          <a:p>
            <a:pPr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ea typeface="ＭＳ Ｐゴシック" panose="020B0600070205080204" pitchFamily="34" charset="-128"/>
              </a:rPr>
              <a:t>Environ 140 personnes travaillent sur le site dont 56 personnels d’AgroParisTech</a:t>
            </a:r>
          </a:p>
          <a:p>
            <a:pPr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ea typeface="ＭＳ Ｐゴシック" panose="020B0600070205080204" pitchFamily="34" charset="-128"/>
              </a:rPr>
              <a:t>Logements pour certains agents et résidence des étudiants</a:t>
            </a:r>
          </a:p>
          <a:p>
            <a:pPr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ea typeface="ＭＳ Ｐゴシック" panose="020B0600070205080204" pitchFamily="34" charset="-128"/>
              </a:rPr>
              <a:t>Foyer des étudiants (le Foyère)</a:t>
            </a:r>
          </a:p>
          <a:p>
            <a:pPr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ea typeface="ＭＳ Ｐゴシック" panose="020B0600070205080204" pitchFamily="34" charset="-128"/>
              </a:rPr>
              <a:t>Parc arboré en plein centre ville</a:t>
            </a:r>
          </a:p>
          <a:p>
            <a:pPr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ea typeface="ＭＳ Ｐゴシック" panose="020B0600070205080204" pitchFamily="34" charset="-128"/>
              </a:rPr>
              <a:t>Ravalement de façades : il y aura </a:t>
            </a:r>
            <a:r>
              <a:rPr lang="fr-FR" sz="1600" dirty="0" smtClean="0">
                <a:ea typeface="ＭＳ Ｐゴシック" panose="020B0600070205080204" pitchFamily="34" charset="-128"/>
              </a:rPr>
              <a:t>du </a:t>
            </a:r>
            <a:r>
              <a:rPr lang="fr-FR" sz="1600" dirty="0">
                <a:ea typeface="ＭＳ Ｐゴシック" panose="020B0600070205080204" pitchFamily="34" charset="-128"/>
              </a:rPr>
              <a:t>bruit et </a:t>
            </a:r>
            <a:r>
              <a:rPr lang="fr-FR" sz="1600" dirty="0" smtClean="0">
                <a:ea typeface="ＭＳ Ｐゴシック" panose="020B0600070205080204" pitchFamily="34" charset="-128"/>
              </a:rPr>
              <a:t>des contraintes.</a:t>
            </a:r>
            <a:endParaRPr lang="fr-FR" sz="16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Calibri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Calibri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3783</TotalTime>
  <Words>1777</Words>
  <Application>Microsoft Office PowerPoint</Application>
  <PresentationFormat>Personnalisé</PresentationFormat>
  <Paragraphs>323</Paragraphs>
  <Slides>35</Slides>
  <Notes>35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35</vt:i4>
      </vt:variant>
    </vt:vector>
  </HeadingPairs>
  <TitlesOfParts>
    <vt:vector size="47" baseType="lpstr">
      <vt:lpstr>Microsoft YaHei</vt:lpstr>
      <vt:lpstr>ＭＳ Ｐゴシック</vt:lpstr>
      <vt:lpstr>Arial</vt:lpstr>
      <vt:lpstr>Calibri</vt:lpstr>
      <vt:lpstr>Courier New</vt:lpstr>
      <vt:lpstr>Segoe UI</vt:lpstr>
      <vt:lpstr>StarSymbol</vt:lpstr>
      <vt:lpstr>Times New Roman</vt:lpstr>
      <vt:lpstr>Thème Office</vt:lpstr>
      <vt:lpstr>Thème Office</vt:lpstr>
      <vt:lpstr>Thème Office</vt:lpstr>
      <vt:lpstr>Thème Office</vt:lpstr>
      <vt:lpstr>Présentation PowerPoint</vt:lpstr>
      <vt:lpstr>De quoi sera-t-il question ?</vt:lpstr>
      <vt:lpstr>La DEP de Nancy</vt:lpstr>
      <vt:lpstr>Déroulement de la 2A</vt:lpstr>
      <vt:lpstr>Les cours de sport en 2023/2024</vt:lpstr>
      <vt:lpstr>Le sport libre en 2023/2024</vt:lpstr>
      <vt:lpstr>Promo 2023 de 2A, qui es-tu ?</vt:lpstr>
      <vt:lpstr>Effectifs à Nancy</vt:lpstr>
      <vt:lpstr>Le campus de Nancy</vt:lpstr>
      <vt:lpstr>Le campus de Nancy porte 4 dominantes</vt:lpstr>
      <vt:lpstr>Les droits d’inscription</vt:lpstr>
      <vt:lpstr>Votre compte eCampus</vt:lpstr>
      <vt:lpstr>Consultez chaque matin Synapses pour l’emploi du temps et les inscriptions dans les enseignements à choix.  Consultez chaque jour Zimbra pour les mels d’AgroParisTech.</vt:lpstr>
      <vt:lpstr>Engagement et vie étudiante</vt:lpstr>
      <vt:lpstr>Engagement et vie étudiante</vt:lpstr>
      <vt:lpstr>Présentation PowerPoint</vt:lpstr>
      <vt:lpstr>Rechercher son stage 2A</vt:lpstr>
      <vt:lpstr>Rechercher son stage 2A</vt:lpstr>
      <vt:lpstr>Étudier et travailler ?</vt:lpstr>
      <vt:lpstr>Aides financières (1 / 2)</vt:lpstr>
      <vt:lpstr>Aides financières (2 / 2)</vt:lpstr>
      <vt:lpstr>L’expérience obligatoire à l’international</vt:lpstr>
      <vt:lpstr>L’expérience obligatoire à l’international</vt:lpstr>
      <vt:lpstr>Votre santé</vt:lpstr>
      <vt:lpstr>Votre santé</vt:lpstr>
      <vt:lpstr>Votre santé</vt:lpstr>
      <vt:lpstr>Les violences sexuelles et sexistes VSS</vt:lpstr>
      <vt:lpstr>Semestre d’études à l’étranger</vt:lpstr>
      <vt:lpstr>Semestre d’études à l’étranger</vt:lpstr>
      <vt:lpstr>Et aussi</vt:lpstr>
      <vt:lpstr>Plagiat  et  Intelligence artificielle conversationnelle</vt:lpstr>
      <vt:lpstr>Et encore</vt:lpstr>
      <vt:lpstr>Prière de vous signaler à la DEP si…</vt:lpstr>
      <vt:lpstr>Et aussi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Rentrée 2A Nancy 2023 DEP</dc:title>
  <dc:creator>U1</dc:creator>
  <cp:lastModifiedBy>Utilisateur1</cp:lastModifiedBy>
  <cp:revision>126</cp:revision>
  <cp:lastPrinted>2022-09-05T04:58:14Z</cp:lastPrinted>
  <dcterms:created xsi:type="dcterms:W3CDTF">2020-12-14T12:39:40Z</dcterms:created>
  <dcterms:modified xsi:type="dcterms:W3CDTF">2023-09-01T14:39:24Z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r8>0</vt:r8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r8>0</vt:r8>
  </property>
  <property fmtid="{D5CDD505-2E9C-101B-9397-08002B2CF9AE}" pid="7" name="Notes">
    <vt:r8>2</vt:r8>
  </property>
  <property fmtid="{D5CDD505-2E9C-101B-9397-08002B2CF9AE}" pid="8" name="PresentationFormat">
    <vt:lpwstr>Personnalisé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r8>32</vt:r8>
  </property>
</Properties>
</file>