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4" r:id="rId2"/>
    <p:sldId id="342" r:id="rId3"/>
    <p:sldId id="344" r:id="rId4"/>
    <p:sldId id="267" r:id="rId5"/>
    <p:sldId id="336" r:id="rId6"/>
    <p:sldId id="340" r:id="rId7"/>
    <p:sldId id="341" r:id="rId8"/>
    <p:sldId id="337" r:id="rId9"/>
    <p:sldId id="353" r:id="rId10"/>
    <p:sldId id="346" r:id="rId11"/>
    <p:sldId id="349" r:id="rId12"/>
    <p:sldId id="347" r:id="rId13"/>
    <p:sldId id="348" r:id="rId14"/>
    <p:sldId id="345" r:id="rId15"/>
    <p:sldId id="350" r:id="rId16"/>
    <p:sldId id="351" r:id="rId17"/>
    <p:sldId id="338" r:id="rId18"/>
    <p:sldId id="312" r:id="rId19"/>
    <p:sldId id="291" r:id="rId20"/>
    <p:sldId id="339" r:id="rId21"/>
    <p:sldId id="352" r:id="rId22"/>
    <p:sldId id="297" r:id="rId23"/>
    <p:sldId id="293" r:id="rId24"/>
    <p:sldId id="299" r:id="rId25"/>
    <p:sldId id="318" r:id="rId26"/>
    <p:sldId id="303" r:id="rId27"/>
    <p:sldId id="320" r:id="rId28"/>
    <p:sldId id="310" r:id="rId29"/>
    <p:sldId id="307" r:id="rId30"/>
    <p:sldId id="323" r:id="rId31"/>
    <p:sldId id="324" r:id="rId32"/>
    <p:sldId id="321" r:id="rId33"/>
    <p:sldId id="315" r:id="rId34"/>
    <p:sldId id="314" r:id="rId35"/>
    <p:sldId id="319" r:id="rId36"/>
    <p:sldId id="296" r:id="rId37"/>
    <p:sldId id="317" r:id="rId38"/>
    <p:sldId id="290" r:id="rId39"/>
    <p:sldId id="285" r:id="rId40"/>
  </p:sldIdLst>
  <p:sldSz cx="6858000" cy="5143500"/>
  <p:notesSz cx="6858000" cy="1390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ophie SIMON" initials="AS" lastIdx="1" clrIdx="0">
    <p:extLst>
      <p:ext uri="{19B8F6BF-5375-455C-9EA6-DF929625EA0E}">
        <p15:presenceInfo xmlns:p15="http://schemas.microsoft.com/office/powerpoint/2012/main" userId="6404b95fa48bb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7B"/>
    <a:srgbClr val="00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73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752" y="67"/>
      </p:cViewPr>
      <p:guideLst/>
    </p:cSldViewPr>
  </p:slideViewPr>
  <p:outlineViewPr>
    <p:cViewPr>
      <p:scale>
        <a:sx n="33" d="100"/>
        <a:sy n="33" d="100"/>
      </p:scale>
      <p:origin x="0" y="-30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252" d="100"/>
          <a:sy n="252" d="100"/>
        </p:scale>
        <p:origin x="216" y="1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05446E-2BEF-3F49-B4C2-6EC06572B7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D9F37-642F-3540-91CA-5891BFE18949}" type="datetimeFigureOut">
              <a:rPr lang="fr-FR" smtClean="0"/>
              <a:t>04/09/2023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10593E-37F7-3941-9A57-EE87C5FBA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C1F73E-4099-664E-9C2A-687ACE4636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73A6-10AE-4941-B577-5A0B242C18F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AE57EF7-EC93-4228-AF84-49CE56A29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9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8868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731E-7BF4-A646-A6B2-9BAB98A675E9}" type="datetimeFigureOut">
              <a:t>04/09/2023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6D071-9BCA-4E4D-AD6E-E77DD313C689}" type="slidenum">
              <a:t>‹N°›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CDA4D8-1961-458D-B3F3-F49AC7A52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16263" y="174625"/>
            <a:ext cx="625475" cy="468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540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10ABB2-F3E7-4F86-8E72-6D86D04EF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57F05AE-4C83-43D4-96DB-D024647C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198950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>
            <a:extLst>
              <a:ext uri="{FF2B5EF4-FFF2-40B4-BE49-F238E27FC236}">
                <a16:creationId xmlns:a16="http://schemas.microsoft.com/office/drawing/2014/main" id="{D17BD09E-9065-428F-B438-91C3B832E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7891" name="Espace réservé des commentaires 2">
            <a:extLst>
              <a:ext uri="{FF2B5EF4-FFF2-40B4-BE49-F238E27FC236}">
                <a16:creationId xmlns:a16="http://schemas.microsoft.com/office/drawing/2014/main" id="{DB3D20D0-DC53-446C-8BA6-8C580C975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Avec numérotation des chambres sur le frigo, si le frigo est sale. Les 6 chambres sont alertées par mail et en l’absence de nettoyage, le frigo est vidé</a:t>
            </a:r>
          </a:p>
        </p:txBody>
      </p:sp>
      <p:sp>
        <p:nvSpPr>
          <p:cNvPr id="37892" name="Espace réservé du numéro de diapositive 3">
            <a:extLst>
              <a:ext uri="{FF2B5EF4-FFF2-40B4-BE49-F238E27FC236}">
                <a16:creationId xmlns:a16="http://schemas.microsoft.com/office/drawing/2014/main" id="{1D9FD611-30EA-4287-9719-F5982B817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3F783B73-0051-4C02-8D94-1EC82A6C0182}" type="slidenum">
              <a:rPr lang="fr-FR" altLang="fr-FR">
                <a:latin typeface="Calibri" panose="020F0502020204030204" pitchFamily="34" charset="0"/>
              </a:rPr>
              <a:pPr defTabSz="457200"/>
              <a:t>24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3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>
            <a:extLst>
              <a:ext uri="{FF2B5EF4-FFF2-40B4-BE49-F238E27FC236}">
                <a16:creationId xmlns:a16="http://schemas.microsoft.com/office/drawing/2014/main" id="{D4BEEEFB-A102-4E55-AA5F-1560DA5886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9939" name="Espace réservé des commentaires 2">
            <a:extLst>
              <a:ext uri="{FF2B5EF4-FFF2-40B4-BE49-F238E27FC236}">
                <a16:creationId xmlns:a16="http://schemas.microsoft.com/office/drawing/2014/main" id="{7F887042-3E52-4FA6-B1C9-12E592E1B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F227E174-7591-458F-BFD3-0A6052BC7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5992667D-D23F-4DAC-830E-AC7CA30E3AF5}" type="slidenum">
              <a:rPr lang="fr-FR" altLang="fr-FR">
                <a:latin typeface="Calibri" panose="020F0502020204030204" pitchFamily="34" charset="0"/>
              </a:rPr>
              <a:pPr defTabSz="457200"/>
              <a:t>25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1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B509A334-D277-4940-B72D-8D798D2A86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9C474014-9C8C-40D4-B539-2E03E0BC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1988" name="Espace réservé du numéro de diapositive 3">
            <a:extLst>
              <a:ext uri="{FF2B5EF4-FFF2-40B4-BE49-F238E27FC236}">
                <a16:creationId xmlns:a16="http://schemas.microsoft.com/office/drawing/2014/main" id="{6E90B9CE-022F-4393-9D83-E3A8FC5D8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8B1CC925-F7CC-4EAB-9A51-E23432EED0AA}" type="slidenum">
              <a:rPr lang="fr-FR" altLang="fr-FR">
                <a:latin typeface="Calibri" panose="020F0502020204030204" pitchFamily="34" charset="0"/>
              </a:rPr>
              <a:pPr defTabSz="457200"/>
              <a:t>26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75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375A14E7-C93D-49E2-ABE1-403D3E5F63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A8D4FFE9-E316-4306-95C2-365FBCA2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B1AFA4BE-4E19-4471-B691-A0C0B3CF0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30930507-AFE8-4DF9-AAC4-A744E11078CF}" type="slidenum">
              <a:rPr lang="fr-FR" altLang="fr-FR">
                <a:latin typeface="Calibri" panose="020F0502020204030204" pitchFamily="34" charset="0"/>
              </a:rPr>
              <a:pPr defTabSz="457200"/>
              <a:t>28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64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>
            <a:extLst>
              <a:ext uri="{FF2B5EF4-FFF2-40B4-BE49-F238E27FC236}">
                <a16:creationId xmlns:a16="http://schemas.microsoft.com/office/drawing/2014/main" id="{775E9D6E-DF77-4934-BC59-D57077DDC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7107" name="Espace réservé des commentaires 2">
            <a:extLst>
              <a:ext uri="{FF2B5EF4-FFF2-40B4-BE49-F238E27FC236}">
                <a16:creationId xmlns:a16="http://schemas.microsoft.com/office/drawing/2014/main" id="{BE50D689-4B93-4A81-A250-59563FC7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47108" name="Espace réservé du numéro de diapositive 3">
            <a:extLst>
              <a:ext uri="{FF2B5EF4-FFF2-40B4-BE49-F238E27FC236}">
                <a16:creationId xmlns:a16="http://schemas.microsoft.com/office/drawing/2014/main" id="{CFF05CFC-F98C-4F31-BC16-DEFE05999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98A265B9-082E-40FC-BE59-2F317D8486EA}" type="slidenum">
              <a:rPr lang="fr-FR" altLang="fr-FR">
                <a:latin typeface="Calibri" panose="020F0502020204030204" pitchFamily="34" charset="0"/>
              </a:rPr>
              <a:pPr defTabSz="457200"/>
              <a:t>29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07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0181CA7-C21A-4469-9327-4F267EEDD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9F59592-4B22-4945-A26B-EB0B0406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Projet de mettre en place tables à repasser</a:t>
            </a:r>
          </a:p>
        </p:txBody>
      </p:sp>
    </p:spTree>
    <p:extLst>
      <p:ext uri="{BB962C8B-B14F-4D97-AF65-F5344CB8AC3E}">
        <p14:creationId xmlns:p14="http://schemas.microsoft.com/office/powerpoint/2010/main" val="46042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ED774EF-8166-4E42-A837-49001E80C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95BB91C-19AA-4CD0-B806-700C1A1DD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86900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3D3B4A5-B47B-485E-890A-C414DB8E2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8819E22-72F0-483C-8CFC-105E89F5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271230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>
            <a:extLst>
              <a:ext uri="{FF2B5EF4-FFF2-40B4-BE49-F238E27FC236}">
                <a16:creationId xmlns:a16="http://schemas.microsoft.com/office/drawing/2014/main" id="{465AF5F9-D799-4D8E-9C5A-34B4D23C5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7347" name="Espace réservé des commentaires 2">
            <a:extLst>
              <a:ext uri="{FF2B5EF4-FFF2-40B4-BE49-F238E27FC236}">
                <a16:creationId xmlns:a16="http://schemas.microsoft.com/office/drawing/2014/main" id="{897498B1-A414-469F-A9CC-A2FA1DEF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>
              <a:cs typeface="Calibri"/>
            </a:endParaRPr>
          </a:p>
        </p:txBody>
      </p:sp>
      <p:sp>
        <p:nvSpPr>
          <p:cNvPr id="57348" name="Espace réservé du numéro de diapositive 3">
            <a:extLst>
              <a:ext uri="{FF2B5EF4-FFF2-40B4-BE49-F238E27FC236}">
                <a16:creationId xmlns:a16="http://schemas.microsoft.com/office/drawing/2014/main" id="{A4EB7F23-8FD3-4FEB-A0BD-7588493A9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14375" indent="-2730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0138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41463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82788" indent="-2174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9988" indent="-2174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97188" indent="-2174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54388" indent="-2174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11588" indent="-2174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6AB836C4-4BE7-4BDF-8949-00C7522FFE63}" type="slidenum">
              <a:rPr lang="fr-FR" altLang="fr-FR">
                <a:latin typeface="Calibri" panose="020F0502020204030204" pitchFamily="34" charset="0"/>
              </a:rPr>
              <a:pPr defTabSz="457200"/>
              <a:t>33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>
            <a:extLst>
              <a:ext uri="{FF2B5EF4-FFF2-40B4-BE49-F238E27FC236}">
                <a16:creationId xmlns:a16="http://schemas.microsoft.com/office/drawing/2014/main" id="{C910D9A8-C203-4B18-AF9E-CB9A80FDB6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5299" name="Espace réservé des commentaires 2">
            <a:extLst>
              <a:ext uri="{FF2B5EF4-FFF2-40B4-BE49-F238E27FC236}">
                <a16:creationId xmlns:a16="http://schemas.microsoft.com/office/drawing/2014/main" id="{C1847F6E-BEE9-499E-AA1D-65C1CBF5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55300" name="Espace réservé du numéro de diapositive 3">
            <a:extLst>
              <a:ext uri="{FF2B5EF4-FFF2-40B4-BE49-F238E27FC236}">
                <a16:creationId xmlns:a16="http://schemas.microsoft.com/office/drawing/2014/main" id="{1DF5824E-BFDF-4B9F-998D-468D18C44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93B4C664-8B5A-4A06-88EF-C069A024FAC7}" type="slidenum">
              <a:rPr lang="fr-FR" altLang="fr-FR">
                <a:latin typeface="Calibri" panose="020F0502020204030204" pitchFamily="34" charset="0"/>
              </a:rPr>
              <a:pPr defTabSz="457200"/>
              <a:t>34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6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>
            <a:extLst>
              <a:ext uri="{FF2B5EF4-FFF2-40B4-BE49-F238E27FC236}">
                <a16:creationId xmlns:a16="http://schemas.microsoft.com/office/drawing/2014/main" id="{CB9B231D-04B0-4782-8B0F-C2E1B26E6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0483" name="Espace réservé des commentaires 2">
            <a:extLst>
              <a:ext uri="{FF2B5EF4-FFF2-40B4-BE49-F238E27FC236}">
                <a16:creationId xmlns:a16="http://schemas.microsoft.com/office/drawing/2014/main" id="{F16EA2E7-E7EE-4D17-848E-AC50976C9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20484" name="Espace réservé du numéro de diapositive 3">
            <a:extLst>
              <a:ext uri="{FF2B5EF4-FFF2-40B4-BE49-F238E27FC236}">
                <a16:creationId xmlns:a16="http://schemas.microsoft.com/office/drawing/2014/main" id="{396F3A32-60B6-4B1D-BB0E-667B92BEE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162F6309-5B2D-46AA-B730-DF5764B6756E}" type="slidenum">
              <a:rPr lang="fr-FR" altLang="fr-FR">
                <a:latin typeface="Calibri" panose="020F0502020204030204" pitchFamily="34" charset="0"/>
              </a:rPr>
              <a:pPr defTabSz="457200"/>
              <a:t>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BE104CD-2170-47AD-B2A6-4489BF03C6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8503A5D-C6F8-45FC-BA6E-CA993B0E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6636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>
            <a:extLst>
              <a:ext uri="{FF2B5EF4-FFF2-40B4-BE49-F238E27FC236}">
                <a16:creationId xmlns:a16="http://schemas.microsoft.com/office/drawing/2014/main" id="{4327A371-FAA7-4B05-9D8D-587559F6C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1443" name="Espace réservé des commentaires 2">
            <a:extLst>
              <a:ext uri="{FF2B5EF4-FFF2-40B4-BE49-F238E27FC236}">
                <a16:creationId xmlns:a16="http://schemas.microsoft.com/office/drawing/2014/main" id="{981A60A2-2011-4428-BDA4-AC912C91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1444" name="Espace réservé du numéro de diapositive 3">
            <a:extLst>
              <a:ext uri="{FF2B5EF4-FFF2-40B4-BE49-F238E27FC236}">
                <a16:creationId xmlns:a16="http://schemas.microsoft.com/office/drawing/2014/main" id="{41C851EE-7CA9-4F5C-A4C3-0F767C3FB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4CB874E3-0A8B-4761-928B-336C30248BB0}" type="slidenum">
              <a:rPr lang="fr-FR" altLang="fr-FR">
                <a:latin typeface="Calibri" panose="020F0502020204030204" pitchFamily="34" charset="0"/>
              </a:rPr>
              <a:pPr defTabSz="457200"/>
              <a:t>36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4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0FC3A6C-FF90-4799-9546-9C01CECB8E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CFC750E-D30E-4105-95CC-CCD0A769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2079515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>
            <a:extLst>
              <a:ext uri="{FF2B5EF4-FFF2-40B4-BE49-F238E27FC236}">
                <a16:creationId xmlns:a16="http://schemas.microsoft.com/office/drawing/2014/main" id="{8769CD00-8996-4161-80DE-39FE98822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5539" name="Espace réservé des commentaires 2">
            <a:extLst>
              <a:ext uri="{FF2B5EF4-FFF2-40B4-BE49-F238E27FC236}">
                <a16:creationId xmlns:a16="http://schemas.microsoft.com/office/drawing/2014/main" id="{5929620A-0450-4F15-B9DE-429104E7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AEEA7C55-F961-4470-BE75-CD24AAA0F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AA1BF5D6-590A-4F39-B9C6-43F2BA557082}" type="slidenum">
              <a:rPr lang="fr-FR" altLang="fr-FR">
                <a:latin typeface="Calibri" panose="020F0502020204030204" pitchFamily="34" charset="0"/>
              </a:rPr>
              <a:pPr defTabSz="457200"/>
              <a:t>38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34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>
            <a:extLst>
              <a:ext uri="{FF2B5EF4-FFF2-40B4-BE49-F238E27FC236}">
                <a16:creationId xmlns:a16="http://schemas.microsoft.com/office/drawing/2014/main" id="{4D45882E-7345-4AA6-A0E1-28E84A6900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7587" name="Espace réservé des commentaires 2">
            <a:extLst>
              <a:ext uri="{FF2B5EF4-FFF2-40B4-BE49-F238E27FC236}">
                <a16:creationId xmlns:a16="http://schemas.microsoft.com/office/drawing/2014/main" id="{72C633A0-5AB1-457C-92FD-DA772397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F9F66502-9F37-4385-BBC2-129994EC2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40588E62-AC54-42DA-865E-ED7344A263E0}" type="slidenum">
              <a:rPr lang="fr-FR" altLang="fr-FR">
                <a:latin typeface="Calibri" panose="020F0502020204030204" pitchFamily="34" charset="0"/>
              </a:rPr>
              <a:pPr defTabSz="457200"/>
              <a:t>39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3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0B3747-B935-4A43-85BB-EBEDDC7FD5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784E5D8-A450-4262-85C0-232EC07A8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308677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0E4CDD9-DC95-4CE3-8616-C7EA3949D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8238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5438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4225" indent="-2238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1425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8625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5825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3025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hangingPunct="0"/>
            <a:fld id="{72876F95-94C0-47D8-B37D-5A173332F9EC}" type="slidenum">
              <a:rPr lang="fr-FR" altLang="fr-FR"/>
              <a:pPr defTabSz="457200" eaLnBrk="0" hangingPunct="0"/>
              <a:t>17</a:t>
            </a:fld>
            <a:endParaRPr lang="fr-FR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E2CCF41-A7C5-4681-B916-97015831A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8F45D52-661B-4D27-9569-010D22196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0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499CB91-A6E2-4797-9ADD-D63ACFC41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2B1537A-6EAD-4815-99AC-756E99DE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418702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7A81E58-1809-4052-B2D7-17BA0B0A23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B3AE61-F314-4B3D-AC47-1B16FE41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Les</a:t>
            </a:r>
          </a:p>
        </p:txBody>
      </p:sp>
    </p:spTree>
    <p:extLst>
      <p:ext uri="{BB962C8B-B14F-4D97-AF65-F5344CB8AC3E}">
        <p14:creationId xmlns:p14="http://schemas.microsoft.com/office/powerpoint/2010/main" val="316049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BC711C-5C5A-41D8-BDCF-ACE4167ED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FBEF191-84DA-44F6-9888-FA226A87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835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977CED0E-96C1-4021-BB70-14E8F204B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1747" name="Espace réservé des commentaires 2">
            <a:extLst>
              <a:ext uri="{FF2B5EF4-FFF2-40B4-BE49-F238E27FC236}">
                <a16:creationId xmlns:a16="http://schemas.microsoft.com/office/drawing/2014/main" id="{8FC91297-4D7C-4A91-8FEC-6F2D44D00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/>
              <a:t>Ne pas courir dans les couloirs et le soir faire attention lorsque vous rentrez les escaliers en bois sont très bruyants</a:t>
            </a:r>
          </a:p>
        </p:txBody>
      </p:sp>
      <p:sp>
        <p:nvSpPr>
          <p:cNvPr id="31748" name="Espace réservé du numéro de diapositive 3">
            <a:extLst>
              <a:ext uri="{FF2B5EF4-FFF2-40B4-BE49-F238E27FC236}">
                <a16:creationId xmlns:a16="http://schemas.microsoft.com/office/drawing/2014/main" id="{05FFA9EA-03F7-40A0-9CA0-5BF847A18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/>
            <a:fld id="{3A3B5D63-2650-4DD8-9430-0822BCB2CFBB}" type="slidenum">
              <a:rPr lang="fr-FR" altLang="fr-FR">
                <a:latin typeface="Calibri" panose="020F0502020204030204" pitchFamily="34" charset="0"/>
              </a:rPr>
              <a:pPr defTabSz="457200"/>
              <a:t>22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4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36ED36-CDF9-4CE7-97CE-22D1667379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CE2A86-B9E7-4663-99DE-C84B9FFE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42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998B1A-0A6E-A24B-BBC2-8418AD586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465" y="238977"/>
            <a:ext cx="1324546" cy="366974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C03190E-4D26-6849-9BDB-D241FD2D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42257"/>
            <a:ext cx="5915025" cy="326231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027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8F4C0-9937-3146-AE84-103B3B38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21328"/>
            <a:ext cx="5915025" cy="70555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9418CD-FB1C-0D4D-86F2-58F621BF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542258"/>
            <a:ext cx="5915025" cy="326231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104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8F4C0-9937-3146-AE84-103B3B38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21328"/>
            <a:ext cx="5915025" cy="70555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FC411176-BE73-174E-B3D0-D69920CBFA6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1488" y="1540799"/>
            <a:ext cx="5915025" cy="3261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855" y="1873071"/>
            <a:ext cx="2722549" cy="30545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5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1317" y="1873071"/>
            <a:ext cx="2676975" cy="305453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5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5746693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8855" y="1386188"/>
            <a:ext cx="5749438" cy="317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2756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1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178" y="1852197"/>
            <a:ext cx="2447789" cy="7628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22447" y="1852197"/>
            <a:ext cx="2447789" cy="7628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528446" y="2617554"/>
            <a:ext cx="2447789" cy="22635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6E7B9A4-FF3B-434B-BE17-BF358F2EA28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0179" y="2617554"/>
            <a:ext cx="2447789" cy="22635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1B3B1-0960-964D-B667-151AA4BF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5746693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D60DFF-136D-4349-9797-D1F83E4176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8855" y="1386188"/>
            <a:ext cx="5749438" cy="317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2756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6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0" y="720000"/>
            <a:ext cx="1966800" cy="68268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1" y="720000"/>
            <a:ext cx="3505199" cy="37968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1600" y="1402682"/>
            <a:ext cx="1966800" cy="826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2756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71600" y="2228760"/>
            <a:ext cx="1966800" cy="22880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226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81B3B1-0960-964D-B667-151AA4BF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720000"/>
            <a:ext cx="5746693" cy="666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0D60DFF-136D-4349-9797-D1F83E4176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8855" y="1386188"/>
            <a:ext cx="5749438" cy="317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2756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9CC3481A-9088-D64C-8393-C9477BAB2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855" y="1746069"/>
            <a:ext cx="5749438" cy="3007433"/>
          </a:xfrm>
        </p:spPr>
        <p:txBody>
          <a:bodyPr vert="eaVert"/>
          <a:lstStyle>
            <a:lvl1pPr>
              <a:defRPr sz="1800"/>
            </a:lvl1pPr>
            <a:lvl2pPr>
              <a:defRPr sz="165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0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3400950" y="-46548"/>
            <a:ext cx="3465777" cy="5219971"/>
          </a:xfrm>
          <a:custGeom>
            <a:avLst/>
            <a:gdLst>
              <a:gd name="connsiteX0" fmla="*/ 4621036 w 4621036"/>
              <a:gd name="connsiteY0" fmla="*/ 13300 h 5219971"/>
              <a:gd name="connsiteX1" fmla="*/ 4614387 w 4621036"/>
              <a:gd name="connsiteY1" fmla="*/ 5206672 h 5219971"/>
              <a:gd name="connsiteX2" fmla="*/ 0 w 4621036"/>
              <a:gd name="connsiteY2" fmla="*/ 5219971 h 5219971"/>
              <a:gd name="connsiteX3" fmla="*/ 2214108 w 4621036"/>
              <a:gd name="connsiteY3" fmla="*/ 0 h 5219971"/>
              <a:gd name="connsiteX4" fmla="*/ 4621036 w 4621036"/>
              <a:gd name="connsiteY4" fmla="*/ 13300 h 52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036" h="5219971">
                <a:moveTo>
                  <a:pt x="4621036" y="13300"/>
                </a:moveTo>
                <a:cubicBezTo>
                  <a:pt x="4618820" y="1744424"/>
                  <a:pt x="4616603" y="3475548"/>
                  <a:pt x="4614387" y="5206672"/>
                </a:cubicBezTo>
                <a:lnTo>
                  <a:pt x="0" y="5219971"/>
                </a:lnTo>
                <a:lnTo>
                  <a:pt x="2214108" y="0"/>
                </a:lnTo>
                <a:lnTo>
                  <a:pt x="4621036" y="13300"/>
                </a:lnTo>
                <a:close/>
              </a:path>
            </a:pathLst>
          </a:cu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Image 9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5A1D9CF5-9819-D348-BC0D-C783FA0C0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06" y="4294416"/>
            <a:ext cx="1705365" cy="4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18DED2-D878-4DAB-B324-3051EB65A4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DC8E-CDE5-47EE-BDFA-CC6966C16D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770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3AD1AD-B667-1C44-B5B8-A22962CF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721328"/>
            <a:ext cx="5836179" cy="705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D7CD75-BD6B-E945-9C38-5073B62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542257"/>
            <a:ext cx="583617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Cliquez pour modifier les styles de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A18292-DCDF-1849-A3DF-B4D8C9BB83F9}"/>
              </a:ext>
            </a:extLst>
          </p:cNvPr>
          <p:cNvSpPr txBox="1">
            <a:spLocks/>
          </p:cNvSpPr>
          <p:nvPr userDrawn="1"/>
        </p:nvSpPr>
        <p:spPr>
          <a:xfrm>
            <a:off x="546398" y="318504"/>
            <a:ext cx="2691712" cy="248949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675" b="1" i="0" dirty="0">
                <a:latin typeface="Arial"/>
                <a:cs typeface="Arial"/>
              </a:rPr>
              <a:t>Rentrée 2023 – vie collective et résidence</a:t>
            </a:r>
            <a:endParaRPr lang="en-US" sz="525" b="0" i="0" dirty="0">
              <a:latin typeface="Arial"/>
              <a:cs typeface="Arial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04A25F3-4750-CF43-BAF1-05B2CFC2D583}"/>
              </a:ext>
            </a:extLst>
          </p:cNvPr>
          <p:cNvSpPr txBox="1"/>
          <p:nvPr userDrawn="1"/>
        </p:nvSpPr>
        <p:spPr>
          <a:xfrm>
            <a:off x="3157015" y="307366"/>
            <a:ext cx="16219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75">
                <a:latin typeface="Arial"/>
                <a:cs typeface="Arial"/>
              </a:rPr>
              <a:t>|</a:t>
            </a:r>
            <a:endParaRPr lang="en-US" sz="675">
              <a:latin typeface="Arial"/>
              <a:cs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DB4C99-704C-F340-AE3B-3215B01D7E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465" y="238977"/>
            <a:ext cx="1324546" cy="36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85" r:id="rId3"/>
    <p:sldLayoutId id="2147483675" r:id="rId4"/>
    <p:sldLayoutId id="2147483676" r:id="rId5"/>
    <p:sldLayoutId id="2147483679" r:id="rId6"/>
    <p:sldLayoutId id="2147483683" r:id="rId7"/>
    <p:sldLayoutId id="2147483690" r:id="rId8"/>
    <p:sldLayoutId id="2147483691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2400" b="1" kern="1200">
          <a:solidFill>
            <a:srgbClr val="00B57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B57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0055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ion-nancy@agroparistech.f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vehicules-nancy@agroparistech.f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isonduvelo.grand-nancy.org/accuei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lostanlib.f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logistique-nancy@agroparistech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paristech.fr/vie-etudiante/se-loger/se-loger-campus-nanc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ogistique-nancy@agroparistech.f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est-vie-etudiante-nancy@agroparistech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est-vie-etudiante-nancy@agroparistech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estion-nancy@agroparistech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22EB778-6A7C-E24A-8B97-F65BB7A6F8FE}"/>
              </a:ext>
            </a:extLst>
          </p:cNvPr>
          <p:cNvSpPr txBox="1"/>
          <p:nvPr/>
        </p:nvSpPr>
        <p:spPr>
          <a:xfrm>
            <a:off x="216000" y="781200"/>
            <a:ext cx="2754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Jeudi 4 septembre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87F0AA-0698-6A4E-9284-2D721E5F5915}"/>
              </a:ext>
            </a:extLst>
          </p:cNvPr>
          <p:cNvSpPr txBox="1"/>
          <p:nvPr/>
        </p:nvSpPr>
        <p:spPr>
          <a:xfrm>
            <a:off x="216000" y="1180800"/>
            <a:ext cx="35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800" dirty="0">
                <a:solidFill>
                  <a:srgbClr val="00B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d’information – vie collective sur le campus – résidence étudiante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9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21918-47EE-451E-AC28-D1992B90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42258"/>
            <a:ext cx="5915025" cy="3262311"/>
          </a:xfrm>
        </p:spPr>
        <p:txBody>
          <a:bodyPr>
            <a:normAutofit/>
          </a:bodyPr>
          <a:lstStyle/>
          <a:p>
            <a:pPr algn="just"/>
            <a:r>
              <a:rPr lang="fr-FR" altLang="fr-FR" dirty="0">
                <a:solidFill>
                  <a:schemeClr val="tx1"/>
                </a:solidFill>
              </a:rPr>
              <a:t>Administrativement, deux conditions :</a:t>
            </a:r>
          </a:p>
          <a:p>
            <a:pPr marL="450850" lvl="1" indent="0" algn="just">
              <a:buNone/>
            </a:pPr>
            <a:r>
              <a:rPr lang="fr-FR" altLang="fr-FR" sz="1400" dirty="0">
                <a:solidFill>
                  <a:srgbClr val="00B57B"/>
                </a:solidFill>
              </a:rPr>
              <a:t>Permis de conduire valide enregistré auprès de la DEP </a:t>
            </a:r>
          </a:p>
          <a:p>
            <a:pPr marL="450850" lvl="1" indent="0" algn="just">
              <a:buNone/>
            </a:pPr>
            <a:r>
              <a:rPr lang="fr-FR" altLang="fr-FR" sz="1400" dirty="0">
                <a:solidFill>
                  <a:srgbClr val="00B57B"/>
                </a:solidFill>
              </a:rPr>
              <a:t>(voir Mmes Besançon ou </a:t>
            </a:r>
            <a:r>
              <a:rPr lang="fr-FR" altLang="fr-FR" sz="1400" dirty="0" err="1">
                <a:solidFill>
                  <a:srgbClr val="00B57B"/>
                </a:solidFill>
              </a:rPr>
              <a:t>Gurdak</a:t>
            </a:r>
            <a:r>
              <a:rPr lang="fr-FR" altLang="fr-FR" sz="1400" dirty="0">
                <a:solidFill>
                  <a:srgbClr val="00B57B"/>
                </a:solidFill>
              </a:rPr>
              <a:t>)</a:t>
            </a:r>
          </a:p>
          <a:p>
            <a:pPr marL="450850" lvl="1" indent="0" algn="just">
              <a:buNone/>
            </a:pPr>
            <a:r>
              <a:rPr lang="fr-FR" altLang="fr-FR" sz="1400" dirty="0">
                <a:solidFill>
                  <a:srgbClr val="00B57B"/>
                </a:solidFill>
              </a:rPr>
              <a:t>Disposer d’un ordre de mission : DEP pour les tournées, </a:t>
            </a:r>
          </a:p>
          <a:p>
            <a:pPr marL="450850" lvl="1" indent="0" algn="just">
              <a:buNone/>
            </a:pPr>
            <a:r>
              <a:rPr lang="fr-FR" altLang="fr-FR" sz="1400" dirty="0">
                <a:solidFill>
                  <a:srgbClr val="00B57B"/>
                </a:solidFill>
                <a:hlinkClick r:id="rId2"/>
              </a:rPr>
              <a:t>gest-vie-etudiante-nancy@agroparistech.fr</a:t>
            </a:r>
            <a:r>
              <a:rPr lang="fr-FR" altLang="fr-FR" sz="1400" dirty="0">
                <a:solidFill>
                  <a:srgbClr val="00B57B"/>
                </a:solidFill>
              </a:rPr>
              <a:t> pour tout autre besoin</a:t>
            </a:r>
          </a:p>
          <a:p>
            <a:pPr marL="450850" lvl="1" indent="0" algn="just">
              <a:buNone/>
            </a:pPr>
            <a:r>
              <a:rPr lang="fr-FR" altLang="fr-FR" sz="1400" dirty="0">
                <a:solidFill>
                  <a:srgbClr val="00B57B"/>
                </a:solidFill>
              </a:rPr>
              <a:t>(</a:t>
            </a:r>
            <a:r>
              <a:rPr lang="fr-FR" altLang="fr-FR" sz="1400" dirty="0" err="1">
                <a:solidFill>
                  <a:srgbClr val="00B57B"/>
                </a:solidFill>
              </a:rPr>
              <a:t>interagros</a:t>
            </a:r>
            <a:r>
              <a:rPr lang="fr-FR" altLang="fr-FR" sz="1400" dirty="0">
                <a:solidFill>
                  <a:srgbClr val="00B57B"/>
                </a:solidFill>
              </a:rPr>
              <a:t>…)  </a:t>
            </a:r>
          </a:p>
          <a:p>
            <a:pPr marL="0" indent="0" algn="just">
              <a:buNone/>
            </a:pPr>
            <a:endParaRPr lang="fr-FR" alt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Faire une utilisation appropriée des véhicules : </a:t>
            </a:r>
          </a:p>
          <a:p>
            <a:pPr marL="446088" indent="-446088" algn="just">
              <a:buNone/>
            </a:pPr>
            <a:r>
              <a:rPr lang="fr-FR" sz="1400" dirty="0">
                <a:solidFill>
                  <a:schemeClr val="tx1"/>
                </a:solidFill>
              </a:rPr>
              <a:t>	</a:t>
            </a:r>
            <a:r>
              <a:rPr lang="fr-FR" sz="1400" dirty="0"/>
              <a:t>Les consignes sont disponibles dans tous les véhicules, au garage, auprès des encadrants de tournée ou de la logistique. A lire. 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marL="622300" lvl="2" indent="0" algn="just">
              <a:buNone/>
            </a:pPr>
            <a:endParaRPr lang="fr-FR" sz="1400" dirty="0">
              <a:solidFill>
                <a:srgbClr val="00B57B"/>
              </a:solidFill>
            </a:endParaRPr>
          </a:p>
          <a:p>
            <a:pPr marL="358775" lvl="1" indent="0" algn="just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3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95F32D-408D-4445-87B8-C4774059761E}"/>
              </a:ext>
            </a:extLst>
          </p:cNvPr>
          <p:cNvSpPr txBox="1"/>
          <p:nvPr/>
        </p:nvSpPr>
        <p:spPr>
          <a:xfrm>
            <a:off x="1981200" y="42894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C00000"/>
                </a:solidFill>
                <a:latin typeface="Maiandra GD" panose="020E0502030308020204" pitchFamily="34" charset="0"/>
              </a:rPr>
              <a:t>MAUVAISE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72796E-633D-47C7-8B13-A6B1F97B6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32030" y="1808124"/>
            <a:ext cx="3599999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8B8AD4-F214-469A-8458-60EE034EC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917" y="1718124"/>
            <a:ext cx="38271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0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B2D7AC-3DD5-46D7-96A7-8CCDBE9A9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00" y="1326572"/>
            <a:ext cx="4800000" cy="36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895F32D-408D-4445-87B8-C4774059761E}"/>
              </a:ext>
            </a:extLst>
          </p:cNvPr>
          <p:cNvSpPr txBox="1"/>
          <p:nvPr/>
        </p:nvSpPr>
        <p:spPr>
          <a:xfrm>
            <a:off x="1981200" y="42894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C00000"/>
                </a:solidFill>
                <a:latin typeface="Maiandra GD" panose="020E0502030308020204" pitchFamily="34" charset="0"/>
              </a:rPr>
              <a:t>MAUVAISE</a:t>
            </a:r>
          </a:p>
        </p:txBody>
      </p:sp>
    </p:spTree>
    <p:extLst>
      <p:ext uri="{BB962C8B-B14F-4D97-AF65-F5344CB8AC3E}">
        <p14:creationId xmlns:p14="http://schemas.microsoft.com/office/powerpoint/2010/main" val="277131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95F32D-408D-4445-87B8-C4774059761E}"/>
              </a:ext>
            </a:extLst>
          </p:cNvPr>
          <p:cNvSpPr txBox="1"/>
          <p:nvPr/>
        </p:nvSpPr>
        <p:spPr>
          <a:xfrm>
            <a:off x="1981200" y="42894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C00000"/>
                </a:solidFill>
                <a:latin typeface="Maiandra GD" panose="020E0502030308020204" pitchFamily="34" charset="0"/>
              </a:rPr>
              <a:t>MAUVAISE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BA52B9-8E1F-4878-9FFA-E0E325636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000" y="130610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21918-47EE-451E-AC28-D1992B90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42258"/>
            <a:ext cx="5915025" cy="3262311"/>
          </a:xfrm>
        </p:spPr>
        <p:txBody>
          <a:bodyPr>
            <a:normAutofit lnSpcReduction="10000"/>
          </a:bodyPr>
          <a:lstStyle/>
          <a:p>
            <a:r>
              <a:rPr lang="fr-FR" sz="1500" dirty="0">
                <a:solidFill>
                  <a:schemeClr val="tx1"/>
                </a:solidFill>
              </a:rPr>
              <a:t>Conduisez prudemment, </a:t>
            </a:r>
            <a:r>
              <a:rPr lang="fr-FR" sz="1500" b="1" dirty="0">
                <a:solidFill>
                  <a:schemeClr val="tx1"/>
                </a:solidFill>
              </a:rPr>
              <a:t>entraidez-vous</a:t>
            </a:r>
            <a:endParaRPr lang="fr-FR" sz="1500" dirty="0">
              <a:solidFill>
                <a:schemeClr val="tx1"/>
              </a:solidFill>
            </a:endParaRPr>
          </a:p>
          <a:p>
            <a:pPr marL="450850" indent="-450850">
              <a:buNone/>
            </a:pPr>
            <a:r>
              <a:rPr lang="fr-FR" dirty="0"/>
              <a:t>	</a:t>
            </a:r>
            <a:r>
              <a:rPr lang="fr-FR" sz="1400" dirty="0"/>
              <a:t>1 véhicule épave = plus de 26 000€ perdus</a:t>
            </a:r>
          </a:p>
          <a:p>
            <a:pPr marL="450850" indent="-450850">
              <a:buNone/>
            </a:pPr>
            <a:r>
              <a:rPr lang="fr-FR" sz="1400" dirty="0"/>
              <a:t>	= 5 kitchenettes non-rénovées dans les studios de la résidence</a:t>
            </a:r>
          </a:p>
          <a:p>
            <a:pPr marL="450850" indent="-4763">
              <a:buNone/>
            </a:pPr>
            <a:r>
              <a:rPr lang="fr-FR" sz="1400" dirty="0"/>
              <a:t>Vous êtes responsables, notamment des contraventions</a:t>
            </a:r>
          </a:p>
          <a:p>
            <a:pPr marL="450850" indent="-45085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tx1"/>
                </a:solidFill>
              </a:rPr>
              <a:t>Ne retirez pas les caisses de matériel de secours </a:t>
            </a:r>
            <a:r>
              <a:rPr lang="fr-FR" sz="1500" dirty="0">
                <a:solidFill>
                  <a:schemeClr val="tx1"/>
                </a:solidFill>
              </a:rPr>
              <a:t>des coffres</a:t>
            </a:r>
            <a:endParaRPr lang="fr-FR" sz="1500" dirty="0"/>
          </a:p>
          <a:p>
            <a:pPr marL="450850" indent="-45085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sz="1500" b="1" dirty="0">
                <a:solidFill>
                  <a:schemeClr val="tx1"/>
                </a:solidFill>
              </a:rPr>
              <a:t>Soyez propres</a:t>
            </a:r>
            <a:r>
              <a:rPr lang="fr-FR" sz="1500" dirty="0">
                <a:solidFill>
                  <a:schemeClr val="tx1"/>
                </a:solidFill>
              </a:rPr>
              <a:t>, nettoyez les véhicules au retour de tournée</a:t>
            </a:r>
          </a:p>
          <a:p>
            <a:pPr marL="450850" indent="0">
              <a:buNone/>
            </a:pPr>
            <a:r>
              <a:rPr lang="fr-FR" sz="1400" dirty="0"/>
              <a:t>Retirer masques, mouchoirs usagés, déchets, nourriture…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sz="1500" dirty="0">
                <a:solidFill>
                  <a:schemeClr val="tx1"/>
                </a:solidFill>
              </a:rPr>
              <a:t>Demandez l’activation de votre badge à l’accueil pour le garage</a:t>
            </a:r>
          </a:p>
          <a:p>
            <a:pPr marL="446088" lvl="2" indent="0" algn="just">
              <a:buNone/>
            </a:pPr>
            <a:r>
              <a:rPr lang="fr-FR" sz="1400" dirty="0">
                <a:solidFill>
                  <a:srgbClr val="00B57B"/>
                </a:solidFill>
              </a:rPr>
              <a:t>En dehors des heures d’ouverture du campus : problème d’accès au garage = sortie ajournée</a:t>
            </a:r>
          </a:p>
          <a:p>
            <a:pPr marL="45085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2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21918-47EE-451E-AC28-D1992B90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42258"/>
            <a:ext cx="5915025" cy="3262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En cas de collision ou de complication,</a:t>
            </a: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Vite, je relève l’immatriculation.</a:t>
            </a:r>
            <a:endParaRPr lang="fr-FR" sz="1400" b="1" dirty="0"/>
          </a:p>
          <a:p>
            <a:pPr marL="450850" indent="-45085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marL="450850" indent="-450850">
              <a:buNone/>
            </a:pPr>
            <a:endParaRPr lang="fr-FR" sz="1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Au garage : </a:t>
            </a: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grands véhicules derrière, </a:t>
            </a: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petits véhicules devant</a:t>
            </a:r>
          </a:p>
          <a:p>
            <a:pPr marL="0" indent="0" algn="ctr">
              <a:buNone/>
            </a:pPr>
            <a:endParaRPr lang="fr-FR" sz="15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1500" b="1" dirty="0"/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Si, les </a:t>
            </a:r>
            <a:r>
              <a:rPr lang="fr-FR" sz="1500" b="1" dirty="0" err="1">
                <a:solidFill>
                  <a:schemeClr val="tx1"/>
                </a:solidFill>
              </a:rPr>
              <a:t>rifters</a:t>
            </a:r>
            <a:r>
              <a:rPr lang="fr-FR" sz="1500" b="1" dirty="0">
                <a:solidFill>
                  <a:schemeClr val="tx1"/>
                </a:solidFill>
              </a:rPr>
              <a:t> ont une boîte à gants et tous les documents</a:t>
            </a: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Il faut soulever le panneau du tableau de bord</a:t>
            </a:r>
          </a:p>
          <a:p>
            <a:pPr marL="0" indent="0" algn="ctr">
              <a:buNone/>
            </a:pPr>
            <a:r>
              <a:rPr lang="fr-FR" sz="1500" b="1" dirty="0">
                <a:solidFill>
                  <a:schemeClr val="tx1"/>
                </a:solidFill>
              </a:rPr>
              <a:t>Attention, sur l’expert il y a un bouton !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5085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C0344-3556-4E3A-942E-1B1C17F0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des véhicules administratifs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321918-47EE-451E-AC28-D1992B90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542258"/>
            <a:ext cx="5915025" cy="3262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5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1500" dirty="0"/>
          </a:p>
          <a:p>
            <a:pPr marL="0" indent="0" algn="ctr">
              <a:buNone/>
            </a:pPr>
            <a:endParaRPr lang="fr-FR" sz="1500" dirty="0"/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</a:rPr>
              <a:t>Demandes, signalements, assistance : 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  <a:hlinkClick r:id="rId2"/>
              </a:rPr>
              <a:t>vehicules-nancy@agroparistech.fr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450850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2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numéro de diapositive 1">
            <a:extLst>
              <a:ext uri="{FF2B5EF4-FFF2-40B4-BE49-F238E27FC236}">
                <a16:creationId xmlns:a16="http://schemas.microsoft.com/office/drawing/2014/main" id="{0E334EB7-31FB-4180-8881-076645FEC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14900" y="4767263"/>
            <a:ext cx="1600200" cy="2738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C00622-4D13-4398-8A65-10477A437A9D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24580" name="ZoneTexte 2">
            <a:extLst>
              <a:ext uri="{FF2B5EF4-FFF2-40B4-BE49-F238E27FC236}">
                <a16:creationId xmlns:a16="http://schemas.microsoft.com/office/drawing/2014/main" id="{9687D4C5-5A65-42B3-9DB4-1A972A4DC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85" y="1707356"/>
            <a:ext cx="57245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2700" b="1" dirty="0"/>
              <a:t>Règle de vie à la résidence étudiante</a:t>
            </a:r>
          </a:p>
          <a:p>
            <a:pPr algn="ctr"/>
            <a:endParaRPr lang="fr-FR" altLang="fr-FR" sz="27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>
            <a:extLst>
              <a:ext uri="{FF2B5EF4-FFF2-40B4-BE49-F238E27FC236}">
                <a16:creationId xmlns:a16="http://schemas.microsoft.com/office/drawing/2014/main" id="{9C5C5D12-B0B9-47D5-8C06-C4186AEE5DA8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46485" y="533995"/>
            <a:ext cx="5864004" cy="40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 b="1" dirty="0"/>
              <a:t>Les vélos</a:t>
            </a:r>
            <a:endParaRPr lang="fr-FR" altLang="fr-FR" sz="24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Des garages à vélos sont disponibles au sous-sol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de la résidence pour étudiants logés, à proximité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du foyer et dalle béton à proximité du garage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Un enlèvement des vélos non étiquetés est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effectué chaque année au mois de juillet (don à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l’association DYNAMO).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b="1" dirty="0">
                <a:solidFill>
                  <a:schemeClr val="tx1"/>
                </a:solidFill>
              </a:rPr>
              <a:t>QUESTION: Souhaitez vous qu’on organise un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b="1" dirty="0">
                <a:solidFill>
                  <a:schemeClr val="tx1"/>
                </a:solidFill>
              </a:rPr>
              <a:t>Atelier entretien/réparation des vélos?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Possibilité de louer un vélo à la maison du vélo –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50" dirty="0">
                <a:solidFill>
                  <a:schemeClr val="tx1"/>
                </a:solidFill>
              </a:rPr>
              <a:t>6, rue Claude Charles | 54000 Nancy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05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http://maisonduvelo.grand-nancy.org/accueil/</a:t>
            </a:r>
            <a:endParaRPr lang="fr-FR" altLang="fr-FR" sz="105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100" dirty="0">
                <a:solidFill>
                  <a:schemeClr val="tx1"/>
                </a:solidFill>
              </a:rPr>
              <a:t>Ou abonnement </a:t>
            </a:r>
            <a:r>
              <a:rPr lang="fr-FR" altLang="fr-FR" sz="2100" dirty="0" err="1">
                <a:solidFill>
                  <a:schemeClr val="tx1"/>
                </a:solidFill>
              </a:rPr>
              <a:t>velostan</a:t>
            </a:r>
            <a:r>
              <a:rPr lang="fr-FR" altLang="fr-FR" sz="2100" dirty="0">
                <a:solidFill>
                  <a:schemeClr val="tx1"/>
                </a:solidFill>
              </a:rPr>
              <a:t> (vélos verts) 15€ /an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http://www.velostanlib.fr/</a:t>
            </a:r>
            <a:endParaRPr lang="fr-FR" altLang="fr-FR" sz="9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u contenu 2">
            <a:extLst>
              <a:ext uri="{FF2B5EF4-FFF2-40B4-BE49-F238E27FC236}">
                <a16:creationId xmlns:a16="http://schemas.microsoft.com/office/drawing/2014/main" id="{03F2A1F3-72CC-48D5-B393-E6A40EA61DA4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33388" y="533995"/>
            <a:ext cx="6172200" cy="40755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dirty="0"/>
          </a:p>
          <a:p>
            <a:pPr algn="just"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altLang="fr-FR" sz="1950" b="1" dirty="0"/>
              <a:t>L’accès à la résidence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950" b="1" dirty="0"/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Le badge vous permet d’accéder au centre: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Portillons: Ile de Corse – Résidence (toutes les portes) –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16 Rue Girardet – salle informatique libre service.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En cas de perte ou dysfonctionnement, vous rendre à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l’accueil.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Le renouvellement pour perte est facturé 15€.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La perte de clé est facturée</a:t>
            </a:r>
            <a:r>
              <a:rPr lang="fr-FR" altLang="fr-FR" sz="1800">
                <a:solidFill>
                  <a:schemeClr val="tx1"/>
                </a:solidFill>
              </a:rPr>
              <a:t>: 50€</a:t>
            </a:r>
            <a:r>
              <a:rPr lang="fr-FR" altLang="fr-FR" sz="1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L’accueil temporaire (maximum 48h) est autorisé</a:t>
            </a:r>
          </a:p>
          <a:p>
            <a:pPr marL="0" indent="0" algn="just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Toujours prévenir M. GOURSAUD et inscrire le nom de la</a:t>
            </a:r>
          </a:p>
          <a:p>
            <a:pPr marL="0" indent="0" algn="just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personne  dans le cahier situé à l’accueil (sinon </a:t>
            </a:r>
          </a:p>
          <a:p>
            <a:pPr marL="0" indent="0" algn="just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avertissement)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95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5646" y="1299931"/>
            <a:ext cx="289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Mot d’accueil de la directrice du campus: </a:t>
            </a:r>
          </a:p>
          <a:p>
            <a:endParaRPr lang="fr-FR" dirty="0"/>
          </a:p>
          <a:p>
            <a:r>
              <a:rPr lang="fr-FR" dirty="0"/>
              <a:t>Myriam </a:t>
            </a:r>
            <a:r>
              <a:rPr lang="fr-FR" dirty="0" err="1"/>
              <a:t>Legay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43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contenu 2">
            <a:extLst>
              <a:ext uri="{FF2B5EF4-FFF2-40B4-BE49-F238E27FC236}">
                <a16:creationId xmlns:a16="http://schemas.microsoft.com/office/drawing/2014/main" id="{510E1C13-120A-4048-B42F-435B0118094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527446" y="533995"/>
            <a:ext cx="6172200" cy="40755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altLang="fr-FR" b="1" dirty="0"/>
              <a:t>Le parking voiture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19 places de stationnement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L’activation de l’accès au portail voiture est à demander à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Mme NOWAK ou Mme DA MOTA avec votre numéro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d’immatriculation.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En cas de saturation du parking, vous devez aller vous garer 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dehors du centre. </a:t>
            </a:r>
            <a:r>
              <a:rPr lang="fr-FR" sz="1500" dirty="0">
                <a:solidFill>
                  <a:schemeClr val="tx1"/>
                </a:solidFill>
              </a:rPr>
              <a:t>Tout véhicule </a:t>
            </a:r>
            <a:r>
              <a:rPr lang="fr-FR" sz="1500" b="1" dirty="0">
                <a:solidFill>
                  <a:schemeClr val="tx1"/>
                </a:solidFill>
              </a:rPr>
              <a:t>mal stationné gêne l’accès pompier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Par conséquent les contrevenants verront l’accès au portail-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voiture de la Rue Saint Georges désactivé.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2100" b="1" dirty="0">
                <a:solidFill>
                  <a:schemeClr val="tx1"/>
                </a:solidFill>
              </a:rPr>
              <a:t>Ne pas se stationner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2100" b="1" dirty="0">
                <a:solidFill>
                  <a:schemeClr val="tx1"/>
                </a:solidFill>
              </a:rPr>
              <a:t>en dehors des places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2100" b="1" dirty="0">
                <a:solidFill>
                  <a:schemeClr val="tx1"/>
                </a:solidFill>
              </a:rPr>
              <a:t>marquées</a:t>
            </a:r>
          </a:p>
        </p:txBody>
      </p:sp>
      <p:pic>
        <p:nvPicPr>
          <p:cNvPr id="28675" name="Image 1">
            <a:extLst>
              <a:ext uri="{FF2B5EF4-FFF2-40B4-BE49-F238E27FC236}">
                <a16:creationId xmlns:a16="http://schemas.microsoft.com/office/drawing/2014/main" id="{AFD46377-BD66-4C7F-B5B0-8C1B37194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423" y="3165873"/>
            <a:ext cx="2955131" cy="16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97092-9E94-42F4-B8C3-130AF52B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 ne pas faire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CF07FB-2A99-4CD1-B6A5-D0F435529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125" y="1543050"/>
            <a:ext cx="4349750" cy="3262313"/>
          </a:xfrm>
        </p:spPr>
      </p:pic>
    </p:spTree>
    <p:extLst>
      <p:ext uri="{BB962C8B-B14F-4D97-AF65-F5344CB8AC3E}">
        <p14:creationId xmlns:p14="http://schemas.microsoft.com/office/powerpoint/2010/main" val="2552568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4A04161-F669-4ABD-BF9B-E7A65A433D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3616" y="411956"/>
            <a:ext cx="6172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 sz="1600" dirty="0">
                <a:ea typeface="+mn-ea"/>
              </a:rPr>
              <a:t>Les règles de vie	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E5C20-D6DE-40F3-8618-2E6473FB2E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2900" y="1269206"/>
            <a:ext cx="6172200" cy="3394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Afin de ne pas gêner les autres résidents, le calme doit régner dans la résidence.</a:t>
            </a:r>
          </a:p>
          <a:p>
            <a:pPr>
              <a:defRPr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sz="2400" b="1" dirty="0">
                <a:solidFill>
                  <a:schemeClr val="tx1"/>
                </a:solidFill>
              </a:rPr>
              <a:t>Entre 22h et 7h, il s’agit de tapage nocturne. </a:t>
            </a:r>
          </a:p>
          <a:p>
            <a:pPr>
              <a:defRPr/>
            </a:pPr>
            <a:endParaRPr lang="fr-FR" altLang="fr-FR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Ne pas modifier le mobilier des chambres et des cuisines</a:t>
            </a:r>
          </a:p>
          <a:p>
            <a:pPr marL="0" indent="0"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Ne pas ajouter de mobilier</a:t>
            </a:r>
          </a:p>
          <a:p>
            <a:pPr marL="0" indent="0">
              <a:buNone/>
              <a:defRPr/>
            </a:pPr>
            <a:endParaRPr lang="fr-FR" altLang="fr-FR" sz="24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r-FR" altLang="fr-FR" sz="2400" dirty="0">
                <a:solidFill>
                  <a:schemeClr val="tx1"/>
                </a:solidFill>
              </a:rPr>
              <a:t>Les animaux ne sont pas autorisés dans la résidence</a:t>
            </a:r>
          </a:p>
          <a:p>
            <a:pPr marL="0" indent="0">
              <a:buNone/>
              <a:defRPr/>
            </a:pPr>
            <a:endParaRPr lang="fr-FR" altLang="fr-FR" dirty="0"/>
          </a:p>
          <a:p>
            <a:pPr>
              <a:buFontTx/>
              <a:buNone/>
              <a:defRPr/>
            </a:pPr>
            <a:endParaRPr lang="fr-FR" alt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>
            <a:extLst>
              <a:ext uri="{FF2B5EF4-FFF2-40B4-BE49-F238E27FC236}">
                <a16:creationId xmlns:a16="http://schemas.microsoft.com/office/drawing/2014/main" id="{8618D676-1871-45E8-B3AC-A02026851EF1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86940" y="680750"/>
            <a:ext cx="6172200" cy="40755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u="sng" dirty="0">
                <a:solidFill>
                  <a:schemeClr val="tx1"/>
                </a:solidFill>
              </a:rPr>
              <a:t>Les cuisines ne sont pas accessibles aux extérieurs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Respecter le travail de la personne chargée de l’entretien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tx1"/>
                </a:solidFill>
              </a:rPr>
              <a:t>- vaisselle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Laver la vaisselle après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utilisation et la ranger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Torchons de vaisselle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a demander à M. GOURSAUD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(échange torchons sales/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propres à son bureau)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Vaisselle non lavée = avertissement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puis jetée. Pas de remplacement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par AgroParisTech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/>
          </a:p>
        </p:txBody>
      </p:sp>
      <p:pic>
        <p:nvPicPr>
          <p:cNvPr id="34819" name="Image 1">
            <a:extLst>
              <a:ext uri="{FF2B5EF4-FFF2-40B4-BE49-F238E27FC236}">
                <a16:creationId xmlns:a16="http://schemas.microsoft.com/office/drawing/2014/main" id="{7F55CFB0-9D97-46F8-B609-E9451B246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526" y="1670974"/>
            <a:ext cx="3017044" cy="16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4">
            <a:extLst>
              <a:ext uri="{FF2B5EF4-FFF2-40B4-BE49-F238E27FC236}">
                <a16:creationId xmlns:a16="http://schemas.microsoft.com/office/drawing/2014/main" id="{DF87CC32-495C-4EF7-B6D8-DBB49F2CF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294" y="3679032"/>
            <a:ext cx="260270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51ACDF-F506-4577-B205-EFC04AF01E4B}"/>
              </a:ext>
            </a:extLst>
          </p:cNvPr>
          <p:cNvSpPr txBox="1"/>
          <p:nvPr/>
        </p:nvSpPr>
        <p:spPr>
          <a:xfrm>
            <a:off x="286940" y="496084"/>
            <a:ext cx="496847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1600" b="1" dirty="0">
                <a:solidFill>
                  <a:srgbClr val="00B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Règles d’hygiène et de vie dans les cuisine</a:t>
            </a:r>
            <a:endParaRPr lang="fr-FR" sz="1600" b="1" dirty="0">
              <a:solidFill>
                <a:srgbClr val="00B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4E49097B-745B-4682-AD55-D6662CA05A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7871" y="681037"/>
            <a:ext cx="6172200" cy="3394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altLang="fr-FR" sz="1800" b="1" dirty="0"/>
              <a:t>Réfrigérateur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700" b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tx1"/>
                </a:solidFill>
              </a:rPr>
              <a:t>Excellente idée de compartimenter les frigos entre les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tx1"/>
                </a:solidFill>
              </a:rPr>
              <a:t>résidents de l’étage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Jeter les aliments périmés dans les poubelles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u="sng" dirty="0">
                <a:solidFill>
                  <a:schemeClr val="tx1"/>
                </a:solidFill>
              </a:rPr>
              <a:t>Nettoyer avant chaque départ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u="sng" dirty="0">
                <a:solidFill>
                  <a:schemeClr val="tx1"/>
                </a:solidFill>
              </a:rPr>
              <a:t>en vacances les réfrigérateurs </a:t>
            </a:r>
            <a:r>
              <a:rPr lang="fr-FR" altLang="fr-FR" sz="1500" dirty="0">
                <a:solidFill>
                  <a:schemeClr val="tx1"/>
                </a:solidFill>
              </a:rPr>
              <a:t>: Noel,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Printemps, été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dirty="0">
                <a:solidFill>
                  <a:schemeClr val="tx1"/>
                </a:solidFill>
              </a:rPr>
              <a:t>3 réfrigérateurs par étage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b="1" dirty="0">
                <a:solidFill>
                  <a:schemeClr val="tx1"/>
                </a:solidFill>
              </a:rPr>
              <a:t>NE PAS METTRE VIN, BIERE AU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500" b="1" dirty="0">
                <a:solidFill>
                  <a:schemeClr val="tx1"/>
                </a:solidFill>
              </a:rPr>
              <a:t>CONGELATEUR</a:t>
            </a:r>
            <a:endParaRPr lang="fr-FR" altLang="fr-FR" sz="1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altLang="fr-FR" sz="2100" dirty="0"/>
          </a:p>
        </p:txBody>
      </p:sp>
      <p:pic>
        <p:nvPicPr>
          <p:cNvPr id="36867" name="Image 1">
            <a:extLst>
              <a:ext uri="{FF2B5EF4-FFF2-40B4-BE49-F238E27FC236}">
                <a16:creationId xmlns:a16="http://schemas.microsoft.com/office/drawing/2014/main" id="{1CA6EE36-2131-4F7C-9547-DF384F04A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1329929"/>
            <a:ext cx="2349104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469D81E8-DA3A-409F-BC62-85122E1E68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8391" y="744891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altLang="fr-FR" sz="1800" b="1" dirty="0"/>
              <a:t>Table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5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500" dirty="0">
                <a:solidFill>
                  <a:schemeClr val="tx1"/>
                </a:solidFill>
              </a:rPr>
              <a:t>Nettoyer la table après le repas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5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5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800" dirty="0"/>
          </a:p>
          <a:p>
            <a:endParaRPr lang="fr-FR" altLang="fr-FR" sz="2100" dirty="0"/>
          </a:p>
        </p:txBody>
      </p:sp>
      <p:pic>
        <p:nvPicPr>
          <p:cNvPr id="38915" name="Image 1">
            <a:extLst>
              <a:ext uri="{FF2B5EF4-FFF2-40B4-BE49-F238E27FC236}">
                <a16:creationId xmlns:a16="http://schemas.microsoft.com/office/drawing/2014/main" id="{59D2888F-4D3A-440F-99C1-D12AB8137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767" y="2037160"/>
            <a:ext cx="1888331" cy="307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 2">
            <a:extLst>
              <a:ext uri="{FF2B5EF4-FFF2-40B4-BE49-F238E27FC236}">
                <a16:creationId xmlns:a16="http://schemas.microsoft.com/office/drawing/2014/main" id="{BA75A280-9DB7-4004-8233-34C678E6D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123" y="614786"/>
            <a:ext cx="1684735" cy="126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 3">
            <a:extLst>
              <a:ext uri="{FF2B5EF4-FFF2-40B4-BE49-F238E27FC236}">
                <a16:creationId xmlns:a16="http://schemas.microsoft.com/office/drawing/2014/main" id="{E8149B48-C64C-4339-A71F-63C0092DB5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860" y="1658541"/>
            <a:ext cx="16740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3CA47D7F-2968-47A4-B96B-665B79CB09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78606" y="549188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altLang="fr-FR" sz="1350" b="1" dirty="0"/>
              <a:t>Poubelles ordures ménagères + recyclage vidées du lundi au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</a:pPr>
            <a:r>
              <a:rPr lang="fr-FR" altLang="fr-FR" sz="1350" b="1" dirty="0"/>
              <a:t> vendredi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350" b="1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350" b="1" u="sng" dirty="0">
                <a:solidFill>
                  <a:schemeClr val="tx1"/>
                </a:solidFill>
              </a:rPr>
              <a:t>Vous devez vider régulièrement les poubelles de verre au plus tard </a:t>
            </a:r>
            <a:r>
              <a:rPr lang="fr-FR" altLang="fr-FR" sz="1350" dirty="0">
                <a:solidFill>
                  <a:schemeClr val="tx1"/>
                </a:solidFill>
              </a:rPr>
              <a:t>le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1350" dirty="0">
                <a:solidFill>
                  <a:schemeClr val="tx1"/>
                </a:solidFill>
              </a:rPr>
              <a:t>mercredi soir avant 20h. </a:t>
            </a:r>
            <a:r>
              <a:rPr lang="fr-FR" altLang="fr-FR" sz="1350" b="1" u="sng" dirty="0">
                <a:solidFill>
                  <a:schemeClr val="tx1"/>
                </a:solidFill>
              </a:rPr>
              <a:t>Pour rappel, pas d’alcool fort autorisé.</a:t>
            </a:r>
            <a:endParaRPr lang="fr-FR" altLang="fr-FR" sz="1350" dirty="0">
              <a:solidFill>
                <a:schemeClr val="tx1"/>
              </a:solidFill>
            </a:endParaRPr>
          </a:p>
        </p:txBody>
      </p:sp>
      <p:pic>
        <p:nvPicPr>
          <p:cNvPr id="40963" name="Image 1">
            <a:extLst>
              <a:ext uri="{FF2B5EF4-FFF2-40B4-BE49-F238E27FC236}">
                <a16:creationId xmlns:a16="http://schemas.microsoft.com/office/drawing/2014/main" id="{5EC234ED-691B-4A22-8BC5-9740AA7E5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729" y="1664847"/>
            <a:ext cx="211097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ZoneTexte 3">
            <a:extLst>
              <a:ext uri="{FF2B5EF4-FFF2-40B4-BE49-F238E27FC236}">
                <a16:creationId xmlns:a16="http://schemas.microsoft.com/office/drawing/2014/main" id="{1F550174-F030-46BE-BF2C-D5615DCB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982" y="3074194"/>
            <a:ext cx="3721894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sz="135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sz="1350" dirty="0"/>
          </a:p>
          <a:p>
            <a:r>
              <a:rPr lang="fr-FR" altLang="fr-FR" sz="1350" dirty="0"/>
              <a:t>Pour l'élimination ponctuelle hors poubelle, il faut demander à M. GOURSAUD qui assurera le stockage jusqu'à évacuation (par le service logistique). La carte d’accès déchetterie peut être mise à disposition pour des gros volumes à évacuer.</a:t>
            </a:r>
          </a:p>
          <a:p>
            <a:endParaRPr lang="fr-FR" altLang="fr-FR" sz="1350" dirty="0"/>
          </a:p>
        </p:txBody>
      </p:sp>
      <p:pic>
        <p:nvPicPr>
          <p:cNvPr id="40965" name="Image 1">
            <a:extLst>
              <a:ext uri="{FF2B5EF4-FFF2-40B4-BE49-F238E27FC236}">
                <a16:creationId xmlns:a16="http://schemas.microsoft.com/office/drawing/2014/main" id="{B5843C29-7EAF-46C3-AB05-0D10D2E53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29" y="1772356"/>
            <a:ext cx="1819275" cy="296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contenu 2">
            <a:extLst>
              <a:ext uri="{FF2B5EF4-FFF2-40B4-BE49-F238E27FC236}">
                <a16:creationId xmlns:a16="http://schemas.microsoft.com/office/drawing/2014/main" id="{33906AEE-302A-4D08-A575-2316BC1958C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42900" y="519113"/>
            <a:ext cx="6172200" cy="40755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b="1"/>
              <a:t>Poubelles</a:t>
            </a:r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</p:txBody>
      </p:sp>
      <p:pic>
        <p:nvPicPr>
          <p:cNvPr id="43011" name="Image 3">
            <a:extLst>
              <a:ext uri="{FF2B5EF4-FFF2-40B4-BE49-F238E27FC236}">
                <a16:creationId xmlns:a16="http://schemas.microsoft.com/office/drawing/2014/main" id="{EAD0DF53-05DA-4301-9DDF-E7D0C097C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60" y="897732"/>
            <a:ext cx="2268140" cy="40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7C9172D4-E05B-4EC8-96E2-BDD682EE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369" y="707232"/>
            <a:ext cx="3429000" cy="391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sz="2100" b="1" u="sng"/>
              <a:t>Les week end, les jours fériés et à votre</a:t>
            </a:r>
          </a:p>
          <a:p>
            <a:pPr>
              <a:lnSpc>
                <a:spcPct val="150000"/>
              </a:lnSpc>
            </a:pPr>
            <a:r>
              <a:rPr lang="fr-FR" altLang="fr-FR" sz="2100" b="1" u="sng"/>
              <a:t> départ de la résidence</a:t>
            </a:r>
          </a:p>
          <a:p>
            <a:pPr>
              <a:lnSpc>
                <a:spcPct val="150000"/>
              </a:lnSpc>
            </a:pPr>
            <a:endParaRPr lang="fr-FR" altLang="fr-FR" sz="2100" b="1" u="sng"/>
          </a:p>
          <a:p>
            <a:pPr>
              <a:lnSpc>
                <a:spcPct val="150000"/>
              </a:lnSpc>
            </a:pPr>
            <a:r>
              <a:rPr lang="fr-FR" altLang="fr-FR" sz="2100"/>
              <a:t>Descendre vos poubelles par respect pour la personne chargée du ménage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>
            <a:extLst>
              <a:ext uri="{FF2B5EF4-FFF2-40B4-BE49-F238E27FC236}">
                <a16:creationId xmlns:a16="http://schemas.microsoft.com/office/drawing/2014/main" id="{F2545B7E-EE51-4D66-85A7-DEB9E121FF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2887" y="627459"/>
            <a:ext cx="6380651" cy="46218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altLang="fr-FR" sz="2700" b="1" dirty="0"/>
              <a:t>Le compost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Le bac à compost doit être vidé </a:t>
            </a:r>
            <a:r>
              <a:rPr lang="fr-FR" altLang="fr-FR" sz="2000" b="1" u="sng" dirty="0">
                <a:solidFill>
                  <a:schemeClr val="tx1"/>
                </a:solidFill>
              </a:rPr>
              <a:t>tous les jours </a:t>
            </a:r>
            <a:r>
              <a:rPr lang="fr-FR" altLang="fr-FR" sz="2000" dirty="0">
                <a:solidFill>
                  <a:schemeClr val="tx1"/>
                </a:solidFill>
              </a:rPr>
              <a:t>pour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 éviter la présence de mouchettes (sinon la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 personne d’entretien vide le contenu dans la poubelle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dirty="0">
                <a:solidFill>
                  <a:schemeClr val="tx1"/>
                </a:solidFill>
              </a:rPr>
              <a:t> classique).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0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Le bac a compost est situé devant la résidence au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 niveau du jardin qui est à entretenir par des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000" b="1" dirty="0">
                <a:solidFill>
                  <a:schemeClr val="tx1"/>
                </a:solidFill>
              </a:rPr>
              <a:t> volontaires dans le cadre du club jardin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8D3FAB8-F5C2-4261-9029-85E06A6A2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345" y="3631964"/>
            <a:ext cx="2273833" cy="14614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7D2BCD5-935D-4AA7-BD9F-591E5F07D2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6466" y="798910"/>
            <a:ext cx="6409134" cy="43445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2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fr-FR" altLang="fr-FR" sz="2200" b="1" dirty="0"/>
              <a:t>Appareils électriques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800" b="1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Vous devez rester dans la cuisine dès qu’un appareil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électrique est allumé (grille-pain, four, casserole sur plaque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de cuisson), </a:t>
            </a:r>
            <a:r>
              <a:rPr lang="fr-FR" altLang="fr-FR" sz="1800" b="1" u="sng" dirty="0">
                <a:solidFill>
                  <a:schemeClr val="tx1"/>
                </a:solidFill>
              </a:rPr>
              <a:t>Ne jamais laisser les plaques allumées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b="1" u="sng" dirty="0">
                <a:solidFill>
                  <a:schemeClr val="tx1"/>
                </a:solidFill>
              </a:rPr>
              <a:t>sans surveillance.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Ne pas rajouter d’appareil électrique dans les cuisine (type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 machine à pain, raclette…) ou dans les chambres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tx1"/>
                </a:solidFill>
              </a:rPr>
              <a:t>(cafetière, bouilloire…)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1500" dirty="0"/>
          </a:p>
          <a:p>
            <a:pPr>
              <a:lnSpc>
                <a:spcPct val="80000"/>
              </a:lnSpc>
              <a:defRPr/>
            </a:pPr>
            <a:endParaRPr lang="fr-FR" altLang="fr-FR" sz="1350" b="1" dirty="0"/>
          </a:p>
        </p:txBody>
      </p:sp>
      <p:pic>
        <p:nvPicPr>
          <p:cNvPr id="46083" name="Image 1">
            <a:extLst>
              <a:ext uri="{FF2B5EF4-FFF2-40B4-BE49-F238E27FC236}">
                <a16:creationId xmlns:a16="http://schemas.microsoft.com/office/drawing/2014/main" id="{C8794B9F-523F-4AFC-93C0-15541F9A2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880" y="451556"/>
            <a:ext cx="1353741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2">
            <a:extLst>
              <a:ext uri="{FF2B5EF4-FFF2-40B4-BE49-F238E27FC236}">
                <a16:creationId xmlns:a16="http://schemas.microsoft.com/office/drawing/2014/main" id="{9A39C1E5-969A-4189-9512-749053766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82" y="1559719"/>
            <a:ext cx="1350169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99" y="493964"/>
            <a:ext cx="5915025" cy="395723"/>
          </a:xfrm>
        </p:spPr>
        <p:txBody>
          <a:bodyPr>
            <a:normAutofit/>
          </a:bodyPr>
          <a:lstStyle/>
          <a:p>
            <a:r>
              <a:rPr lang="fr-FR" sz="1600" b="0" dirty="0"/>
              <a:t>Plan du campus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" y="839988"/>
            <a:ext cx="6853130" cy="40210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8509" y="4784054"/>
            <a:ext cx="6153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Badge délivré à rendre à votre départ du campus sinon facturé 15€</a:t>
            </a:r>
          </a:p>
        </p:txBody>
      </p:sp>
    </p:spTree>
    <p:extLst>
      <p:ext uri="{BB962C8B-B14F-4D97-AF65-F5344CB8AC3E}">
        <p14:creationId xmlns:p14="http://schemas.microsoft.com/office/powerpoint/2010/main" val="3623295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u contenu 2">
            <a:extLst>
              <a:ext uri="{FF2B5EF4-FFF2-40B4-BE49-F238E27FC236}">
                <a16:creationId xmlns:a16="http://schemas.microsoft.com/office/drawing/2014/main" id="{6ADB5CE3-E014-4270-9248-DFFCF7EF94C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58391" y="446485"/>
            <a:ext cx="6563298" cy="50512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altLang="fr-FR" sz="2400" b="1" dirty="0"/>
              <a:t>La laverie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b="1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Coût: 4,50 € par machine 8kg  incluant lessive.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Sinon achat possible de jetons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par l’ADEF à 4€.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Sèche linge gratuit, à privilégier car il n’y a pas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assez de fil à linge pour tous les résidents (les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douches ne sont pas un lieu pour sécher le linge)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En cas de pb: appeler 06.08.64.58.19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b="1" u="sng" dirty="0">
                <a:solidFill>
                  <a:schemeClr val="tx1"/>
                </a:solidFill>
              </a:rPr>
              <a:t>Laisser vos chaussures  de randonnée et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b="1" u="sng" dirty="0">
                <a:solidFill>
                  <a:schemeClr val="tx1"/>
                </a:solidFill>
              </a:rPr>
              <a:t>bottes au sous sol  (pas dans les couloirs)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contenu 2">
            <a:extLst>
              <a:ext uri="{FF2B5EF4-FFF2-40B4-BE49-F238E27FC236}">
                <a16:creationId xmlns:a16="http://schemas.microsoft.com/office/drawing/2014/main" id="{017FF321-B874-4FC1-812E-D1DFCFC3D61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42900" y="533995"/>
            <a:ext cx="6172200" cy="40755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altLang="fr-FR" sz="2100" b="1" dirty="0"/>
              <a:t>Le courrier et les colis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Votre courrier doit </a:t>
            </a:r>
            <a:r>
              <a:rPr lang="fr-FR" altLang="fr-FR" sz="2100" b="1" u="sng" dirty="0">
                <a:solidFill>
                  <a:schemeClr val="tx1"/>
                </a:solidFill>
              </a:rPr>
              <a:t>obligatoirement </a:t>
            </a:r>
            <a:r>
              <a:rPr lang="fr-FR" altLang="fr-FR" sz="2100" dirty="0">
                <a:solidFill>
                  <a:schemeClr val="tx1"/>
                </a:solidFill>
              </a:rPr>
              <a:t>être adressé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au 97 rue Saint Georges.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Pour les colis, relais colis à proximité:</a:t>
            </a: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</a:rPr>
              <a:t>RELAIS COLIS - STATION TOTAL, 5 rue Boulevard Lobau</a:t>
            </a: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</a:rPr>
              <a:t>RELAIS COLIS - TABAC AU PACHA, 11 Rue Saint </a:t>
            </a:r>
            <a:r>
              <a:rPr lang="fr-FR" sz="1050" dirty="0" err="1">
                <a:solidFill>
                  <a:schemeClr val="tx1"/>
                </a:solidFill>
              </a:rPr>
              <a:t>Dizier</a:t>
            </a:r>
            <a:endParaRPr lang="fr-FR" sz="105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</a:rPr>
              <a:t>KIALA – TABAC PRESSE LE REINITAS 2 places de la division de fer</a:t>
            </a:r>
          </a:p>
          <a:p>
            <a:pPr marL="0" indent="0">
              <a:buNone/>
              <a:defRPr/>
            </a:pPr>
            <a:endParaRPr lang="fr-FR" sz="1050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endParaRPr lang="fr-FR" altLang="fr-FR" sz="105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100" dirty="0">
                <a:solidFill>
                  <a:schemeClr val="tx1"/>
                </a:solidFill>
              </a:rPr>
              <a:t>Le bureau de poste est situé 10 rue Saint-Dizier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fr-FR" altLang="fr-FR" sz="2100" b="1" dirty="0">
                <a:solidFill>
                  <a:schemeClr val="tx1"/>
                </a:solidFill>
              </a:rPr>
              <a:t>Le wifi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fr-FR" altLang="fr-FR" sz="2100" b="1" dirty="0">
              <a:solidFill>
                <a:schemeClr val="tx1"/>
              </a:solidFill>
            </a:endParaRP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Le wifi est inclus dans le montant du loyer (en cas de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  <a:defRPr/>
            </a:pPr>
            <a:r>
              <a:rPr lang="fr-FR" altLang="fr-FR" sz="2100" dirty="0">
                <a:solidFill>
                  <a:schemeClr val="tx1"/>
                </a:solidFill>
              </a:rPr>
              <a:t>problème de débit, contacter </a:t>
            </a:r>
            <a:r>
              <a:rPr lang="fr-FR" altLang="fr-FR" sz="2100" dirty="0" err="1">
                <a:solidFill>
                  <a:schemeClr val="tx1"/>
                </a:solidFill>
              </a:rPr>
              <a:t>wifirst</a:t>
            </a:r>
            <a:r>
              <a:rPr lang="fr-FR" altLang="fr-FR" sz="21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endParaRPr lang="fr-FR" altLang="fr-FR" sz="2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2">
            <a:extLst>
              <a:ext uri="{FF2B5EF4-FFF2-40B4-BE49-F238E27FC236}">
                <a16:creationId xmlns:a16="http://schemas.microsoft.com/office/drawing/2014/main" id="{4C339CE3-F487-44EE-801B-E7C9912F3BB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89013" y="845476"/>
            <a:ext cx="4192675" cy="40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altLang="fr-FR" sz="1800" b="1" dirty="0"/>
              <a:t>Les pièces communes</a:t>
            </a:r>
            <a:endParaRPr lang="fr-FR" altLang="fr-FR" sz="18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Les salles BD, musique et sport sont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placées sous la responsabilité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l’ADEF.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Ces pièces doivent être maintenues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rangées, propres.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La clé est confiée à un responsable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ADEF. En cas de non respect,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</a:rPr>
              <a:t>fermeture de ces salles</a:t>
            </a:r>
            <a:r>
              <a:rPr lang="fr-FR" altLang="fr-FR" sz="2100" dirty="0">
                <a:solidFill>
                  <a:schemeClr val="tx1"/>
                </a:solidFill>
              </a:rPr>
              <a:t>.</a:t>
            </a:r>
            <a:endParaRPr lang="fr-FR" altLang="fr-FR" sz="105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</p:txBody>
      </p:sp>
      <p:pic>
        <p:nvPicPr>
          <p:cNvPr id="52227" name="Image 1">
            <a:extLst>
              <a:ext uri="{FF2B5EF4-FFF2-40B4-BE49-F238E27FC236}">
                <a16:creationId xmlns:a16="http://schemas.microsoft.com/office/drawing/2014/main" id="{B62BA4EF-8D23-402B-A3F2-25C537138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194" y="195263"/>
            <a:ext cx="1870472" cy="24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2">
            <a:extLst>
              <a:ext uri="{FF2B5EF4-FFF2-40B4-BE49-F238E27FC236}">
                <a16:creationId xmlns:a16="http://schemas.microsoft.com/office/drawing/2014/main" id="{3B669365-AC60-498A-A8FF-2EAB7F261B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673" y="2681288"/>
            <a:ext cx="1839515" cy="245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D8B59-3370-4F12-8450-24202C30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494110"/>
            <a:ext cx="6172200" cy="4075509"/>
          </a:xfrm>
        </p:spPr>
        <p:txBody>
          <a:bodyPr/>
          <a:lstStyle/>
          <a:p>
            <a:pPr>
              <a:defRPr/>
            </a:pPr>
            <a:r>
              <a:rPr lang="fr-FR" sz="1500" dirty="0"/>
              <a:t>La résidence en quelques chiffres: données 2022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500" dirty="0"/>
          </a:p>
          <a:p>
            <a:pPr>
              <a:defRPr/>
            </a:pPr>
            <a:endParaRPr lang="fr-FR" sz="1500" dirty="0"/>
          </a:p>
          <a:p>
            <a:pPr>
              <a:defRPr/>
            </a:pPr>
            <a:endParaRPr lang="fr-FR" sz="1500" dirty="0"/>
          </a:p>
          <a:p>
            <a:pPr marL="0" indent="0">
              <a:buNone/>
              <a:defRPr/>
            </a:pPr>
            <a:endParaRPr lang="fr-FR" sz="1800" dirty="0"/>
          </a:p>
          <a:p>
            <a:pPr marL="0" indent="0">
              <a:buNone/>
              <a:defRPr/>
            </a:pPr>
            <a:endParaRPr lang="fr-FR" sz="1800" dirty="0"/>
          </a:p>
        </p:txBody>
      </p:sp>
      <p:sp>
        <p:nvSpPr>
          <p:cNvPr id="56367" name="ZoneTexte 4">
            <a:extLst>
              <a:ext uri="{FF2B5EF4-FFF2-40B4-BE49-F238E27FC236}">
                <a16:creationId xmlns:a16="http://schemas.microsoft.com/office/drawing/2014/main" id="{FA4992E8-D111-4D8C-8135-4103CA51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" y="4277231"/>
            <a:ext cx="7114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600" b="1" dirty="0"/>
              <a:t>RECETTES LOYERS = 171 115 €</a:t>
            </a:r>
          </a:p>
          <a:p>
            <a:r>
              <a:rPr lang="fr-FR" altLang="fr-FR" sz="1600" b="1" dirty="0">
                <a:cs typeface="Arial"/>
              </a:rPr>
              <a:t>Différence financée par AgroParisTech – Ministère Agriculture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25B49CA-45EF-4A8A-AC32-39065B28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3702"/>
              </p:ext>
            </p:extLst>
          </p:nvPr>
        </p:nvGraphicFramePr>
        <p:xfrm>
          <a:off x="1189326" y="859088"/>
          <a:ext cx="3992274" cy="3345552"/>
        </p:xfrm>
        <a:graphic>
          <a:graphicData uri="http://schemas.openxmlformats.org/drawingml/2006/table">
            <a:tbl>
              <a:tblPr/>
              <a:tblGrid>
                <a:gridCol w="2977289">
                  <a:extLst>
                    <a:ext uri="{9D8B030D-6E8A-4147-A177-3AD203B41FA5}">
                      <a16:colId xmlns:a16="http://schemas.microsoft.com/office/drawing/2014/main" val="1736067560"/>
                    </a:ext>
                  </a:extLst>
                </a:gridCol>
                <a:gridCol w="1014985">
                  <a:extLst>
                    <a:ext uri="{9D8B030D-6E8A-4147-A177-3AD203B41FA5}">
                      <a16:colId xmlns:a16="http://schemas.microsoft.com/office/drawing/2014/main" val="1208418850"/>
                    </a:ext>
                  </a:extLst>
                </a:gridCol>
              </a:tblGrid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 des dépenses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72037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116083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AUT-PRES-EXT-DE-SERV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48084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AUTRES-LOCATIONS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8897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CHAUFFAGE-SUR-RESEAU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290312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CONTR-DE-MAINTENANCE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60974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463661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35752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ENTR-REPAR-IMMOBIL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8079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FOUR-ENTRE-PTI-EQUIP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5183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INSTAL-GEN-CONST-MAD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664948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LOCATIONS-MOBILIERES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079992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MOBILIER-ACQUIS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600517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PREST-EXT-NETTOYAGE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447899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SALAIRE GESTION RESIDENCE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69 592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731150"/>
                  </a:ext>
                </a:extLst>
              </a:tr>
              <a:tr h="2090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général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226 470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8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contenu 2">
            <a:extLst>
              <a:ext uri="{FF2B5EF4-FFF2-40B4-BE49-F238E27FC236}">
                <a16:creationId xmlns:a16="http://schemas.microsoft.com/office/drawing/2014/main" id="{C0A885F4-38DE-4296-90D2-E9BA3D22DEF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5739" y="677157"/>
            <a:ext cx="6746522" cy="53398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fr-FR" altLang="fr-FR" b="1" dirty="0"/>
              <a:t>Votre départ de la résidence</a:t>
            </a:r>
            <a:endParaRPr lang="fr-FR" altLang="fr-FR" sz="1800" dirty="0"/>
          </a:p>
          <a:p>
            <a:pPr algn="just"/>
            <a:endParaRPr lang="fr-FR" altLang="fr-FR" sz="2000" dirty="0">
              <a:solidFill>
                <a:schemeClr val="tx1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algn="just"/>
            <a:r>
              <a:rPr lang="fr-FR" altLang="fr-FR" sz="2000" dirty="0">
                <a:solidFill>
                  <a:schemeClr val="tx1"/>
                </a:solidFill>
              </a:rPr>
              <a:t>Toute demande de départ anticipé doit être exprimée par écrit auprès de Mme NOWAK au moins un mois avant votre départ. Toute quinzaine commencée est due.</a:t>
            </a:r>
          </a:p>
          <a:p>
            <a:r>
              <a:rPr lang="fr-FR" altLang="fr-FR" sz="2000" dirty="0">
                <a:solidFill>
                  <a:schemeClr val="tx1"/>
                </a:solidFill>
              </a:rPr>
              <a:t>Pour l’état des lieux de sortie, un planning sera établi par M. GOURSAUD, à vous de vous inscrire afin de déterminer le créneau horaire pendant les horaires de travail de M. GOURSAUD.</a:t>
            </a:r>
          </a:p>
          <a:p>
            <a:r>
              <a:rPr lang="fr-FR" altLang="fr-FR" sz="2000" dirty="0">
                <a:solidFill>
                  <a:schemeClr val="tx1"/>
                </a:solidFill>
              </a:rPr>
              <a:t>Pas de réadmission automatique en 3A, date de départ de la résidence impérative et priorité pour 2023 aux 2A et </a:t>
            </a:r>
            <a:r>
              <a:rPr lang="fr-FR" altLang="fr-FR" sz="2000">
                <a:solidFill>
                  <a:schemeClr val="tx1"/>
                </a:solidFill>
              </a:rPr>
              <a:t>masters étrangers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u contenu 2">
            <a:extLst>
              <a:ext uri="{FF2B5EF4-FFF2-40B4-BE49-F238E27FC236}">
                <a16:creationId xmlns:a16="http://schemas.microsoft.com/office/drawing/2014/main" id="{BCD60B03-427B-475D-A6CF-9F06CAA1326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51235" y="623847"/>
            <a:ext cx="6411515" cy="40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3600" b="1" dirty="0"/>
              <a:t>Pour résumer, si vous avez des difficultés :</a:t>
            </a:r>
            <a:endParaRPr lang="fr-FR" altLang="fr-FR" sz="36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M. GOURSAUD pour ce qui concerne votre séjour à la résidence et Mme NOWAK pour les démarches administratives.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L’astreinte (06 21 87 35 13 de 18h à 8h en semaine et le week-end) est à contacter en cas d’urgence réelle: fuite d’eau, coupure de courant, nuisances sinon vous devez attendre le retour de  M. GOURSAUD.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Ecrire à </a:t>
            </a:r>
            <a:r>
              <a:rPr lang="fr-FR" altLang="fr-FR" sz="29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logistique-nancy@agroparistech.fr</a:t>
            </a:r>
            <a:r>
              <a:rPr lang="fr-FR" altLang="fr-FR" sz="2900" dirty="0">
                <a:solidFill>
                  <a:schemeClr val="tx1"/>
                </a:solidFill>
              </a:rPr>
              <a:t> en l’absence de 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GOURSAUD.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En cas de perte de clé, possibilité d’appeler  l’astreinte jusque 23h, au delà pas d’intervention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900" dirty="0">
                <a:solidFill>
                  <a:schemeClr val="tx1"/>
                </a:solidFill>
              </a:rPr>
              <a:t>La résidence est située en centre ville. En respectant ses règles de vie et de sécurité, vous œuvrez pour votre bien-être mais également pour votre sécurité, ainsi que celles de vos collègues et voisins.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1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E070500-AE2C-44BE-BF9C-B8169AFD30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2900" y="357188"/>
            <a:ext cx="6172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fr-FR" altLang="fr-FR" dirty="0">
                <a:ea typeface="+mn-ea"/>
              </a:rPr>
              <a:t>Un petit quizz sur les droits et les devoirs à la résidence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096F29E-7D9D-4269-9D7F-82E4D17708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8391" y="1383507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r>
              <a:rPr lang="fr-FR" altLang="fr-FR" sz="1800" dirty="0">
                <a:solidFill>
                  <a:schemeClr val="tx1"/>
                </a:solidFill>
              </a:rPr>
              <a:t>Mettre du linge à sécher dans les couloirs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Aider le gardien à sortir les poubelles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Laisser une bouteille de vodka dans la cuisine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Organiser une soirée raclette 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Qui contacter pour organiser une soirée étudiante?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Avoir un vivarium avec des phasmes dans sa chambre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Appeler l’astreinte à 2h du matin en cas d’oubli de la clé de sa chambre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Garer sa voiture sur la pelouse</a:t>
            </a:r>
          </a:p>
          <a:p>
            <a:r>
              <a:rPr lang="fr-FR" altLang="fr-FR" sz="1800" dirty="0">
                <a:solidFill>
                  <a:schemeClr val="tx1"/>
                </a:solidFill>
              </a:rPr>
              <a:t>Laisser la fenêtre de sa chambre ouverte en permanence</a:t>
            </a:r>
          </a:p>
          <a:p>
            <a:pPr>
              <a:buFontTx/>
              <a:buNone/>
            </a:pPr>
            <a:endParaRPr lang="fr-FR" altLang="fr-FR" sz="2100" dirty="0"/>
          </a:p>
          <a:p>
            <a:endParaRPr lang="fr-FR" altLang="fr-FR" dirty="0"/>
          </a:p>
          <a:p>
            <a:endParaRPr lang="fr-FR" altLang="fr-FR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contenu 2">
            <a:extLst>
              <a:ext uri="{FF2B5EF4-FFF2-40B4-BE49-F238E27FC236}">
                <a16:creationId xmlns:a16="http://schemas.microsoft.com/office/drawing/2014/main" id="{B6BE4844-5CC2-4B60-96C7-48155613A80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9436" y="681038"/>
            <a:ext cx="6303764" cy="5516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sz="24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 b="1" dirty="0"/>
              <a:t>Le comité de résidence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200" u="sng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1200" u="sng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Avis aux volontaires pour constituer le comité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 de résidence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Lieu de discussion des projets, améliorations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fr-FR" altLang="fr-FR" sz="2400" dirty="0">
              <a:solidFill>
                <a:schemeClr val="tx1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A vous d’être acteur et non consommateur!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7570CE9-F975-433C-A9D8-72C12A2BE0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41300" y="874514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endParaRPr lang="fr-FR" altLang="fr-FR" dirty="0"/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</a:rPr>
              <a:t>Merci de votre participation et bon séjour à Nancy</a:t>
            </a:r>
          </a:p>
          <a:p>
            <a:pPr algn="ctr">
              <a:buFontTx/>
              <a:buNone/>
            </a:pPr>
            <a:endParaRPr lang="fr-FR" altLang="fr-FR" sz="30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</a:rPr>
              <a:t>Si vous avez un doute:</a:t>
            </a:r>
          </a:p>
          <a:p>
            <a:pPr algn="ctr">
              <a:buFontTx/>
              <a:buNone/>
            </a:pPr>
            <a:endParaRPr lang="fr-FR" altLang="fr-FR" sz="30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</a:rPr>
              <a:t>Livret de la résidence</a:t>
            </a:r>
          </a:p>
          <a:p>
            <a:pPr algn="ctr">
              <a:buFontTx/>
              <a:buNone/>
            </a:pPr>
            <a:endParaRPr lang="fr-FR" altLang="fr-FR" sz="30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</a:rPr>
              <a:t>Règlement intérieur de la résidence</a:t>
            </a:r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</a:rPr>
              <a:t>Comité de résidence</a:t>
            </a:r>
          </a:p>
          <a:p>
            <a:pPr algn="ctr">
              <a:buFontTx/>
              <a:buNone/>
            </a:pPr>
            <a:endParaRPr lang="fr-FR" altLang="fr-FR" sz="30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r>
              <a:rPr lang="fr-FR" altLang="fr-FR" sz="3000" dirty="0">
                <a:solidFill>
                  <a:schemeClr val="tx1"/>
                </a:solidFill>
                <a:hlinkClick r:id="rId3"/>
              </a:rPr>
              <a:t>https://www.agroparistech.fr/vie-etudiante/se-loger/se-loger-campus-nancy</a:t>
            </a:r>
            <a:endParaRPr lang="fr-FR" altLang="fr-FR" sz="3000" dirty="0">
              <a:solidFill>
                <a:schemeClr val="tx1"/>
              </a:solidFill>
            </a:endParaRPr>
          </a:p>
          <a:p>
            <a:pPr algn="ctr">
              <a:buFontTx/>
              <a:buNone/>
            </a:pPr>
            <a:endParaRPr lang="fr-FR" altLang="fr-FR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6E304FB-489D-4168-88AA-BFFFE8E678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2900" y="897732"/>
            <a:ext cx="6172200" cy="3394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 marL="0" indent="0">
              <a:buNone/>
              <a:defRPr/>
            </a:pPr>
            <a:endParaRPr lang="fr-FR" altLang="fr-FR" dirty="0"/>
          </a:p>
          <a:p>
            <a:pPr>
              <a:buFontTx/>
              <a:buNone/>
              <a:defRPr/>
            </a:pPr>
            <a:r>
              <a:rPr lang="fr-FR" altLang="fr-FR" sz="3000" b="1" dirty="0"/>
              <a:t>Vos questions – suggestions</a:t>
            </a:r>
          </a:p>
          <a:p>
            <a:pPr>
              <a:buFontTx/>
              <a:buNone/>
              <a:defRPr/>
            </a:pPr>
            <a:endParaRPr lang="fr-FR" altLang="fr-FR" sz="3000" b="1" dirty="0"/>
          </a:p>
          <a:p>
            <a:pPr>
              <a:buFontTx/>
              <a:buNone/>
              <a:defRPr/>
            </a:pPr>
            <a:r>
              <a:rPr lang="fr-FR" altLang="fr-FR" sz="3000" b="1" dirty="0"/>
              <a:t>Merci de votre attention</a:t>
            </a:r>
          </a:p>
          <a:p>
            <a:pPr>
              <a:buFontTx/>
              <a:buNone/>
              <a:defRPr/>
            </a:pPr>
            <a:endParaRPr lang="fr-FR" altLang="fr-FR" sz="3000" b="1" dirty="0"/>
          </a:p>
          <a:p>
            <a:pPr>
              <a:buFontTx/>
              <a:buNone/>
              <a:defRPr/>
            </a:pPr>
            <a:endParaRPr lang="fr-FR" altLang="fr-FR" sz="3000" b="1" dirty="0"/>
          </a:p>
          <a:p>
            <a:pPr algn="ctr">
              <a:buFontTx/>
              <a:buNone/>
              <a:defRPr/>
            </a:pPr>
            <a:endParaRPr lang="fr-FR" altLang="fr-FR" sz="3000" dirty="0"/>
          </a:p>
          <a:p>
            <a:pPr algn="ctr">
              <a:buFontTx/>
              <a:buNone/>
              <a:defRPr/>
            </a:pPr>
            <a:endParaRPr lang="fr-FR" altLang="fr-FR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E844FA-E842-49B2-B41C-06705F0CEEAC}"/>
              </a:ext>
            </a:extLst>
          </p:cNvPr>
          <p:cNvSpPr>
            <a:spLocks noGrp="1"/>
          </p:cNvSpPr>
          <p:nvPr/>
        </p:nvSpPr>
        <p:spPr bwMode="auto">
          <a:xfrm>
            <a:off x="261963" y="706583"/>
            <a:ext cx="5901903" cy="49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altLang="fr-FR" sz="1200" u="sng" dirty="0"/>
              <a:t>Christophe </a:t>
            </a:r>
            <a:r>
              <a:rPr lang="fr-FR" altLang="fr-FR" sz="1200" u="sng" dirty="0" err="1"/>
              <a:t>Goursaud</a:t>
            </a:r>
            <a:r>
              <a:rPr lang="fr-FR" altLang="fr-FR" sz="1200" u="sng" dirty="0"/>
              <a:t> -</a:t>
            </a:r>
            <a:r>
              <a:rPr lang="fr-FR" altLang="fr-FR" sz="1200" dirty="0"/>
              <a:t> Logistique, gardien de la résidence (menus travaux: changement d’ampoules, plomberie et produits ménagers – obtention du linge de lit (drap-housse de couette pour le séjours &lt; 2 mois) – distribution courrier – paiement de la chambre le 5 du mois (carte bleue, chèque, espèces). En son absence en cas de problème technique écrire à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dirty="0">
                <a:hlinkClick r:id="rId2"/>
              </a:rPr>
              <a:t>logistique-nancy@agroparistech.fr</a:t>
            </a:r>
            <a:r>
              <a:rPr lang="fr-FR" altLang="fr-FR" sz="1200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20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Bernard Noël -</a:t>
            </a:r>
            <a:r>
              <a:rPr lang="fr-FR" altLang="fr-FR" sz="1200" dirty="0"/>
              <a:t> Logistique, gardien du centre qui intervient également à la résidence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fr-FR" sz="1200" u="sng" dirty="0"/>
              <a:t>Hervé </a:t>
            </a:r>
            <a:r>
              <a:rPr lang="fr-FR" altLang="fr-FR" sz="1200" u="sng" dirty="0" err="1"/>
              <a:t>Sinko</a:t>
            </a:r>
            <a:r>
              <a:rPr lang="fr-FR" altLang="fr-FR" sz="1200" u="sng" dirty="0"/>
              <a:t> -</a:t>
            </a:r>
            <a:r>
              <a:rPr lang="fr-FR" altLang="fr-FR" sz="1200" dirty="0"/>
              <a:t> Logistique, électricien chargé de la maintenance des bâtiments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fr-FR" sz="1200" u="sng" dirty="0"/>
              <a:t>Christine </a:t>
            </a:r>
            <a:r>
              <a:rPr lang="fr-FR" altLang="fr-FR" sz="1200" u="sng" dirty="0" err="1"/>
              <a:t>Lahais</a:t>
            </a:r>
            <a:r>
              <a:rPr lang="fr-FR" altLang="fr-FR" sz="1200" u="sng" dirty="0"/>
              <a:t> -</a:t>
            </a:r>
            <a:r>
              <a:rPr lang="fr-FR" altLang="fr-FR" sz="1200" dirty="0"/>
              <a:t> Logistique, gestion des salles, matériel pédagogique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David Sébastien -</a:t>
            </a:r>
            <a:r>
              <a:rPr lang="fr-FR" altLang="fr-FR" sz="1200" dirty="0"/>
              <a:t> Responsable du service logistique – véhicules – suivi des travaux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200" u="sng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Anne-Sophie Nowak -</a:t>
            </a:r>
            <a:r>
              <a:rPr lang="fr-FR" altLang="fr-FR" sz="1200" dirty="0"/>
              <a:t> Réservations – signature du contrat d’hébergement- attestation de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dirty="0"/>
              <a:t>logement CAF - et paiement de la chambre (espèce-virement- chèque)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Christel Da Mota -</a:t>
            </a:r>
            <a:r>
              <a:rPr lang="fr-FR" altLang="fr-FR" sz="1200" dirty="0"/>
              <a:t> Accueil, badges, paiement de la chambre (chèque-espèces)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fr-FR" sz="1200" u="sng" dirty="0"/>
              <a:t>Laurent Vinet -</a:t>
            </a:r>
            <a:r>
              <a:rPr lang="fr-FR" altLang="fr-FR" sz="1200" dirty="0"/>
              <a:t> Assistant de Prévention</a:t>
            </a:r>
            <a:endParaRPr lang="fr-FR" altLang="fr-FR" sz="1200" u="sng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Anne-Sophie Simon -</a:t>
            </a:r>
            <a:r>
              <a:rPr lang="fr-FR" altLang="fr-FR" sz="1200" dirty="0"/>
              <a:t> Directrice Adjointe du campus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200" u="sng" dirty="0"/>
              <a:t>Myriam </a:t>
            </a:r>
            <a:r>
              <a:rPr lang="fr-FR" altLang="fr-FR" sz="1200" u="sng" dirty="0" err="1"/>
              <a:t>Legay</a:t>
            </a:r>
            <a:r>
              <a:rPr lang="fr-FR" altLang="fr-FR" sz="1200" u="sng" dirty="0"/>
              <a:t> -</a:t>
            </a:r>
            <a:r>
              <a:rPr lang="fr-FR" altLang="fr-FR" sz="1200" dirty="0"/>
              <a:t> Directrice du campus</a:t>
            </a:r>
          </a:p>
        </p:txBody>
      </p:sp>
    </p:spTree>
    <p:extLst>
      <p:ext uri="{BB962C8B-B14F-4D97-AF65-F5344CB8AC3E}">
        <p14:creationId xmlns:p14="http://schemas.microsoft.com/office/powerpoint/2010/main" val="190431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contenu 2">
            <a:extLst>
              <a:ext uri="{FF2B5EF4-FFF2-40B4-BE49-F238E27FC236}">
                <a16:creationId xmlns:a16="http://schemas.microsoft.com/office/drawing/2014/main" id="{0A920CF5-2D7E-4941-96A0-D892BF73B69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42292" y="797224"/>
            <a:ext cx="6373415" cy="3348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fr-FR" altLang="fr-FR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fr-FR" altLang="fr-FR" sz="6000" b="1" dirty="0"/>
              <a:t>Vie associative</a:t>
            </a:r>
            <a:endParaRPr lang="fr-FR" altLang="fr-FR" sz="6000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fr-FR" altLang="fr-FR" sz="6000" dirty="0"/>
          </a:p>
          <a:p>
            <a:pPr marL="179388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Accès dès réception du récépissé de la préfecture avec la composition de l’équipe ADEF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90488" algn="l"/>
              </a:tabLst>
              <a:defRPr/>
            </a:pPr>
            <a:endParaRPr lang="fr-FR" altLang="fr-FR" sz="6000" b="1" dirty="0">
              <a:solidFill>
                <a:schemeClr val="tx1"/>
              </a:solidFill>
            </a:endParaRP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None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Les obligations sont: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Uniquement des étudiants de l’ADEF et FAGAE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Liste des participants à transmettre systématiquement par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None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mail avant 22h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Gestion de la buvette (Open bar interdit) – uniquement 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None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bière, vin et boissons sans alcool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Pas de nuisances sonores après 22h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Nettoyage approfondi dès la fin de la soirée</a:t>
            </a:r>
          </a:p>
          <a:p>
            <a:pPr marL="0" indent="179388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90488" algn="l"/>
              </a:tabLst>
              <a:defRPr/>
            </a:pPr>
            <a:endParaRPr lang="fr-FR" altLang="fr-FR" sz="6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90488" algn="l"/>
              </a:tabLst>
              <a:defRPr/>
            </a:pPr>
            <a:r>
              <a:rPr lang="fr-FR" altLang="fr-FR" sz="6000" dirty="0">
                <a:solidFill>
                  <a:schemeClr val="tx1"/>
                </a:solidFill>
              </a:rPr>
              <a:t>Demandes à formuler uniquement à l’adresse  </a:t>
            </a:r>
            <a:r>
              <a:rPr lang="fr-FR" altLang="fr-FR" sz="6000" dirty="0">
                <a:solidFill>
                  <a:schemeClr val="tx1"/>
                </a:solidFill>
                <a:hlinkClick r:id="rId3"/>
              </a:rPr>
              <a:t>gest-vie-etudiante-nancy@agroparistech.fr</a:t>
            </a:r>
            <a:r>
              <a:rPr lang="fr-FR" altLang="fr-FR" sz="6000" dirty="0">
                <a:solidFill>
                  <a:schemeClr val="tx1"/>
                </a:solidFill>
              </a:rPr>
              <a:t> (DEP, Direction Nancy, Logistique)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fr-FR" altLang="fr-FR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2CCB821-966E-4B0E-B8A6-6517A4F8DA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9006" y="875632"/>
            <a:ext cx="6211490" cy="25312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altLang="fr-FR" sz="6400" dirty="0">
                <a:solidFill>
                  <a:schemeClr val="tx1"/>
                </a:solidFill>
              </a:rPr>
              <a:t>Les cuisines de la résidence sont destinées aux résidents. L’organisation de repas de groupe n’est pas autorisée, il existe d’autres lieux sur le centre </a:t>
            </a:r>
          </a:p>
          <a:p>
            <a:pPr>
              <a:defRPr/>
            </a:pPr>
            <a:endParaRPr lang="fr-FR" altLang="fr-FR" sz="6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sz="6400" dirty="0">
                <a:solidFill>
                  <a:schemeClr val="tx1"/>
                </a:solidFill>
              </a:rPr>
              <a:t>Salle Saint-Georges : à demander une semaine à l’avance, une convention doit être signée. Salle à libérer au plus tard à 22h - à nettoyer le lendemain au plus tard – salle de réception du centre à maintenir propre</a:t>
            </a:r>
          </a:p>
          <a:p>
            <a:pPr>
              <a:defRPr/>
            </a:pPr>
            <a:endParaRPr lang="fr-FR" altLang="fr-FR" sz="6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sz="6400" dirty="0">
                <a:solidFill>
                  <a:schemeClr val="tx1"/>
                </a:solidFill>
              </a:rPr>
              <a:t>Foyer: ouvert la journée de 8h à 20h du lundi au vendredi, possibilité de déjeuner pour les non résidents</a:t>
            </a:r>
          </a:p>
          <a:p>
            <a:pPr marL="0" indent="0">
              <a:buNone/>
              <a:defRPr/>
            </a:pPr>
            <a:endParaRPr lang="fr-FR" altLang="fr-FR" sz="6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altLang="fr-FR" sz="6400" dirty="0">
                <a:solidFill>
                  <a:schemeClr val="tx1"/>
                </a:solidFill>
              </a:rPr>
              <a:t>L’autorisation d’organiser un repas ou une fête est délivrée par la direction du campus, le service logistique et le Directeur de études et de la pédagogie.</a:t>
            </a:r>
          </a:p>
          <a:p>
            <a:pPr marL="269875" indent="0">
              <a:buNone/>
              <a:defRPr/>
            </a:pPr>
            <a:r>
              <a:rPr lang="fr-FR" altLang="fr-FR" sz="5600" b="1" dirty="0">
                <a:solidFill>
                  <a:srgbClr val="00B57B"/>
                </a:solidFill>
              </a:rPr>
              <a:t>Une objection = refus de l’autorisation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D92992FA-E8FB-4F13-B5B3-B1AB275E46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16907" y="1"/>
            <a:ext cx="4598194" cy="4119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altLang="fr-FR" dirty="0">
                <a:solidFill>
                  <a:schemeClr val="tx1"/>
                </a:solidFill>
              </a:rPr>
              <a:t>Restaurants Universitaires</a:t>
            </a:r>
          </a:p>
        </p:txBody>
      </p:sp>
      <p:pic>
        <p:nvPicPr>
          <p:cNvPr id="21507" name="Image 1">
            <a:extLst>
              <a:ext uri="{FF2B5EF4-FFF2-40B4-BE49-F238E27FC236}">
                <a16:creationId xmlns:a16="http://schemas.microsoft.com/office/drawing/2014/main" id="{0669532E-1C1E-4EE7-809D-F6552B72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37" y="653428"/>
            <a:ext cx="3128963" cy="20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F74DF6F8-3709-4134-BBE6-E872ADBE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704" y="2842670"/>
            <a:ext cx="3137296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>
            <a:extLst>
              <a:ext uri="{FF2B5EF4-FFF2-40B4-BE49-F238E27FC236}">
                <a16:creationId xmlns:a16="http://schemas.microsoft.com/office/drawing/2014/main" id="{6108AEB9-31FE-47CE-A85E-CC757ACEA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7" y="1074844"/>
            <a:ext cx="3666839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b="1" u="sng" dirty="0"/>
              <a:t>CROUS 17 Boulevard d'Austrasie </a:t>
            </a:r>
            <a:endParaRPr lang="fr-FR" altLang="fr-FR" sz="900" dirty="0"/>
          </a:p>
          <a:p>
            <a:endParaRPr lang="fr-FR" altLang="fr-FR" sz="825" dirty="0"/>
          </a:p>
          <a:p>
            <a:endParaRPr lang="fr-FR" altLang="fr-FR" sz="825" dirty="0"/>
          </a:p>
          <a:p>
            <a:endParaRPr lang="fr-FR" altLang="fr-FR" sz="825" dirty="0"/>
          </a:p>
          <a:p>
            <a:r>
              <a:rPr lang="fr-FR" altLang="fr-FR" sz="825" dirty="0"/>
              <a:t>Chaîne traditionnelle			Cafétéria</a:t>
            </a:r>
            <a:br>
              <a:rPr lang="fr-FR" altLang="fr-FR" sz="825" dirty="0"/>
            </a:br>
            <a:r>
              <a:rPr lang="fr-FR" altLang="fr-FR" sz="825" dirty="0"/>
              <a:t>De 11h30 à 13h30 et de 18h30 à 20h30	De 11h30 à 14h00</a:t>
            </a:r>
            <a:br>
              <a:rPr lang="fr-FR" altLang="fr-FR" sz="825" dirty="0"/>
            </a:br>
            <a:r>
              <a:rPr lang="fr-FR" altLang="fr-FR" sz="825" dirty="0"/>
              <a:t>Le vendredi ouvert seulement le midi</a:t>
            </a:r>
            <a:br>
              <a:rPr lang="fr-FR" altLang="fr-FR" sz="825" dirty="0"/>
            </a:br>
            <a:endParaRPr lang="fr-FR" altLang="fr-FR" sz="1350" dirty="0"/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9E1D7134-CEE5-4554-81EB-0F4A5316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" y="2896381"/>
            <a:ext cx="3637217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b="1" u="sng" dirty="0"/>
              <a:t>CROUS 16 Cours Léopold</a:t>
            </a:r>
            <a:endParaRPr lang="fr-FR" altLang="fr-FR" sz="900" dirty="0"/>
          </a:p>
          <a:p>
            <a:endParaRPr lang="fr-FR" altLang="fr-FR" sz="825" dirty="0"/>
          </a:p>
          <a:p>
            <a:endParaRPr lang="fr-FR" altLang="fr-FR" sz="825" dirty="0"/>
          </a:p>
          <a:p>
            <a:endParaRPr lang="fr-FR" altLang="fr-FR" sz="825" dirty="0"/>
          </a:p>
          <a:p>
            <a:r>
              <a:rPr lang="fr-FR" altLang="fr-FR" sz="825" dirty="0"/>
              <a:t>Self : À partir de 11h30 et 18h30</a:t>
            </a:r>
            <a:br>
              <a:rPr lang="fr-FR" altLang="fr-FR" sz="825" dirty="0"/>
            </a:br>
            <a:r>
              <a:rPr lang="fr-FR" altLang="fr-FR" sz="825" dirty="0"/>
              <a:t>Brasserie : À partir de 11h30 </a:t>
            </a:r>
            <a:br>
              <a:rPr lang="fr-FR" altLang="fr-FR" sz="825" dirty="0"/>
            </a:br>
            <a:r>
              <a:rPr lang="fr-FR" altLang="fr-FR" sz="825" dirty="0"/>
              <a:t>Sandwicherie : Lundi, mardi, jeudi et vendredi - À partir de 8h15 et 11h15</a:t>
            </a:r>
            <a:br>
              <a:rPr lang="fr-FR" altLang="fr-FR" sz="825" dirty="0"/>
            </a:br>
            <a:r>
              <a:rPr lang="fr-FR" altLang="fr-FR" sz="825" dirty="0"/>
              <a:t>Mercredi À partir de 8h15 et 11h15</a:t>
            </a:r>
            <a:br>
              <a:rPr lang="fr-FR" altLang="fr-FR" sz="825" dirty="0"/>
            </a:br>
            <a:br>
              <a:rPr lang="fr-FR" altLang="fr-FR" sz="825" dirty="0"/>
            </a:br>
            <a:endParaRPr lang="fr-FR" altLang="fr-FR" sz="900" dirty="0"/>
          </a:p>
          <a:p>
            <a:r>
              <a:rPr lang="fr-FR" altLang="fr-FR" sz="825" u="sng" dirty="0"/>
              <a:t>Pratique : Restaurant de permanence ouvert pendant les vacances </a:t>
            </a:r>
          </a:p>
          <a:p>
            <a:r>
              <a:rPr lang="fr-FR" altLang="fr-FR" sz="825" u="sng" dirty="0"/>
              <a:t>et le week-end à partir de 12h00 et 18h30</a:t>
            </a:r>
            <a:endParaRPr lang="fr-FR" altLang="fr-FR" sz="900" dirty="0"/>
          </a:p>
          <a:p>
            <a:endParaRPr lang="fr-FR" altLang="fr-FR" sz="1350" dirty="0"/>
          </a:p>
        </p:txBody>
      </p:sp>
      <p:sp>
        <p:nvSpPr>
          <p:cNvPr id="21511" name="Rectangle 5">
            <a:extLst>
              <a:ext uri="{FF2B5EF4-FFF2-40B4-BE49-F238E27FC236}">
                <a16:creationId xmlns:a16="http://schemas.microsoft.com/office/drawing/2014/main" id="{73E115B2-0B25-4389-B762-B8901607E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92" y="504465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fr-FR" altLang="fr-FR" sz="1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contenu 2">
            <a:extLst>
              <a:ext uri="{FF2B5EF4-FFF2-40B4-BE49-F238E27FC236}">
                <a16:creationId xmlns:a16="http://schemas.microsoft.com/office/drawing/2014/main" id="{1C48D37B-2FA2-47A1-9416-84B51FD37BD7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42292" y="729367"/>
            <a:ext cx="6373415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altLang="fr-FR" b="1" dirty="0"/>
              <a:t>L’amphi A</a:t>
            </a:r>
            <a:endParaRPr lang="fr-FR" altLang="fr-FR" dirty="0"/>
          </a:p>
          <a:p>
            <a:pPr>
              <a:spcBef>
                <a:spcPts val="0"/>
              </a:spcBef>
              <a:buFontTx/>
              <a:buNone/>
            </a:pPr>
            <a:endParaRPr lang="fr-FR" altLang="fr-FR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Possibilité de réserver l’amphi A pour des projections de films avec débat. Ouverture au public si gestion des entrées: portes du bâtiment Nanquette fermées à 19h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Demander l’autorisation avec objet de la mise à disposition et horaires :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  <a:hlinkClick r:id="rId3"/>
              </a:rPr>
              <a:t>gest-vie-etudiante-nancy@agroparistech.fr</a:t>
            </a:r>
            <a:r>
              <a:rPr lang="fr-FR" altLang="fr-FR" sz="1400" dirty="0">
                <a:solidFill>
                  <a:schemeClr val="tx1"/>
                </a:solidFill>
              </a:rPr>
              <a:t>  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Ne pas faire attendre le gardien, départ immédiate à la ronde sauf présence d’un personnel AgroParisTech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Pas de clé mise à disposition, fermeture par le service logistique à la fin de la mise à disposition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altLang="fr-FR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Veiller à éteindre l’amphi, remettre les branchements informatiques à l’identique, à nettoyer les déchets éventuels. L’amphi A doit être dans un état de propreté identique à la mise à disposition afin de permettre la tenue d’un cours le  lendemain matin à partir de 8H</a:t>
            </a:r>
          </a:p>
          <a:p>
            <a:pPr algn="ctr">
              <a:spcBef>
                <a:spcPts val="0"/>
              </a:spcBef>
              <a:buFontTx/>
              <a:buNone/>
            </a:pPr>
            <a:endParaRPr lang="fr-FR" altLang="fr-FR" dirty="0"/>
          </a:p>
          <a:p>
            <a:pPr>
              <a:spcBef>
                <a:spcPts val="0"/>
              </a:spcBef>
              <a:buFontTx/>
              <a:buNone/>
            </a:pPr>
            <a:endParaRPr lang="fr-FR" alt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D688D-78E1-48E5-9CFB-5D6580C0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720842"/>
            <a:ext cx="5915025" cy="4083728"/>
          </a:xfrm>
        </p:spPr>
        <p:txBody>
          <a:bodyPr/>
          <a:lstStyle/>
          <a:p>
            <a:r>
              <a:rPr lang="fr-FR" altLang="fr-FR" b="1" dirty="0"/>
              <a:t>La salle de repos</a:t>
            </a:r>
          </a:p>
          <a:p>
            <a:pPr marL="0" indent="0">
              <a:buNone/>
            </a:pPr>
            <a:endParaRPr lang="fr-FR" altLang="fr-FR" b="1" dirty="0"/>
          </a:p>
          <a:p>
            <a:pPr marL="0" indent="0">
              <a:buNone/>
            </a:pPr>
            <a:r>
              <a:rPr lang="fr-FR" altLang="fr-FR" dirty="0">
                <a:solidFill>
                  <a:schemeClr val="tx1"/>
                </a:solidFill>
              </a:rPr>
              <a:t>Une salle de repos est mise à disposition de l’ensemble des usagers du campus de Nancy. </a:t>
            </a:r>
          </a:p>
          <a:p>
            <a:pPr marL="0" indent="0">
              <a:buNone/>
            </a:pPr>
            <a:r>
              <a:rPr lang="fr-FR" altLang="fr-FR" dirty="0">
                <a:solidFill>
                  <a:schemeClr val="tx1"/>
                </a:solidFill>
              </a:rPr>
              <a:t>Elle est équipée d’un lit et est destinée uniquement à un usage de repos, en aucun elle ne pourra être utilisée comme salle de travail.</a:t>
            </a:r>
          </a:p>
          <a:p>
            <a:pPr marL="0" indent="0">
              <a:buNone/>
            </a:pPr>
            <a:r>
              <a:rPr lang="fr-FR" altLang="fr-FR" dirty="0">
                <a:solidFill>
                  <a:schemeClr val="tx1"/>
                </a:solidFill>
              </a:rPr>
              <a:t>Elle est située dans le bâtiment Lorentz et son utilisation se fait sur demande à </a:t>
            </a:r>
            <a:r>
              <a:rPr lang="fr-FR" altLang="fr-FR" dirty="0">
                <a:solidFill>
                  <a:schemeClr val="tx1"/>
                </a:solidFill>
                <a:hlinkClick r:id="rId2"/>
              </a:rPr>
              <a:t>gestion-nancy@agroparistech.fr</a:t>
            </a:r>
            <a:r>
              <a:rPr lang="fr-FR" altLang="fr-F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r-FR" altLang="fr-FR" dirty="0">
                <a:solidFill>
                  <a:schemeClr val="tx1"/>
                </a:solidFill>
              </a:rPr>
              <a:t>Un guide d’utilisation est présent dans la salle et doit être respecté.</a:t>
            </a:r>
          </a:p>
        </p:txBody>
      </p:sp>
    </p:spTree>
    <p:extLst>
      <p:ext uri="{BB962C8B-B14F-4D97-AF65-F5344CB8AC3E}">
        <p14:creationId xmlns:p14="http://schemas.microsoft.com/office/powerpoint/2010/main" val="840892794"/>
      </p:ext>
    </p:extLst>
  </p:cSld>
  <p:clrMapOvr>
    <a:masterClrMapping/>
  </p:clrMapOvr>
</p:sld>
</file>

<file path=ppt/theme/theme1.xml><?xml version="1.0" encoding="utf-8"?>
<a:theme xmlns:a="http://schemas.openxmlformats.org/drawingml/2006/main" name="DIAPO INTERNES">
  <a:themeElements>
    <a:clrScheme name="AgroParisTech PPT couleurs">
      <a:dk1>
        <a:sysClr val="windowText" lastClr="000000"/>
      </a:dk1>
      <a:lt1>
        <a:sysClr val="window" lastClr="FFFFFF"/>
      </a:lt1>
      <a:dk2>
        <a:srgbClr val="00B57B"/>
      </a:dk2>
      <a:lt2>
        <a:srgbClr val="E0F6EF"/>
      </a:lt2>
      <a:accent1>
        <a:srgbClr val="00B57B"/>
      </a:accent1>
      <a:accent2>
        <a:srgbClr val="005556"/>
      </a:accent2>
      <a:accent3>
        <a:srgbClr val="43BFED"/>
      </a:accent3>
      <a:accent4>
        <a:srgbClr val="FF814E"/>
      </a:accent4>
      <a:accent5>
        <a:srgbClr val="D8AE77"/>
      </a:accent5>
      <a:accent6>
        <a:srgbClr val="B870D5"/>
      </a:accent6>
      <a:hlink>
        <a:srgbClr val="00B57B"/>
      </a:hlink>
      <a:folHlink>
        <a:srgbClr val="00B5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</TotalTime>
  <Words>2473</Words>
  <Application>Microsoft Office PowerPoint</Application>
  <PresentationFormat>Personnalisé</PresentationFormat>
  <Paragraphs>451</Paragraphs>
  <Slides>39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MS Mincho</vt:lpstr>
      <vt:lpstr>MS PGothic</vt:lpstr>
      <vt:lpstr>Arial</vt:lpstr>
      <vt:lpstr>Calibri</vt:lpstr>
      <vt:lpstr>Maiandra GD</vt:lpstr>
      <vt:lpstr>DIAPO INTERNES</vt:lpstr>
      <vt:lpstr>Présentation PowerPoint</vt:lpstr>
      <vt:lpstr>Présentation PowerPoint</vt:lpstr>
      <vt:lpstr>Plan du campus</vt:lpstr>
      <vt:lpstr>Présentation PowerPoint</vt:lpstr>
      <vt:lpstr>Présentation PowerPoint</vt:lpstr>
      <vt:lpstr>Présentation PowerPoint</vt:lpstr>
      <vt:lpstr>Restaurants Universitaires</vt:lpstr>
      <vt:lpstr>Présentation PowerPoint</vt:lpstr>
      <vt:lpstr>Présentation PowerPoint</vt:lpstr>
      <vt:lpstr>Utilisation des véhicules administratifs</vt:lpstr>
      <vt:lpstr>Utilisation des véhicules administratifs</vt:lpstr>
      <vt:lpstr>Utilisation des véhicules administratifs</vt:lpstr>
      <vt:lpstr>Utilisation des véhicules administratifs</vt:lpstr>
      <vt:lpstr>Utilisation des véhicules administratifs</vt:lpstr>
      <vt:lpstr>Utilisation des véhicules administratifs</vt:lpstr>
      <vt:lpstr>Utilisation des véhicules administratifs</vt:lpstr>
      <vt:lpstr>Présentation PowerPoint</vt:lpstr>
      <vt:lpstr>Présentation PowerPoint</vt:lpstr>
      <vt:lpstr>Présentation PowerPoint</vt:lpstr>
      <vt:lpstr>Présentation PowerPoint</vt:lpstr>
      <vt:lpstr>A ne pas faire</vt:lpstr>
      <vt:lpstr>Les règles de vie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petit quizz sur les droits et les devoirs à la résidence</vt:lpstr>
      <vt:lpstr>Présentation PowerPoint</vt:lpstr>
      <vt:lpstr>Présentation PowerPoint</vt:lpstr>
      <vt:lpstr>Présentation PowerPoint</vt:lpstr>
    </vt:vector>
  </TitlesOfParts>
  <Company>kkkkkk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gggg bbbbb</dc:creator>
  <cp:lastModifiedBy>Anne-Sophie SIMON</cp:lastModifiedBy>
  <cp:revision>151</cp:revision>
  <dcterms:created xsi:type="dcterms:W3CDTF">2020-12-14T14:39:40Z</dcterms:created>
  <dcterms:modified xsi:type="dcterms:W3CDTF">2023-09-04T06:54:37Z</dcterms:modified>
</cp:coreProperties>
</file>