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4" r:id="rId16"/>
    <p:sldId id="275" r:id="rId17"/>
    <p:sldId id="277" r:id="rId18"/>
    <p:sldId id="278" r:id="rId19"/>
    <p:sldId id="279" r:id="rId20"/>
    <p:sldId id="269" r:id="rId21"/>
    <p:sldId id="270" r:id="rId22"/>
    <p:sldId id="271" r:id="rId23"/>
    <p:sldId id="272" r:id="rId24"/>
    <p:sldId id="276" r:id="rId25"/>
  </p:sldIdLst>
  <p:sldSz cx="12192000" cy="6858000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EA9EB8-A00E-D349-8A02-DF5AA77BC7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600" dirty="0"/>
              <a:t>Détection de molécules biologiques par résonance plasmon de surface 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1E5C06-4AA7-1D48-804F-F4CCCE8A6C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Théo BEGUIN</a:t>
            </a:r>
          </a:p>
          <a:p>
            <a:r>
              <a:rPr lang="fr-FR" dirty="0"/>
              <a:t>M2 CHIPS</a:t>
            </a:r>
          </a:p>
          <a:p>
            <a:r>
              <a:rPr lang="fr-FR" dirty="0" err="1"/>
              <a:t>Mouna</a:t>
            </a:r>
            <a:r>
              <a:rPr lang="fr-FR" dirty="0"/>
              <a:t> RAJI</a:t>
            </a:r>
          </a:p>
          <a:p>
            <a:r>
              <a:rPr lang="fr-FR" dirty="0"/>
              <a:t>M2 ingénierie et chimie des biomolécules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4061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CC3374-176C-4276-A769-520CEF2AB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Plasmons de surface existent uniquement pour la polarisation TM</a:t>
            </a:r>
          </a:p>
          <a:p>
            <a:r>
              <a:rPr lang="fr-FR" b="0" i="0" u="none" strike="noStrike" baseline="0" dirty="0">
                <a:solidFill>
                  <a:srgbClr val="000000"/>
                </a:solidFill>
              </a:rPr>
              <a:t>les plasmons de surface sont décrits par la relation de dispersion: </a:t>
            </a:r>
          </a:p>
          <a:p>
            <a:endParaRPr lang="fr-FR" sz="4000" dirty="0">
              <a:solidFill>
                <a:srgbClr val="000000"/>
              </a:solidFill>
            </a:endParaRPr>
          </a:p>
          <a:p>
            <a:endParaRPr lang="fr-FR" sz="4000" dirty="0">
              <a:solidFill>
                <a:srgbClr val="000000"/>
              </a:solidFill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’</a:t>
            </a:r>
            <a:r>
              <a:rPr lang="fr-FR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&lt; 0 (or et argent)</a:t>
            </a:r>
          </a:p>
          <a:p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fr-FR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&lt; -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’</a:t>
            </a:r>
            <a:r>
              <a:rPr lang="fr-FR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(interface métal-diélectrique)</a:t>
            </a:r>
            <a:endParaRPr lang="fr-FR" sz="2400" baseline="-250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D0A8C76-EE5A-49DE-B47A-933BD6211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Calculs et résultats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BACC287-6C24-494C-A32D-61BF897F7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6226" y="3213757"/>
            <a:ext cx="4011947" cy="1331237"/>
          </a:xfrm>
          <a:prstGeom prst="rect">
            <a:avLst/>
          </a:prstGeom>
          <a:ln w="285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0341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1F06C9AF-E098-45E0-9204-F49DE5BF4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Prisme de </a:t>
            </a:r>
            <a:r>
              <a:rPr lang="fr-FR" dirty="0" err="1"/>
              <a:t>Kretschmann</a:t>
            </a:r>
            <a:endParaRPr lang="fr-FR" dirty="0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4176471E-DE8C-44A4-9F0A-2230148706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92692" y="1206836"/>
            <a:ext cx="6299308" cy="5477213"/>
          </a:xfrm>
          <a:prstGeom prst="rect">
            <a:avLst/>
          </a:prstGeom>
          <a:ln w="285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01090F3F-895C-4840-A541-ACE14E61E49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Réflexion totale</a:t>
            </a:r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8B748B3-BFFC-4301-9E51-8B08FD0CF0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66" y="3223984"/>
            <a:ext cx="3591426" cy="1057423"/>
          </a:xfrm>
          <a:prstGeom prst="rect">
            <a:avLst/>
          </a:prstGeom>
          <a:ln w="285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75158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DC30F64-11C8-4392-8E8D-63DFF94B42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8431" y="1690688"/>
            <a:ext cx="5166160" cy="3891118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F340CB35-343F-4AC2-B572-360972699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Angle de résonnance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86CE924-CB7F-4B4A-A4D5-336B8D3544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991" y="1690688"/>
            <a:ext cx="2800412" cy="1153111"/>
          </a:xfrm>
          <a:prstGeom prst="rect">
            <a:avLst/>
          </a:prstGeom>
          <a:ln w="28575" cap="sq">
            <a:solidFill>
              <a:schemeClr val="tx1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34155F02-BDBE-4A4D-AD5F-3F22EA40A0D2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  <a:p>
            <a:endParaRPr lang="fr-FR" dirty="0"/>
          </a:p>
          <a:p>
            <a:r>
              <a:rPr lang="fr-FR" sz="2400" dirty="0"/>
              <a:t>Équations de dispersions si couche </a:t>
            </a:r>
          </a:p>
          <a:p>
            <a:r>
              <a:rPr lang="fr-FR" sz="2400" dirty="0"/>
              <a:t>métallique assez fine (pénétration de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/2)</a:t>
            </a:r>
            <a:r>
              <a:rPr lang="fr-FR" sz="2400" dirty="0"/>
              <a:t> 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B8FD139-23FB-4679-A449-2C40BB66B6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991" y="3765776"/>
            <a:ext cx="2682042" cy="901927"/>
          </a:xfrm>
          <a:prstGeom prst="rect">
            <a:avLst/>
          </a:prstGeom>
          <a:ln w="285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8C8C980-6404-401A-96D0-0E06AD3CEE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28991" y="5181438"/>
            <a:ext cx="4746129" cy="1545251"/>
          </a:xfrm>
          <a:prstGeom prst="rect">
            <a:avLst/>
          </a:prstGeom>
          <a:ln w="285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63677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035963B2-FD3E-421A-95F9-6238FD703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>
            <a:normAutofit/>
          </a:bodyPr>
          <a:lstStyle/>
          <a:p>
            <a:r>
              <a:rPr lang="fr-FR" dirty="0"/>
              <a:t>Mesure du plasmon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DB3279-0CF7-4C68-95AF-17475F91B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562" y="2286000"/>
            <a:ext cx="5072437" cy="3581400"/>
          </a:xfrm>
        </p:spPr>
        <p:txBody>
          <a:bodyPr>
            <a:normAutofit/>
          </a:bodyPr>
          <a:lstStyle/>
          <a:p>
            <a:r>
              <a:rPr lang="fr-FR" sz="1800" dirty="0"/>
              <a:t>On regarde pour quel angle d’incidence on a extinction</a:t>
            </a:r>
          </a:p>
          <a:p>
            <a:pPr marL="0" indent="0">
              <a:buNone/>
            </a:pPr>
            <a:r>
              <a:rPr lang="fr-FR" sz="1800" dirty="0"/>
              <a:t>=&gt; Énergie consommée pour exciter le plasmon</a:t>
            </a:r>
          </a:p>
          <a:p>
            <a:pPr marL="0" indent="0">
              <a:buNone/>
            </a:pPr>
            <a:endParaRPr lang="fr-FR" sz="18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4459AB8-93C3-4D18-943E-B8B969ADA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7549" y="2425926"/>
            <a:ext cx="4760889" cy="3746274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253413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F9043-C5BC-A54D-B04E-2A281D345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Systèmes de mesures commerciaux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C581FF-73A1-6643-8715-F2A20C5CC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IMAGERIE SPR (</a:t>
            </a:r>
            <a:r>
              <a:rPr lang="fr-FR" b="1" dirty="0" err="1"/>
              <a:t>iSPR</a:t>
            </a:r>
            <a:r>
              <a:rPr lang="fr-FR" b="1" dirty="0"/>
              <a:t>)</a:t>
            </a:r>
          </a:p>
          <a:p>
            <a:pPr marL="0" indent="0">
              <a:buNone/>
            </a:pPr>
            <a:r>
              <a:rPr lang="fr-FR" dirty="0"/>
              <a:t>	Apparue en 1998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err="1"/>
              <a:t>Detecteur</a:t>
            </a:r>
            <a:r>
              <a:rPr lang="fr-FR" dirty="0"/>
              <a:t> multiple (caméra CCD) : imager la surface des biocapteurs</a:t>
            </a:r>
          </a:p>
          <a:p>
            <a:pPr marL="0" indent="0">
              <a:buNone/>
            </a:pPr>
            <a:r>
              <a:rPr lang="fr-FR" dirty="0"/>
              <a:t>	Suivre l’air d’interaction.</a:t>
            </a:r>
          </a:p>
          <a:p>
            <a:pPr marL="0" indent="0">
              <a:buNone/>
            </a:pPr>
            <a:r>
              <a:rPr lang="fr-FR" dirty="0"/>
              <a:t>	Le mode utilisé : variation d’intensité (possible d’utiliser le principe de la 	variation de l’angle)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6110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F933CF-DE47-A047-A125-AA8E632E6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Systèmes de mesures commerciaux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74E68F-F540-1F4C-A71A-6A1D7E869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64924"/>
          </a:xfrm>
        </p:spPr>
        <p:txBody>
          <a:bodyPr>
            <a:normAutofit/>
          </a:bodyPr>
          <a:lstStyle/>
          <a:p>
            <a:r>
              <a:rPr lang="fr-FR" b="1" dirty="0"/>
              <a:t>Le </a:t>
            </a:r>
            <a:r>
              <a:rPr lang="fr-FR" b="1" dirty="0" err="1"/>
              <a:t>Biacore</a:t>
            </a:r>
            <a:r>
              <a:rPr lang="fr-FR" b="1" dirty="0"/>
              <a:t>: 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  <a:p>
            <a:pPr>
              <a:buFont typeface="Wingdings" pitchFamily="2" charset="2"/>
              <a:buChar char="Ø"/>
            </a:pPr>
            <a:r>
              <a:rPr lang="fr-FR" dirty="0"/>
              <a:t>Biocapteur.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mesurer les caractéristiques d'interaction entre deux molécules sur une surface </a:t>
            </a:r>
            <a:r>
              <a:rPr lang="fr-FR" dirty="0" err="1"/>
              <a:t>biospécifique</a:t>
            </a:r>
            <a:r>
              <a:rPr lang="fr-FR" dirty="0"/>
              <a:t>. </a:t>
            </a:r>
          </a:p>
          <a:p>
            <a:pPr>
              <a:buFont typeface="Wingdings" pitchFamily="2" charset="2"/>
              <a:buChar char="Ø"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 principe de détection par SPR quantifie des changements de l'indice de réfraction près de la surface, reliés à la variation de masse à la surface du biocapteur.</a:t>
            </a:r>
          </a:p>
        </p:txBody>
      </p:sp>
      <p:pic>
        <p:nvPicPr>
          <p:cNvPr id="5" name="Image 4" descr="Une image contenant intérieur, ordinateur, table, assis&#10;&#10;Description générée automatiquement">
            <a:extLst>
              <a:ext uri="{FF2B5EF4-FFF2-40B4-BE49-F238E27FC236}">
                <a16:creationId xmlns:a16="http://schemas.microsoft.com/office/drawing/2014/main" id="{29363253-B04E-4CFF-9E98-CAF28AA2C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955" y="1745673"/>
            <a:ext cx="3747135" cy="2498090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178616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3B4F22-865D-7F45-9676-4148E1DE9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Applications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04B5A5-F3FE-9D4A-9964-3DBF73966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la microscopie et l’investigation des interfaces et surfaces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  <a:p>
            <a:r>
              <a:rPr lang="fr-FR" b="1" dirty="0"/>
              <a:t>la </a:t>
            </a:r>
            <a:r>
              <a:rPr lang="fr-FR" b="1" dirty="0" err="1"/>
              <a:t>détection</a:t>
            </a:r>
            <a:r>
              <a:rPr lang="fr-FR" b="1" dirty="0"/>
              <a:t> et les mesures biochimiques </a:t>
            </a:r>
            <a:endParaRPr lang="fr-FR" dirty="0"/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8CF29BB-21B6-4E58-8ECF-859B3EE9C6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9106" y="263928"/>
            <a:ext cx="3024578" cy="3208714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  <p:grpSp>
        <p:nvGrpSpPr>
          <p:cNvPr id="10" name="Groupe 9">
            <a:extLst>
              <a:ext uri="{FF2B5EF4-FFF2-40B4-BE49-F238E27FC236}">
                <a16:creationId xmlns:a16="http://schemas.microsoft.com/office/drawing/2014/main" id="{F38009A8-6141-4DB8-958B-9C4764A33344}"/>
              </a:ext>
            </a:extLst>
          </p:cNvPr>
          <p:cNvGrpSpPr/>
          <p:nvPr/>
        </p:nvGrpSpPr>
        <p:grpSpPr>
          <a:xfrm>
            <a:off x="6758963" y="3812662"/>
            <a:ext cx="3340286" cy="3045338"/>
            <a:chOff x="6758963" y="3812662"/>
            <a:chExt cx="3340286" cy="3045338"/>
          </a:xfrm>
        </p:grpSpPr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B3AAE5C2-6E56-4C37-929C-9ADD82AB06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58963" y="3812662"/>
              <a:ext cx="3340286" cy="3045338"/>
            </a:xfrm>
            <a:prstGeom prst="rect">
              <a:avLst/>
            </a:prstGeom>
            <a:ln w="28575">
              <a:solidFill>
                <a:srgbClr val="000000"/>
              </a:solidFill>
            </a:ln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C89D85-ED0E-4B8E-8CB2-B977CC8C36BA}"/>
                </a:ext>
              </a:extLst>
            </p:cNvPr>
            <p:cNvSpPr/>
            <p:nvPr/>
          </p:nvSpPr>
          <p:spPr>
            <a:xfrm>
              <a:off x="9467850" y="6026151"/>
              <a:ext cx="631399" cy="37464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Triangle isocèle 8">
              <a:extLst>
                <a:ext uri="{FF2B5EF4-FFF2-40B4-BE49-F238E27FC236}">
                  <a16:creationId xmlns:a16="http://schemas.microsoft.com/office/drawing/2014/main" id="{969306A0-389C-42E9-B19D-3BA88251FBE0}"/>
                </a:ext>
              </a:extLst>
            </p:cNvPr>
            <p:cNvSpPr/>
            <p:nvPr/>
          </p:nvSpPr>
          <p:spPr>
            <a:xfrm rot="5400000">
              <a:off x="6662029" y="6052429"/>
              <a:ext cx="511980" cy="318112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026297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72F45B-56C6-204C-A0D4-6B4678417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A98509-DEF1-6C40-A95F-236008910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Technique relativement ancienne mais qui continue d’évoluer</a:t>
            </a:r>
          </a:p>
          <a:p>
            <a:r>
              <a:rPr lang="fr-FR" dirty="0"/>
              <a:t>Très haute sensibilité</a:t>
            </a:r>
          </a:p>
          <a:p>
            <a:r>
              <a:rPr lang="fr-FR" dirty="0"/>
              <a:t>Permet d’être quantitative dans certains cas</a:t>
            </a:r>
          </a:p>
        </p:txBody>
      </p:sp>
    </p:spTree>
    <p:extLst>
      <p:ext uri="{BB962C8B-B14F-4D97-AF65-F5344CB8AC3E}">
        <p14:creationId xmlns:p14="http://schemas.microsoft.com/office/powerpoint/2010/main" val="2053294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42C43D-AE28-4D6E-8933-D434CE2A4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8C01DB-A449-4292-B8E9-BF77ECD42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Ludovic Roussille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Suivi quantitatif in situ d’interactions biomoléculaires par microscopie optique SEEC,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fr-FR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thèse de doctorat soutenue à l’université du Maine 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(2012) 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Christophe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Caucheteur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Plasmons de surface: </a:t>
            </a:r>
            <a:r>
              <a:rPr lang="en-GB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principe</a:t>
            </a:r>
            <a:r>
              <a:rPr lang="en-GB" sz="18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physiques et applications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Techniques de </a:t>
            </a:r>
            <a:r>
              <a:rPr lang="en-GB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l’ingénieur</a:t>
            </a: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(2014).</a:t>
            </a:r>
            <a:endParaRPr lang="fr-FR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Mohamed </a:t>
            </a:r>
            <a:r>
              <a:rPr lang="fr-FR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Bendjebbour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800" b="1" dirty="0">
                <a:latin typeface="Calibri" panose="020F0502020204030204" pitchFamily="34" charset="0"/>
                <a:cs typeface="Calibri" panose="020F0502020204030204" pitchFamily="34" charset="0"/>
              </a:rPr>
              <a:t>Caractérisation d’une structure hétérogène multicouche Application à la génération multicouche Application à la génération des modes </a:t>
            </a:r>
            <a:r>
              <a:rPr lang="fr-FR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plasmoniques</a:t>
            </a:r>
            <a:r>
              <a:rPr lang="fr-FR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fr-F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Mémoire soutenu à l’université Abou </a:t>
            </a:r>
            <a:r>
              <a:rPr lang="fr-FR" sz="20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Bekr</a:t>
            </a:r>
            <a:r>
              <a:rPr lang="fr-F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0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Belkaid</a:t>
            </a:r>
            <a:r>
              <a:rPr lang="fr-F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(2011)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0037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014BB4-2E9E-465E-8701-DFAF54AE0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080BD2-0B54-4FE5-B933-F40D7CC8F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787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633E6C-6CC7-FE48-91C3-6752D7760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599BBB-7DC3-2C47-B4D7-F4F0BB70A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PRINCIPES DE LA SPR ET DEVELOPPEMENTS RECENTS</a:t>
            </a:r>
          </a:p>
          <a:p>
            <a:r>
              <a:rPr lang="fr-FR" dirty="0"/>
              <a:t>FORMALISME THÉORIQUE UTILISÉ POUR DÉCRIRE LA SPR</a:t>
            </a:r>
          </a:p>
          <a:p>
            <a:r>
              <a:rPr lang="fr-FR" dirty="0"/>
              <a:t>SYSTÈMES DE MESURE SPR COMMERCIAUX</a:t>
            </a:r>
          </a:p>
          <a:p>
            <a:r>
              <a:rPr lang="fr-FR" dirty="0"/>
              <a:t>APPLICATIONS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01262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C10AE2E0-708E-43A6-B7A9-3B3D16AC1A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3771" y="1307136"/>
            <a:ext cx="7232222" cy="536488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EEEA6DEB-EF17-4037-9A47-C17BE0B2A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Influence de la longueur d’onde</a:t>
            </a:r>
          </a:p>
        </p:txBody>
      </p:sp>
    </p:spTree>
    <p:extLst>
      <p:ext uri="{BB962C8B-B14F-4D97-AF65-F5344CB8AC3E}">
        <p14:creationId xmlns:p14="http://schemas.microsoft.com/office/powerpoint/2010/main" val="1495585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8A695F63-D12A-44AC-BE6B-D371EC45A9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87867" y="1690688"/>
            <a:ext cx="4216265" cy="3934701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9965BC20-60DD-4DC5-AA9F-91C45EB18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Influence de la l’épaisseur de la couche métallique</a:t>
            </a:r>
          </a:p>
        </p:txBody>
      </p:sp>
    </p:spTree>
    <p:extLst>
      <p:ext uri="{BB962C8B-B14F-4D97-AF65-F5344CB8AC3E}">
        <p14:creationId xmlns:p14="http://schemas.microsoft.com/office/powerpoint/2010/main" val="1169534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1CEBA6-3D5A-4928-991C-5D73C4B14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>
            <a:normAutofit/>
          </a:bodyPr>
          <a:lstStyle/>
          <a:p>
            <a:r>
              <a:rPr lang="fr-FR" dirty="0"/>
              <a:t>Grandeurs mesurées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CFCD0B-21F6-48C2-A08F-215655BB8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562" y="2286000"/>
            <a:ext cx="5072437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700" dirty="0"/>
              <a:t>Greffage de molécules sur le métal =&gt; modification de l’effet </a:t>
            </a:r>
            <a:r>
              <a:rPr lang="fr-FR" sz="1700" dirty="0" err="1"/>
              <a:t>plasmon</a:t>
            </a:r>
            <a:r>
              <a:rPr lang="fr-FR" sz="1700" dirty="0"/>
              <a:t> et de ses caractéristiques:</a:t>
            </a:r>
          </a:p>
          <a:p>
            <a:pPr marL="0" indent="0">
              <a:buNone/>
            </a:pPr>
            <a:endParaRPr lang="fr-FR" sz="1700" dirty="0"/>
          </a:p>
          <a:p>
            <a:r>
              <a:rPr lang="fr-FR" sz="1700" dirty="0"/>
              <a:t>Intensité (excitation monochromatique)</a:t>
            </a:r>
          </a:p>
          <a:p>
            <a:r>
              <a:rPr lang="fr-FR" sz="1700" dirty="0"/>
              <a:t>Phase (excitation monochromatique)</a:t>
            </a:r>
          </a:p>
          <a:p>
            <a:r>
              <a:rPr lang="fr-FR" sz="1700" dirty="0"/>
              <a:t>Longueur d’onde (excitation polychromatique)</a:t>
            </a:r>
          </a:p>
          <a:p>
            <a:r>
              <a:rPr lang="fr-FR" sz="1700" dirty="0"/>
              <a:t>Angle (excitation monochromatique)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sz="1700" dirty="0"/>
              <a:t>On en peut remonter à la quantité de matière </a:t>
            </a:r>
          </a:p>
          <a:p>
            <a:pPr marL="0" indent="0">
              <a:buNone/>
            </a:pPr>
            <a:r>
              <a:rPr lang="fr-FR" sz="1700" dirty="0"/>
              <a:t>À l’interface métal/diélectrique</a:t>
            </a:r>
          </a:p>
          <a:p>
            <a:endParaRPr lang="fr-FR" sz="17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963CBE4-38BD-495F-B276-A97E4F681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237" y="2350235"/>
            <a:ext cx="4706252" cy="354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09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3FC3B-4283-401A-B110-12DB0FE3D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914" y="685800"/>
            <a:ext cx="5127172" cy="14859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Exemple</a:t>
            </a:r>
            <a:endParaRPr lang="en-US" dirty="0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A67E2D8A-19BE-48A0-889C-CCAC02348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CA423D1C-3E50-41EF-B5CB-06ABD45F69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562" y="1217071"/>
            <a:ext cx="5071256" cy="4103817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5FFDF95-BEC0-4FCB-8CD4-63DABA07EBD5}"/>
              </a:ext>
            </a:extLst>
          </p:cNvPr>
          <p:cNvSpPr txBox="1"/>
          <p:nvPr/>
        </p:nvSpPr>
        <p:spPr>
          <a:xfrm>
            <a:off x="6389914" y="2286000"/>
            <a:ext cx="5127172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Sensorgrams obtained for covalent immobilization of</a:t>
            </a:r>
          </a:p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endostatin on a 1 mmol L−1 SAM–MHDA (99% pure 16-MHDA)</a:t>
            </a:r>
          </a:p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sensor chip (solid line), a control flow cell lacking endostatin (dashed</a:t>
            </a:r>
          </a:p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line) including the following steps: activation of carboxylic acid</a:t>
            </a:r>
          </a:p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groups by injection of EDC–NHS for 600 s, injection of endostatin in</a:t>
            </a:r>
          </a:p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10 mmol L−1 maleate buffer pH 6 (solid line) or of maleate buffer</a:t>
            </a:r>
          </a:p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alone (dashed line) for 600 s, injection of 1 mol L−1 ethanolamine pH</a:t>
            </a:r>
          </a:p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8.5 for 600 s, two injections of HBS-P+for 60 s each (data not</a:t>
            </a:r>
          </a:p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shown). All steps were performed at 5 μL min−1 and sharp increases</a:t>
            </a:r>
          </a:p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sz="1400" b="0" i="0" u="none" strike="noStrike">
                <a:solidFill>
                  <a:schemeClr val="tx2"/>
                </a:solidFill>
              </a:rPr>
              <a:t>in the SPR signal were because of changes in refractive index.</a:t>
            </a:r>
            <a:endParaRPr lang="en-US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400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EE9AF643-A0CB-47D1-8DB3-BFEFB673B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Exemple</a:t>
            </a:r>
            <a:endParaRPr lang="en-US" dirty="0"/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80485AE-1FC2-4E65-AB2C-5ADB3C05D8FB}"/>
              </a:ext>
            </a:extLst>
          </p:cNvPr>
          <p:cNvSpPr txBox="1"/>
          <p:nvPr/>
        </p:nvSpPr>
        <p:spPr>
          <a:xfrm>
            <a:off x="1023562" y="2286000"/>
            <a:ext cx="5072437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84048" indent="-384048" defTabSz="914400">
              <a:lnSpc>
                <a:spcPct val="94000"/>
              </a:lnSpc>
              <a:spcAft>
                <a:spcPts val="200"/>
              </a:spcAft>
              <a:buFont typeface="Franklin Gothic Book" panose="020B0503020102020204" pitchFamily="34" charset="0"/>
            </a:pPr>
            <a:r>
              <a:rPr lang="en-US" b="0" i="0" u="none" strike="noStrike" dirty="0">
                <a:solidFill>
                  <a:schemeClr val="tx2"/>
                </a:solidFill>
              </a:rPr>
              <a:t>Injection of a polyclonal anti-endostatin antibody (162.5 nmol L−1) over immobilized endostatin on different sensor chips at 30 </a:t>
            </a:r>
            <a:r>
              <a:rPr lang="en-US" b="0" i="0" u="none" strike="noStrike" dirty="0" err="1">
                <a:solidFill>
                  <a:schemeClr val="tx2"/>
                </a:solidFill>
              </a:rPr>
              <a:t>μL</a:t>
            </a:r>
            <a:r>
              <a:rPr lang="en-US" b="0" i="0" u="none" strike="noStrike" dirty="0">
                <a:solidFill>
                  <a:schemeClr val="tx2"/>
                </a:solidFill>
              </a:rPr>
              <a:t> min−1 (after subtraction of the non-specific SPR signal measured on the control flow cell). The arrows indicate the beginning and the end of the IgG injection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FD548A89-D33C-421B-A0A4-4B3A3D1F6F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71407" y="2350235"/>
            <a:ext cx="4585913" cy="354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592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514C28-DF0D-5F4A-A942-7DA77CD1E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Historique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4F7D52-5B15-9949-BBD1-30CA3519D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1990 : SPR  technique utilisé en chimie analytique </a:t>
            </a:r>
          </a:p>
          <a:p>
            <a:r>
              <a:rPr lang="fr-FR" dirty="0"/>
              <a:t>1902 : Robert Wood observe une diffraction inhabituelle de la lumière polarisée</a:t>
            </a:r>
          </a:p>
          <a:p>
            <a:pPr marL="0" indent="0">
              <a:buNone/>
            </a:pPr>
            <a:r>
              <a:rPr lang="fr-FR" dirty="0"/>
              <a:t>				( anomalie🤔)</a:t>
            </a:r>
          </a:p>
          <a:p>
            <a:r>
              <a:rPr lang="fr-FR" dirty="0"/>
              <a:t>1950 : Hypothèse de Pines et </a:t>
            </a:r>
            <a:r>
              <a:rPr lang="fr-FR" dirty="0" err="1"/>
              <a:t>Bohm</a:t>
            </a:r>
            <a:r>
              <a:rPr lang="fr-FR" dirty="0"/>
              <a:t> (adsorption de la lumière est due à l’excitation des </a:t>
            </a:r>
            <a:r>
              <a:rPr lang="fr-FR" dirty="0" err="1"/>
              <a:t>electrons</a:t>
            </a:r>
            <a:r>
              <a:rPr lang="fr-FR" dirty="0"/>
              <a:t>.</a:t>
            </a:r>
          </a:p>
          <a:p>
            <a:r>
              <a:rPr lang="fr-FR" dirty="0"/>
              <a:t>1968 : Otto et </a:t>
            </a:r>
            <a:r>
              <a:rPr lang="fr-FR" dirty="0" err="1"/>
              <a:t>Kretschmann</a:t>
            </a:r>
            <a:r>
              <a:rPr lang="fr-FR" dirty="0"/>
              <a:t> ( excitation par géométrie de réflexion totale interne) </a:t>
            </a:r>
          </a:p>
        </p:txBody>
      </p:sp>
    </p:spTree>
    <p:extLst>
      <p:ext uri="{BB962C8B-B14F-4D97-AF65-F5344CB8AC3E}">
        <p14:creationId xmlns:p14="http://schemas.microsoft.com/office/powerpoint/2010/main" val="11816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9BD408-595D-6F41-96DA-64283C99C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>
            <a:normAutofit/>
          </a:bodyPr>
          <a:lstStyle/>
          <a:p>
            <a:r>
              <a:rPr lang="fr-FR" dirty="0"/>
              <a:t>RÉSONACE PLASMON DE SURFACE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3E373F28-F4A0-1247-9CFF-235927A64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562" y="2286000"/>
            <a:ext cx="5072437" cy="35814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sz="1800" b="1" dirty="0" err="1"/>
              <a:t>Plasmon</a:t>
            </a:r>
            <a:r>
              <a:rPr lang="fr-FR" sz="1800" b="1" dirty="0"/>
              <a:t> 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700" dirty="0"/>
              <a:t>oscillations collectives de la densité du "gaz d'électrons libres", souvent à des fréquences optiques.</a:t>
            </a:r>
          </a:p>
          <a:p>
            <a:pPr>
              <a:buFont typeface="Wingdings" pitchFamily="2" charset="2"/>
              <a:buChar char="Ø"/>
            </a:pPr>
            <a:r>
              <a:rPr lang="fr-FR" sz="1800" b="1" dirty="0"/>
              <a:t>Surface </a:t>
            </a:r>
            <a:r>
              <a:rPr lang="fr-FR" sz="1800" b="1" dirty="0" err="1"/>
              <a:t>Plasmon</a:t>
            </a:r>
            <a:r>
              <a:rPr lang="fr-FR" sz="1800" b="1" dirty="0"/>
              <a:t> 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700" dirty="0" err="1"/>
              <a:t>plasmon</a:t>
            </a:r>
            <a:r>
              <a:rPr lang="fr-FR" sz="1700" dirty="0"/>
              <a:t> confiné à la surface (interface) et interagissant avec la lumière résultant des </a:t>
            </a:r>
            <a:r>
              <a:rPr lang="fr-FR" sz="1700" dirty="0" err="1"/>
              <a:t>polaritons</a:t>
            </a:r>
            <a:endParaRPr lang="fr-FR" sz="17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1700" dirty="0"/>
              <a:t>propagation d'ondes de densité électronique se produisant à l'interface entre le métal et le diélectrique</a:t>
            </a:r>
          </a:p>
          <a:p>
            <a:pPr>
              <a:buFont typeface="Wingdings" pitchFamily="2" charset="2"/>
              <a:buChar char="Ø"/>
            </a:pPr>
            <a:r>
              <a:rPr lang="fr-FR" sz="1800" b="1" dirty="0"/>
              <a:t>Résonance </a:t>
            </a:r>
            <a:r>
              <a:rPr lang="fr-FR" sz="1800" b="1" dirty="0" err="1"/>
              <a:t>Plasmon</a:t>
            </a:r>
            <a:r>
              <a:rPr lang="fr-FR" sz="1800" b="1" dirty="0"/>
              <a:t> de Surface 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700" dirty="0"/>
              <a:t>lumière en résonance avec oscillation </a:t>
            </a:r>
            <a:r>
              <a:rPr lang="fr-FR" sz="1700" dirty="0" err="1"/>
              <a:t>plasmonique</a:t>
            </a:r>
            <a:r>
              <a:rPr lang="fr-FR" sz="1700" dirty="0"/>
              <a:t> de surface</a:t>
            </a:r>
            <a:endParaRPr lang="fr-FR" sz="1700" b="1" dirty="0"/>
          </a:p>
          <a:p>
            <a:pPr>
              <a:buFont typeface="Arial" panose="020B0604020202020204" pitchFamily="34" charset="0"/>
              <a:buChar char="•"/>
            </a:pPr>
            <a:endParaRPr lang="fr-FR" sz="17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1F8B658-5CDA-7649-B719-5FE6417C1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1641" y="2464140"/>
            <a:ext cx="5105445" cy="3314808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721264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F05AE7-5587-4E4B-98DD-78848EB7D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3282695" cy="1485900"/>
          </a:xfrm>
        </p:spPr>
        <p:txBody>
          <a:bodyPr>
            <a:normAutofit/>
          </a:bodyPr>
          <a:lstStyle/>
          <a:p>
            <a:r>
              <a:rPr lang="fr-FR" dirty="0"/>
              <a:t> Conditions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790A8A-0158-2649-8750-5541DEEAA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3282694" cy="3581400"/>
          </a:xfrm>
        </p:spPr>
        <p:txBody>
          <a:bodyPr>
            <a:normAutofit/>
          </a:bodyPr>
          <a:lstStyle/>
          <a:p>
            <a:r>
              <a:rPr lang="fr-FR" dirty="0"/>
              <a:t>Matériel avec électrons libres:</a:t>
            </a:r>
          </a:p>
          <a:p>
            <a:pPr marL="0" indent="0">
              <a:buNone/>
            </a:pPr>
            <a:r>
              <a:rPr lang="fr-FR" dirty="0"/>
              <a:t>Métaux (Au ou Ag…) ou fréquence plasma</a:t>
            </a:r>
          </a:p>
          <a:p>
            <a:r>
              <a:rPr lang="fr-FR" dirty="0"/>
              <a:t>Surface (interface):</a:t>
            </a:r>
          </a:p>
          <a:p>
            <a:pPr marL="0" indent="0">
              <a:buNone/>
            </a:pPr>
            <a:r>
              <a:rPr lang="fr-FR" dirty="0"/>
              <a:t>Surface plane ou nanoparticules</a:t>
            </a:r>
          </a:p>
          <a:p>
            <a:r>
              <a:rPr lang="fr-FR" dirty="0"/>
              <a:t>Lumière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3CFF24B-AB01-8649-8014-2E64BBBE2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5322" y="1700784"/>
            <a:ext cx="5573210" cy="3775852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2942475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BE994F-12AC-F942-B71F-0DB3193AB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3282695" cy="1485900"/>
          </a:xfrm>
        </p:spPr>
        <p:txBody>
          <a:bodyPr>
            <a:normAutofit/>
          </a:bodyPr>
          <a:lstStyle/>
          <a:p>
            <a:r>
              <a:rPr lang="fr-FR" sz="3400" dirty="0"/>
              <a:t>Fonctionnement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8E9279-D0AF-4E47-8D2E-7E5BD0140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3282694" cy="3581400"/>
          </a:xfrm>
        </p:spPr>
        <p:txBody>
          <a:bodyPr>
            <a:normAutofit/>
          </a:bodyPr>
          <a:lstStyle/>
          <a:p>
            <a:r>
              <a:rPr lang="fr-FR" dirty="0"/>
              <a:t>Utilisation d’un film métallique suffisamment fin pour surveiller le </a:t>
            </a:r>
            <a:r>
              <a:rPr lang="fr-FR" dirty="0" err="1"/>
              <a:t>plasmon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Un </a:t>
            </a:r>
            <a:r>
              <a:rPr lang="fr-FR" dirty="0" err="1"/>
              <a:t>Plasmon</a:t>
            </a:r>
            <a:r>
              <a:rPr lang="fr-FR" dirty="0"/>
              <a:t> peut être imaginé comme un rayon de lumière lié à une surface et se présentant comme un champ électromagnétique.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47F7F68-8EA9-AA47-AA45-7CF2AA8DA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859167"/>
            <a:ext cx="4841487" cy="4008233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409875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B26081-0D4D-4906-87D2-497E4448C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Plasmon</a:t>
            </a:r>
            <a:r>
              <a:rPr lang="fr-FR" dirty="0"/>
              <a:t> de surface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5BD084-3BE5-4120-BFA4-4357AF89B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Plasmon de surface: excitation collective de charges surfaciques 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à l’interface entre un premier milieu présentant une permittivité négative et des porteurs de charge libres (un métal) et un second milieu de permittivité positive (diélectrique).</a:t>
            </a:r>
          </a:p>
          <a:p>
            <a:r>
              <a:rPr lang="fr-FR" b="0" i="0" u="none" strike="noStrike" baseline="0" dirty="0">
                <a:solidFill>
                  <a:srgbClr val="000000"/>
                </a:solidFill>
              </a:rPr>
              <a:t>se comporte comme une particule présentant une énergie discrète ainsi qu’un moment. </a:t>
            </a:r>
          </a:p>
          <a:p>
            <a:r>
              <a:rPr lang="fr-FR" dirty="0">
                <a:solidFill>
                  <a:srgbClr val="000000"/>
                </a:solidFill>
              </a:rPr>
              <a:t>Peut quand même être décrite par la physique classique si suffisamment grand (&gt;10 nm) pour qu’on puisse définir une permittivité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098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C4EE6D-FD63-43A2-9B14-29FA27AC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59"/>
            <a:ext cx="10739034" cy="1318729"/>
          </a:xfrm>
        </p:spPr>
        <p:txBody>
          <a:bodyPr/>
          <a:lstStyle/>
          <a:p>
            <a:r>
              <a:rPr lang="fr-FR" dirty="0"/>
              <a:t>Équations de maxwell dans un plasma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AFB47B-F5AA-464F-9B5E-6065B97F7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Obtenue d’après les conditions suivantes:</a:t>
            </a:r>
          </a:p>
          <a:p>
            <a:pPr>
              <a:buFontTx/>
              <a:buChar char="-"/>
            </a:pPr>
            <a:r>
              <a:rPr lang="fr-FR" dirty="0"/>
              <a:t>Équations constitutives (D, H et J)</a:t>
            </a:r>
          </a:p>
          <a:p>
            <a:pPr>
              <a:buFontTx/>
              <a:buChar char="-"/>
            </a:pPr>
            <a:r>
              <a:rPr lang="fr-FR" dirty="0"/>
              <a:t>Conditions aux limites</a:t>
            </a:r>
          </a:p>
          <a:p>
            <a:pPr>
              <a:buFontTx/>
              <a:buChar char="-"/>
            </a:pPr>
            <a:r>
              <a:rPr lang="fr-FR" dirty="0"/>
              <a:t>Milieux semi-infinis, linéaires et isotropes</a:t>
            </a:r>
          </a:p>
          <a:p>
            <a:pPr>
              <a:buFontTx/>
              <a:buChar char="-"/>
            </a:pPr>
            <a:r>
              <a:rPr lang="fr-FR" dirty="0"/>
              <a:t>Non magnétiques (</a:t>
            </a:r>
            <a:r>
              <a:rPr lang="el-GR" b="0" i="0" u="none" strike="noStrike" baseline="0" dirty="0">
                <a:solidFill>
                  <a:srgbClr val="000000"/>
                </a:solidFill>
              </a:rPr>
              <a:t>μ</a:t>
            </a:r>
            <a:r>
              <a:rPr lang="fr-FR" b="0" i="0" u="none" strike="noStrike" baseline="-25000" dirty="0">
                <a:solidFill>
                  <a:srgbClr val="000000"/>
                </a:solidFill>
              </a:rPr>
              <a:t>r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 = 1) </a:t>
            </a:r>
          </a:p>
          <a:p>
            <a:pPr>
              <a:buFontTx/>
              <a:buChar char="-"/>
            </a:pPr>
            <a:r>
              <a:rPr lang="fr-FR" dirty="0">
                <a:solidFill>
                  <a:srgbClr val="000000"/>
                </a:solidFill>
              </a:rPr>
              <a:t>Pas de stimulus externes (J=0)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1555BB8-DC31-4E45-BD95-779BC2835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7796" y="1524433"/>
            <a:ext cx="3611853" cy="5132633"/>
          </a:xfrm>
          <a:prstGeom prst="rect">
            <a:avLst/>
          </a:prstGeom>
          <a:ln w="28575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76484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356C3B-13EC-49B1-ADA9-A80DF1B5E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Jouer avec les opérateurs 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∇ </a:t>
            </a:r>
            <a:endParaRPr lang="fr-FR" dirty="0"/>
          </a:p>
          <a:p>
            <a:r>
              <a:rPr lang="fr-FR" dirty="0"/>
              <a:t>Champs harmoniques: </a:t>
            </a:r>
            <a:r>
              <a:rPr lang="fr-FR" b="1" i="1" u="none" strike="noStrike" baseline="0" dirty="0">
                <a:solidFill>
                  <a:srgbClr val="000000"/>
                </a:solidFill>
              </a:rPr>
              <a:t>F </a:t>
            </a:r>
            <a:r>
              <a:rPr lang="fr-FR" dirty="0">
                <a:solidFill>
                  <a:srgbClr val="000000"/>
                </a:solidFill>
              </a:rPr>
              <a:t>= </a:t>
            </a:r>
            <a:r>
              <a:rPr lang="fr-FR" b="1" i="1" u="none" strike="noStrike" baseline="0" dirty="0">
                <a:solidFill>
                  <a:srgbClr val="000000"/>
                </a:solidFill>
              </a:rPr>
              <a:t>F</a:t>
            </a:r>
            <a:r>
              <a:rPr lang="fr-FR" baseline="-25000" dirty="0">
                <a:solidFill>
                  <a:srgbClr val="000000"/>
                </a:solidFill>
              </a:rPr>
              <a:t>0</a:t>
            </a:r>
            <a:r>
              <a:rPr lang="fr-FR" i="1" dirty="0">
                <a:solidFill>
                  <a:srgbClr val="000000"/>
                </a:solidFill>
              </a:rPr>
              <a:t>f</a:t>
            </a:r>
            <a:r>
              <a:rPr lang="fr-FR" dirty="0">
                <a:solidFill>
                  <a:srgbClr val="000000"/>
                </a:solidFill>
              </a:rPr>
              <a:t>exp(i</a:t>
            </a:r>
            <a:r>
              <a:rPr lang="fr-FR" i="1" dirty="0">
                <a:solidFill>
                  <a:srgbClr val="000000"/>
                </a:solidFill>
              </a:rPr>
              <a:t>k</a:t>
            </a:r>
            <a:r>
              <a:rPr lang="fr-FR" baseline="-25000" dirty="0">
                <a:solidFill>
                  <a:srgbClr val="000000"/>
                </a:solidFill>
              </a:rPr>
              <a:t>0</a:t>
            </a:r>
            <a:r>
              <a:rPr lang="fr-FR" i="1" dirty="0">
                <a:solidFill>
                  <a:srgbClr val="000000"/>
                </a:solidFill>
              </a:rPr>
              <a:t>r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− i</a:t>
            </a:r>
            <a:r>
              <a:rPr lang="el-GR" b="0" i="0" u="none" strike="noStrike" baseline="0" dirty="0">
                <a:solidFill>
                  <a:srgbClr val="000000"/>
                </a:solidFill>
                <a:cs typeface="Calibri" panose="020F0502020204030204" pitchFamily="34" charset="0"/>
              </a:rPr>
              <a:t>ω</a:t>
            </a:r>
            <a:r>
              <a:rPr lang="fr-FR" b="0" i="0" u="none" strike="noStrike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0</a:t>
            </a:r>
            <a:r>
              <a:rPr lang="fr-FR" b="0" i="1" u="none" strike="noStrike" baseline="0" dirty="0">
                <a:solidFill>
                  <a:srgbClr val="000000"/>
                </a:solidFill>
              </a:rPr>
              <a:t>t)</a:t>
            </a:r>
          </a:p>
          <a:p>
            <a:r>
              <a:rPr lang="fr-FR" dirty="0">
                <a:solidFill>
                  <a:srgbClr val="000000"/>
                </a:solidFill>
              </a:rPr>
              <a:t>Onde se propage selon z et est invariante selon y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</a:rPr>
              <a:t>F(</a:t>
            </a:r>
            <a:r>
              <a:rPr lang="fr-FR" dirty="0" err="1">
                <a:solidFill>
                  <a:srgbClr val="000000"/>
                </a:solidFill>
              </a:rPr>
              <a:t>x,y,z</a:t>
            </a:r>
            <a:r>
              <a:rPr lang="fr-FR" dirty="0">
                <a:solidFill>
                  <a:srgbClr val="000000"/>
                </a:solidFill>
              </a:rPr>
              <a:t>) = F(x)</a:t>
            </a:r>
            <a:r>
              <a:rPr lang="fr-FR" dirty="0" err="1">
                <a:solidFill>
                  <a:srgbClr val="000000"/>
                </a:solidFill>
              </a:rPr>
              <a:t>exp</a:t>
            </a:r>
            <a:r>
              <a:rPr lang="fr-FR" dirty="0">
                <a:solidFill>
                  <a:srgbClr val="000000"/>
                </a:solidFill>
              </a:rPr>
              <a:t>(i</a:t>
            </a:r>
            <a:r>
              <a:rPr lang="el-GR" dirty="0">
                <a:solidFill>
                  <a:srgbClr val="000000"/>
                </a:solidFill>
                <a:cs typeface="Calibri" panose="020F0502020204030204" pitchFamily="34" charset="0"/>
              </a:rPr>
              <a:t>β</a:t>
            </a:r>
            <a:r>
              <a:rPr lang="fr-FR" dirty="0">
                <a:solidFill>
                  <a:srgbClr val="000000"/>
                </a:solidFill>
                <a:cs typeface="Calibri" panose="020F0502020204030204" pitchFamily="34" charset="0"/>
              </a:rPr>
              <a:t>z)</a:t>
            </a:r>
          </a:p>
          <a:p>
            <a:r>
              <a:rPr lang="fr-FR" b="0" u="none" strike="noStrike" baseline="0" dirty="0">
                <a:solidFill>
                  <a:srgbClr val="000000"/>
                </a:solidFill>
                <a:cs typeface="Calibri" panose="020F0502020204030204" pitchFamily="34" charset="0"/>
              </a:rPr>
              <a:t>Lumière polarisée TM ou TE</a:t>
            </a:r>
            <a:endParaRPr lang="fr-FR" b="0" u="none" strike="noStrike" baseline="0" dirty="0">
              <a:solidFill>
                <a:srgbClr val="000000"/>
              </a:solidFill>
            </a:endParaRPr>
          </a:p>
          <a:p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DD8F0920-60A6-4A06-BE65-0E65B3B53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Hypothèses et calculs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476E320-31B5-4A6A-91B1-DF50EB417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8648" y="1349655"/>
            <a:ext cx="5075990" cy="1951483"/>
          </a:xfrm>
          <a:prstGeom prst="rect">
            <a:avLst/>
          </a:prstGeom>
          <a:ln w="285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grpSp>
        <p:nvGrpSpPr>
          <p:cNvPr id="2" name="Groupe 1">
            <a:extLst>
              <a:ext uri="{FF2B5EF4-FFF2-40B4-BE49-F238E27FC236}">
                <a16:creationId xmlns:a16="http://schemas.microsoft.com/office/drawing/2014/main" id="{F6DB3268-5258-46D8-9DB4-9789EC2ED51C}"/>
              </a:ext>
            </a:extLst>
          </p:cNvPr>
          <p:cNvGrpSpPr/>
          <p:nvPr/>
        </p:nvGrpSpPr>
        <p:grpSpPr>
          <a:xfrm>
            <a:off x="7920918" y="2701312"/>
            <a:ext cx="4271082" cy="3791563"/>
            <a:chOff x="7933605" y="2605608"/>
            <a:chExt cx="4271082" cy="3791563"/>
          </a:xfrm>
        </p:grpSpPr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228A6506-4145-42E2-AED1-1356EEBF28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17935" y="2605608"/>
              <a:ext cx="3586750" cy="1090173"/>
            </a:xfrm>
            <a:prstGeom prst="rect">
              <a:avLst/>
            </a:prstGeom>
          </p:spPr>
        </p:pic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7A361C9A-5734-41EF-B232-E25455526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17935" y="3628043"/>
              <a:ext cx="3586751" cy="746502"/>
            </a:xfrm>
            <a:prstGeom prst="rect">
              <a:avLst/>
            </a:prstGeom>
          </p:spPr>
        </p:pic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376AEEB3-CD2A-4B9E-B728-4F246BA479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617934" y="4337437"/>
              <a:ext cx="3586751" cy="1059543"/>
            </a:xfrm>
            <a:prstGeom prst="rect">
              <a:avLst/>
            </a:prstGeom>
          </p:spPr>
        </p:pic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FE282EF1-9241-470A-B4E7-12B530CB65B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617935" y="5396980"/>
              <a:ext cx="3586752" cy="1000191"/>
            </a:xfrm>
            <a:prstGeom prst="rect">
              <a:avLst/>
            </a:prstGeom>
          </p:spPr>
        </p:pic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32524DE0-4A31-4CF1-A952-EAA8C8422C53}"/>
                </a:ext>
              </a:extLst>
            </p:cNvPr>
            <p:cNvSpPr txBox="1"/>
            <p:nvPr/>
          </p:nvSpPr>
          <p:spPr>
            <a:xfrm>
              <a:off x="7933605" y="4778246"/>
              <a:ext cx="6351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(TM)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D53DB3A3-E5E8-4CE5-BCD4-69A46FF98911}"/>
                </a:ext>
              </a:extLst>
            </p:cNvPr>
            <p:cNvSpPr txBox="1"/>
            <p:nvPr/>
          </p:nvSpPr>
          <p:spPr>
            <a:xfrm>
              <a:off x="7982825" y="5780921"/>
              <a:ext cx="6351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(TE)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7712961"/>
      </p:ext>
    </p:extLst>
  </p:cSld>
  <p:clrMapOvr>
    <a:masterClrMapping/>
  </p:clrMapOvr>
</p:sld>
</file>

<file path=ppt/theme/theme1.xml><?xml version="1.0" encoding="utf-8"?>
<a:theme xmlns:a="http://schemas.openxmlformats.org/drawingml/2006/main" name="Cadrag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954</Words>
  <Application>Microsoft Office PowerPoint</Application>
  <PresentationFormat>Grand écran</PresentationFormat>
  <Paragraphs>130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2" baseType="lpstr">
      <vt:lpstr>Arial</vt:lpstr>
      <vt:lpstr>Calibri</vt:lpstr>
      <vt:lpstr>Franklin Gothic Book</vt:lpstr>
      <vt:lpstr>Symbol</vt:lpstr>
      <vt:lpstr>Times New Roman</vt:lpstr>
      <vt:lpstr>Verdana</vt:lpstr>
      <vt:lpstr>Wingdings</vt:lpstr>
      <vt:lpstr>Cadrage</vt:lpstr>
      <vt:lpstr>Détection de molécules biologiques par résonance plasmon de surface </vt:lpstr>
      <vt:lpstr>Sommaire</vt:lpstr>
      <vt:lpstr>Historique </vt:lpstr>
      <vt:lpstr>RÉSONACE PLASMON DE SURFACE</vt:lpstr>
      <vt:lpstr> Conditions</vt:lpstr>
      <vt:lpstr>Fonctionnement  </vt:lpstr>
      <vt:lpstr>Plasmon de surface ?</vt:lpstr>
      <vt:lpstr>Équations de maxwell dans un plasma</vt:lpstr>
      <vt:lpstr>Hypothèses et calculs</vt:lpstr>
      <vt:lpstr>Calculs et résultats</vt:lpstr>
      <vt:lpstr>Prisme de Kretschmann</vt:lpstr>
      <vt:lpstr>Angle de résonnance</vt:lpstr>
      <vt:lpstr>Mesure du plasmon</vt:lpstr>
      <vt:lpstr>Systèmes de mesures commerciaux </vt:lpstr>
      <vt:lpstr>Systèmes de mesures commerciaux </vt:lpstr>
      <vt:lpstr>Applications</vt:lpstr>
      <vt:lpstr>Conclusion </vt:lpstr>
      <vt:lpstr>Références</vt:lpstr>
      <vt:lpstr>Annexes:</vt:lpstr>
      <vt:lpstr>Influence de la longueur d’onde</vt:lpstr>
      <vt:lpstr>Influence de la l’épaisseur de la couche métallique</vt:lpstr>
      <vt:lpstr>Grandeurs mesurées</vt:lpstr>
      <vt:lpstr>Exemple</vt:lpstr>
      <vt:lpstr>Exemple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iNTRACTION PROTEINe-proteine par résonace plasmon de surface</dc:title>
  <dc:creator>Cécile Sicard</dc:creator>
  <cp:lastModifiedBy>Cécile Sicard</cp:lastModifiedBy>
  <cp:revision>12</cp:revision>
  <dcterms:modified xsi:type="dcterms:W3CDTF">2020-10-02T05:52:46Z</dcterms:modified>
</cp:coreProperties>
</file>