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10"/>
  </p:notesMasterIdLst>
  <p:sldIdLst>
    <p:sldId id="286" r:id="rId3"/>
    <p:sldId id="306" r:id="rId4"/>
    <p:sldId id="293" r:id="rId5"/>
    <p:sldId id="296" r:id="rId6"/>
    <p:sldId id="297" r:id="rId7"/>
    <p:sldId id="299" r:id="rId8"/>
    <p:sldId id="287" r:id="rId9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5FB"/>
    <a:srgbClr val="EE8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DE840-AED4-40C6-A501-66E229A5071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96A9E-F520-4C54-8D72-FC93ECDAD71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7629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374276-E4AB-42DA-AF16-3DE0E0ADE3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19ED3D2-AB3E-42A2-8D7B-3FC60F012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0E1EF6-8D0B-40A1-887F-839C1D03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BA0E80-7B21-4E89-9A32-E7D09EA56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754EA3-8E16-4D77-82A5-6951EE4F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8516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D7208-792C-4762-B530-FC23616B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A64DD7-5531-4D1F-AB19-E1113E7FD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B6A9D9-4C61-4F10-92FC-0AFE6228E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E338BE-58C7-4953-8261-8D4209F9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35C85D-876A-4C61-9C46-49C8C2A1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9169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C8FE618-F2B4-4D0F-A13E-7C126F1ED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540A4BB-03A4-40FF-B13C-A23BA64CF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2D4340-6E14-4783-8143-28F3E4162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8D25EC-5580-4F78-965A-A2AB0BB6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62DFC4-4477-46D1-A75A-F53BF224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43349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248000" y="1508400"/>
            <a:ext cx="10348800" cy="459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1583509" y="6826800"/>
            <a:ext cx="234831" cy="13320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Calibri"/>
              </a:rPr>
              <a:t>‹#›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66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85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349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1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289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13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0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28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28CB9-2640-4868-885E-A1FEB977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95E5C-DDB0-4D7A-8F2D-E107B1D838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C4159-46BF-440F-A315-7F10E33F0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2E404E-7D45-4FD9-B0B0-D4B78612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2D9EE-4FBE-4C1E-AA8B-928F3BCE7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327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35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982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62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FD32F-AD2A-4073-B0F6-9A4767CC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728D09-9723-4925-AB2D-3AD2FA4E3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A8DF51-97F4-4CB2-8AE5-7F0C4ED44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CD032B-D532-4614-A182-63C1E549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AB8FA-DC08-4D22-B59E-24927F6BA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2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7DDE5-CE7A-4019-8052-89A0CC6C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64EC0-2776-4D2D-88BE-94F38469ED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8FA28D-484F-441A-B356-893671A2E8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ECE479-2F58-4744-853D-56FF016E5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0D25D5-6FBB-44A4-A9E4-A1120E40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4B4823-462A-405C-ADD0-8507D0481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37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915519-6BDC-48AD-9B77-FC15C775E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41BCDE-C31F-42AF-AE5E-01C1C174F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63B7FA9-12BE-44AB-BEAD-321489E40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265659B-DE8E-4BCE-938D-49A1339B9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EC3647-2B5D-4FDB-B863-66309A633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B95E50-87DF-4B8C-93DF-65AE3A549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BA0B529-0691-4039-AF23-4C65861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611759-9E79-4449-8E17-75F00F74F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372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059D1C-F45E-4073-B48F-0D9FD2640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4D3DB7-2708-46E3-95A2-DF7876DFB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D115F1B-7D3C-4ECD-A3D2-4A613601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52E329-5A03-49D1-AE30-9D15BAA9E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341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1D3AD5E-5BB0-4657-AB93-EBB8F69AA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58E677-E323-4E2B-9DB5-EC0C0AEC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F4A762C-FD09-4492-A1BD-9C9D4CA86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9321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68AE76-5035-44C9-A435-94268D3A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A3F3CA-CA18-4B0D-8840-9CA1032C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206009-C55A-4D1B-BAAC-6AA619450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8BB72-3C40-44A2-AF0C-94C1041BB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D3877EB-F6FE-4847-AED9-B4C71697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0BEF99-BBC8-405B-87A5-2B5C5EFD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7805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E20B21-F237-4F5D-BC75-99E22D248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6F67919-B1C7-449E-A17A-3E393DB2A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D2BFB9-31B8-4C9D-846E-2CF5A2E88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DB8A06-5142-43F5-BA6C-B922E129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3E00857-4B5A-4E47-82F2-58405708C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7043B1-5FEB-49A5-A412-22E01A047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68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3E93F42-1920-4F67-A67C-0D8CEA3B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A570D45-B568-4459-B146-FF942DAE3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10DF9B-3E49-4EC8-8130-2B443D7B4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0675-D04A-4A4E-9A18-6276E45D3585}" type="datetimeFigureOut">
              <a:rPr lang="id-ID" smtClean="0"/>
              <a:t>13/12/2018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8AF56E-10D3-4639-B748-111ED25BA1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DFC55B-DE8A-4680-9721-E83CD2234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A16D-4367-4DAB-949C-29FB44DB7EC3}" type="slidenum">
              <a:rPr lang="id-ID" smtClean="0"/>
              <a:t>‹#›</a:t>
            </a:fld>
            <a:endParaRPr lang="id-ID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E677A4E-5106-4056-8BBA-8EF9B3ED96F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29" y="185738"/>
            <a:ext cx="697871" cy="93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8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F5D68-51C3-48A4-AAAF-00FCF7B85D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12/13/2018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3F0C-50FB-4007-A938-6987B339E4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0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457" y="-116114"/>
            <a:ext cx="6647543" cy="6974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753" y="2307772"/>
            <a:ext cx="5274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Sebangau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Katingan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Landscape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“Landscape” : Luas +/-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3.700.000 Ha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Katingan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Corridor“ : Luas +/-  1.445.017 Ha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21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1589" y="0"/>
            <a:ext cx="6319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KPH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29025"/>
              </p:ext>
            </p:extLst>
          </p:nvPr>
        </p:nvGraphicFramePr>
        <p:xfrm>
          <a:off x="1784453" y="-30130"/>
          <a:ext cx="6925235" cy="6888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Acrobat Document" r:id="rId3" imgW="22707194" imgH="32108654" progId="AcroExch.Document.11">
                  <p:embed/>
                </p:oleObj>
              </mc:Choice>
              <mc:Fallback>
                <p:oleObj name="Acrobat Document" r:id="rId3" imgW="22707194" imgH="32108654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84453" y="-30130"/>
                        <a:ext cx="6925235" cy="6888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/>
          <p:nvPr/>
        </p:nvSpPr>
        <p:spPr>
          <a:xfrm>
            <a:off x="6468035" y="4908176"/>
            <a:ext cx="712694" cy="4975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30706" y="1573306"/>
            <a:ext cx="605118" cy="4975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0635" y="2877671"/>
            <a:ext cx="685800" cy="37651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47071" y="1690328"/>
            <a:ext cx="562058" cy="3801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16765" y="4131889"/>
            <a:ext cx="446471" cy="309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12440" y="2595282"/>
            <a:ext cx="385818" cy="36287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99647" y="2393576"/>
            <a:ext cx="510988" cy="3496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862088" y="2581835"/>
            <a:ext cx="21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dirty="0" smtClean="0"/>
              <a:t>/+ 2.300.000 Ha’s di </a:t>
            </a:r>
            <a:r>
              <a:rPr lang="en-US" dirty="0" err="1" smtClean="0"/>
              <a:t>dalam</a:t>
            </a:r>
            <a:r>
              <a:rPr lang="en-US" dirty="0" smtClean="0"/>
              <a:t> landscape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24650" y="0"/>
            <a:ext cx="5048250" cy="196857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 of Spatial Utilization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GIS LESTARI)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640" t="24475" r="80601" b="23282"/>
          <a:stretch/>
        </p:blipFill>
        <p:spPr>
          <a:xfrm>
            <a:off x="6103091" y="2479646"/>
            <a:ext cx="2009884" cy="35226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8389" t="51012" r="55180" b="17298"/>
          <a:stretch/>
        </p:blipFill>
        <p:spPr>
          <a:xfrm>
            <a:off x="8326136" y="2479646"/>
            <a:ext cx="2630366" cy="28522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7789" t="22666" r="24892" b="14482"/>
          <a:stretch/>
        </p:blipFill>
        <p:spPr>
          <a:xfrm>
            <a:off x="1269831" y="553788"/>
            <a:ext cx="459505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38" y="365125"/>
            <a:ext cx="11372162" cy="1325563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 Concession between 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Sebangau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NP and  BBBR NP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analisa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GIS LESTARI)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38" y="1663094"/>
            <a:ext cx="6587795" cy="466043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989071" y="1787859"/>
            <a:ext cx="5045161" cy="4660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AutoNum type="arabicPeriod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Falls into three administrative : District of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Gunung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 and Municipality of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Palangka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Raya</a:t>
            </a:r>
          </a:p>
          <a:p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Forest concession within the landscape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IUPHHK – HA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974.000 Ha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IUPHHK –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161.000 Ha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Kemasyarakatan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3.587 Ha (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Palangkaraya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aktif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Tanaman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Rakyat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13.800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Taman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Raya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4.130 Ha di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Gunung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Pendidikan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Muhamadiyah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 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5000 Ha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CIMTROP 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dengan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luas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48.876 Ha</a:t>
            </a:r>
            <a:endParaRPr 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27709" y="2647185"/>
            <a:ext cx="5045161" cy="3676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 rot="20128092">
            <a:off x="3310491" y="2055506"/>
            <a:ext cx="1744880" cy="3313170"/>
          </a:xfrm>
          <a:prstGeom prst="ellipse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6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3670" y="-61539"/>
            <a:ext cx="7028330" cy="1029727"/>
          </a:xfrm>
        </p:spPr>
        <p:txBody>
          <a:bodyPr/>
          <a:lstStyle/>
          <a:p>
            <a:r>
              <a:rPr lang="en-US" dirty="0" smtClean="0"/>
              <a:t>PBS di corridor </a:t>
            </a:r>
            <a:r>
              <a:rPr lang="en-US" sz="2000" dirty="0" smtClean="0"/>
              <a:t>(</a:t>
            </a:r>
            <a:r>
              <a:rPr lang="en-US" sz="2000" dirty="0" err="1" smtClean="0"/>
              <a:t>analisa</a:t>
            </a:r>
            <a:r>
              <a:rPr lang="en-US" sz="2000" dirty="0" smtClean="0"/>
              <a:t> WWF)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025" y="0"/>
            <a:ext cx="5163671" cy="699662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28565"/>
              </p:ext>
            </p:extLst>
          </p:nvPr>
        </p:nvGraphicFramePr>
        <p:xfrm>
          <a:off x="5230905" y="1210235"/>
          <a:ext cx="3240741" cy="54805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0891"/>
                <a:gridCol w="929850"/>
              </a:tblGrid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Nama Perusahaan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Luas (Ha)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ARJUNA UTAMA SAWIT, PT.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13,709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BERKALA MAJU BERSAMA PT.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8,621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BISMA DHARMA KENCANA, PT.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10,230 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BORNEO SAWIT PERDANA,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11,086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BUMI AGRO PRIMA,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4,408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BUMI HUTANI PERMAI,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15,278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FLORA NUSA PERDANA,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6,371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JAYA JADI  UTAMA,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7,721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KAHAYAN AGRO PLANTATION,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11,373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KALIMANTAN HAMPARAN SAWIT, PT.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1,768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Karunia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Alam</a:t>
                      </a:r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err="1">
                          <a:effectLst/>
                        </a:rPr>
                        <a:t>Mentaya</a:t>
                      </a:r>
                      <a:r>
                        <a:rPr lang="en-US" sz="1100" u="none" strike="noStrike" dirty="0">
                          <a:effectLst/>
                        </a:rPr>
                        <a:t> Jaya,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11,168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MENARA TUNGGAL PERKASA,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14,162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MULIA AGRO SAWIT LESTARI, PT.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4,369 </a:t>
                      </a:r>
                      <a:endParaRPr lang="en-US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u="none" strike="noStrike" dirty="0">
                          <a:effectLst/>
                        </a:rPr>
                        <a:t> MULIA SAWIT AGRO LESTARI, PT. (BLOK I)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6,544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MULIA SAWIT AGRO LESTARI, PT.(BLOK II)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1,051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 PERSADA SEJAHTERA AGRO MAKMUR, PT.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11,355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PT. AGRINDO GREEN LESTARI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8,814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PT. CITRA AGRO PERKASA ABADI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9,017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PT. CITRA MITRA PERKASA UTAMA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10,933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PT. GUMAS ALAM SUBUR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10,432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PT. KURUN SUMBER REJEKI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9,482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  <a:tr h="22231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PT. PRASETYA MITRA MUDA (BLOK I)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  7,493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59" marR="9459" marT="9459" marB="0" anchor="b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82569"/>
              </p:ext>
            </p:extLst>
          </p:nvPr>
        </p:nvGraphicFramePr>
        <p:xfrm>
          <a:off x="8659904" y="1129555"/>
          <a:ext cx="3532095" cy="3200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9737"/>
                <a:gridCol w="822358"/>
              </a:tblGrid>
              <a:tr h="23411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Nama Perusahaan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Luas (Ha)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PT. PRASETYA MITRA MUDA (BLOK II)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2,468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PT. PRASETYA MITRA MUDA (BLOK III)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3,465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SAMBA SAKTI PERKASA,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7,067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SURYA BAROKAH,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12,375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TANTAHAN PANDUHUP ASI.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7,292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Tewah Bahana Lestari, PT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4,837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375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WINDU NABATINDO LESTARI, PT.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11,512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08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48000" y="1508400"/>
            <a:ext cx="3034210" cy="4590000"/>
          </a:xfrm>
        </p:spPr>
        <p:txBody>
          <a:bodyPr/>
          <a:lstStyle/>
          <a:p>
            <a:r>
              <a:rPr lang="en-US" dirty="0"/>
              <a:t>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10" y="0"/>
            <a:ext cx="7909790" cy="6992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5459" y="2043953"/>
            <a:ext cx="36367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Investigasi</a:t>
            </a:r>
            <a:r>
              <a:rPr lang="en-US" dirty="0" smtClean="0"/>
              <a:t> PPSKT </a:t>
            </a:r>
            <a:r>
              <a:rPr lang="en-US" dirty="0" err="1" smtClean="0"/>
              <a:t>dan</a:t>
            </a:r>
            <a:r>
              <a:rPr lang="en-US" dirty="0" smtClean="0"/>
              <a:t> JARI,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12 </a:t>
            </a:r>
            <a:r>
              <a:rPr lang="en-US" dirty="0" err="1" smtClean="0"/>
              <a:t>Pengepul</a:t>
            </a:r>
            <a:r>
              <a:rPr lang="en-US" dirty="0" smtClean="0"/>
              <a:t> yang </a:t>
            </a:r>
            <a:r>
              <a:rPr lang="en-US" dirty="0" err="1" smtClean="0"/>
              <a:t>menerima</a:t>
            </a:r>
            <a:r>
              <a:rPr lang="en-US" dirty="0" smtClean="0"/>
              <a:t> </a:t>
            </a:r>
            <a:r>
              <a:rPr lang="en-US" dirty="0" err="1" smtClean="0"/>
              <a:t>pasokan</a:t>
            </a:r>
            <a:r>
              <a:rPr lang="en-US" dirty="0" smtClean="0"/>
              <a:t> </a:t>
            </a:r>
            <a:r>
              <a:rPr lang="en-US" dirty="0" err="1" smtClean="0"/>
              <a:t>variatif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2 </a:t>
            </a:r>
            <a:r>
              <a:rPr lang="en-US" dirty="0" err="1" smtClean="0"/>
              <a:t>sd</a:t>
            </a:r>
            <a:r>
              <a:rPr lang="en-US" dirty="0" smtClean="0"/>
              <a:t> 4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Keberadaan</a:t>
            </a:r>
            <a:r>
              <a:rPr lang="en-US" dirty="0" smtClean="0"/>
              <a:t> </a:t>
            </a:r>
            <a:r>
              <a:rPr lang="en-US" dirty="0" err="1" smtClean="0"/>
              <a:t>Pengepul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di </a:t>
            </a:r>
            <a:r>
              <a:rPr lang="en-US" dirty="0" err="1" smtClean="0"/>
              <a:t>Palangka</a:t>
            </a:r>
            <a:r>
              <a:rPr lang="en-US" dirty="0" smtClean="0"/>
              <a:t> Raya, </a:t>
            </a:r>
            <a:r>
              <a:rPr lang="en-US" dirty="0" err="1" smtClean="0"/>
              <a:t>Sampit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Banjarmasin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Belum</a:t>
            </a:r>
            <a:r>
              <a:rPr lang="en-US" dirty="0" smtClean="0"/>
              <a:t> </a:t>
            </a:r>
            <a:r>
              <a:rPr lang="en-US" dirty="0" err="1" smtClean="0"/>
              <a:t>terdata</a:t>
            </a:r>
            <a:r>
              <a:rPr lang="en-US" dirty="0" smtClean="0"/>
              <a:t> Orangutan </a:t>
            </a:r>
            <a:r>
              <a:rPr lang="en-US" dirty="0" err="1" smtClean="0"/>
              <a:t>atau</a:t>
            </a:r>
            <a:r>
              <a:rPr lang="en-US" dirty="0" smtClean="0"/>
              <a:t> Proboscis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64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2256</TotalTime>
  <Words>462</Words>
  <Application>Microsoft Office PowerPoint</Application>
  <PresentationFormat>Widescreen</PresentationFormat>
  <Paragraphs>92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2_Office Theme</vt:lpstr>
      <vt:lpstr>think-cell Slide</vt:lpstr>
      <vt:lpstr>Acrobat Document</vt:lpstr>
      <vt:lpstr>PowerPoint Presentation</vt:lpstr>
      <vt:lpstr>PowerPoint Presentation</vt:lpstr>
      <vt:lpstr>KPH</vt:lpstr>
      <vt:lpstr>Map of Spatial Utilization (analisa GIS LESTARI)</vt:lpstr>
      <vt:lpstr>Forest Concession between  Sebangau  NP and  BBBR NP (analisa GIS LESTARI)</vt:lpstr>
      <vt:lpstr>PBS di corridor (analisa WWF)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Conference 2018</dc:title>
  <dc:creator>Rudi Permana</dc:creator>
  <cp:lastModifiedBy>LESTARI</cp:lastModifiedBy>
  <cp:revision>95</cp:revision>
  <dcterms:created xsi:type="dcterms:W3CDTF">2018-04-20T06:50:13Z</dcterms:created>
  <dcterms:modified xsi:type="dcterms:W3CDTF">2018-12-13T04:05:41Z</dcterms:modified>
</cp:coreProperties>
</file>